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jpg" ContentType="image/jpg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x="12192000" cy="6858000"/>
  <p:notesSz cx="12192000" cy="6858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0" y="0"/>
            <a:ext cx="12192000" cy="1238250"/>
          </a:xfrm>
          <a:custGeom>
            <a:avLst/>
            <a:gdLst/>
            <a:ahLst/>
            <a:cxnLst/>
            <a:rect l="l" t="t" r="r" b="b"/>
            <a:pathLst>
              <a:path w="12192000" h="1238250">
                <a:moveTo>
                  <a:pt x="12192000" y="0"/>
                </a:moveTo>
                <a:lnTo>
                  <a:pt x="0" y="0"/>
                </a:lnTo>
                <a:lnTo>
                  <a:pt x="0" y="1238250"/>
                </a:lnTo>
                <a:lnTo>
                  <a:pt x="12192000" y="1238250"/>
                </a:lnTo>
                <a:lnTo>
                  <a:pt x="12192000" y="0"/>
                </a:lnTo>
                <a:close/>
              </a:path>
            </a:pathLst>
          </a:custGeom>
          <a:solidFill>
            <a:srgbClr val="00162C">
              <a:alpha val="3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11830050" y="190500"/>
            <a:ext cx="361950" cy="238125"/>
          </a:xfrm>
          <a:custGeom>
            <a:avLst/>
            <a:gdLst/>
            <a:ahLst/>
            <a:cxnLst/>
            <a:rect l="l" t="t" r="r" b="b"/>
            <a:pathLst>
              <a:path w="361950" h="238125">
                <a:moveTo>
                  <a:pt x="361950" y="0"/>
                </a:moveTo>
                <a:lnTo>
                  <a:pt x="0" y="0"/>
                </a:lnTo>
                <a:lnTo>
                  <a:pt x="0" y="238125"/>
                </a:lnTo>
                <a:lnTo>
                  <a:pt x="361950" y="238125"/>
                </a:lnTo>
                <a:lnTo>
                  <a:pt x="3619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9" name="bg object 1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257175"/>
            <a:ext cx="1228724" cy="352425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52550" y="285750"/>
            <a:ext cx="409575" cy="352425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485900" y="228600"/>
            <a:ext cx="142875" cy="323850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895475" y="390525"/>
            <a:ext cx="2495550" cy="11430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g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0" y="0"/>
            <a:ext cx="12192000" cy="1238250"/>
          </a:xfrm>
          <a:custGeom>
            <a:avLst/>
            <a:gdLst/>
            <a:ahLst/>
            <a:cxnLst/>
            <a:rect l="l" t="t" r="r" b="b"/>
            <a:pathLst>
              <a:path w="12192000" h="1238250">
                <a:moveTo>
                  <a:pt x="12192000" y="0"/>
                </a:moveTo>
                <a:lnTo>
                  <a:pt x="0" y="0"/>
                </a:lnTo>
                <a:lnTo>
                  <a:pt x="0" y="1238250"/>
                </a:lnTo>
                <a:lnTo>
                  <a:pt x="12192000" y="1238250"/>
                </a:lnTo>
                <a:lnTo>
                  <a:pt x="12192000" y="0"/>
                </a:lnTo>
                <a:close/>
              </a:path>
            </a:pathLst>
          </a:custGeom>
          <a:solidFill>
            <a:srgbClr val="00162C">
              <a:alpha val="3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11830050" y="190500"/>
            <a:ext cx="361950" cy="238125"/>
          </a:xfrm>
          <a:custGeom>
            <a:avLst/>
            <a:gdLst/>
            <a:ahLst/>
            <a:cxnLst/>
            <a:rect l="l" t="t" r="r" b="b"/>
            <a:pathLst>
              <a:path w="361950" h="238125">
                <a:moveTo>
                  <a:pt x="361950" y="0"/>
                </a:moveTo>
                <a:lnTo>
                  <a:pt x="0" y="0"/>
                </a:lnTo>
                <a:lnTo>
                  <a:pt x="0" y="238125"/>
                </a:lnTo>
                <a:lnTo>
                  <a:pt x="361950" y="238125"/>
                </a:lnTo>
                <a:lnTo>
                  <a:pt x="3619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7830" y="591756"/>
            <a:ext cx="11390947" cy="6400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9" Type="http://schemas.openxmlformats.org/officeDocument/2006/relationships/image" Target="../media/image13.png"/><Relationship Id="rId10" Type="http://schemas.openxmlformats.org/officeDocument/2006/relationships/image" Target="../media/image14.png"/><Relationship Id="rId11" Type="http://schemas.openxmlformats.org/officeDocument/2006/relationships/image" Target="../media/image15.png"/><Relationship Id="rId12" Type="http://schemas.openxmlformats.org/officeDocument/2006/relationships/image" Target="../media/image16.png"/><Relationship Id="rId13" Type="http://schemas.openxmlformats.org/officeDocument/2006/relationships/image" Target="../media/image17.png"/><Relationship Id="rId14" Type="http://schemas.openxmlformats.org/officeDocument/2006/relationships/image" Target="../media/image18.png"/><Relationship Id="rId15" Type="http://schemas.openxmlformats.org/officeDocument/2006/relationships/image" Target="../media/image19.png"/><Relationship Id="rId16" Type="http://schemas.openxmlformats.org/officeDocument/2006/relationships/image" Target="../media/image20.png"/><Relationship Id="rId17" Type="http://schemas.openxmlformats.org/officeDocument/2006/relationships/image" Target="../media/image21.png"/><Relationship Id="rId18" Type="http://schemas.openxmlformats.org/officeDocument/2006/relationships/image" Target="../media/image22.png"/><Relationship Id="rId19" Type="http://schemas.openxmlformats.org/officeDocument/2006/relationships/image" Target="../media/image23.png"/><Relationship Id="rId20" Type="http://schemas.openxmlformats.org/officeDocument/2006/relationships/image" Target="../media/image24.png"/><Relationship Id="rId21" Type="http://schemas.openxmlformats.org/officeDocument/2006/relationships/image" Target="../media/image25.png"/><Relationship Id="rId22" Type="http://schemas.openxmlformats.org/officeDocument/2006/relationships/image" Target="../media/image26.png"/><Relationship Id="rId23" Type="http://schemas.openxmlformats.org/officeDocument/2006/relationships/image" Target="../media/image27.png"/><Relationship Id="rId24" Type="http://schemas.openxmlformats.org/officeDocument/2006/relationships/image" Target="../media/image28.png"/><Relationship Id="rId25" Type="http://schemas.openxmlformats.org/officeDocument/2006/relationships/image" Target="../media/image29.png"/><Relationship Id="rId26" Type="http://schemas.openxmlformats.org/officeDocument/2006/relationships/image" Target="../media/image30.png"/><Relationship Id="rId27" Type="http://schemas.openxmlformats.org/officeDocument/2006/relationships/image" Target="../media/image31.png"/><Relationship Id="rId28" Type="http://schemas.openxmlformats.org/officeDocument/2006/relationships/image" Target="../media/image32.png"/><Relationship Id="rId29" Type="http://schemas.openxmlformats.org/officeDocument/2006/relationships/image" Target="../media/image33.png"/><Relationship Id="rId30" Type="http://schemas.openxmlformats.org/officeDocument/2006/relationships/image" Target="../media/image34.png"/><Relationship Id="rId31" Type="http://schemas.openxmlformats.org/officeDocument/2006/relationships/image" Target="../media/image35.png"/><Relationship Id="rId32" Type="http://schemas.openxmlformats.org/officeDocument/2006/relationships/image" Target="../media/image36.png"/><Relationship Id="rId33" Type="http://schemas.openxmlformats.org/officeDocument/2006/relationships/image" Target="../media/image37.png"/><Relationship Id="rId34" Type="http://schemas.openxmlformats.org/officeDocument/2006/relationships/image" Target="../media/image38.png"/><Relationship Id="rId35" Type="http://schemas.openxmlformats.org/officeDocument/2006/relationships/image" Target="../media/image39.png"/><Relationship Id="rId36" Type="http://schemas.openxmlformats.org/officeDocument/2006/relationships/image" Target="../media/image40.png"/><Relationship Id="rId37" Type="http://schemas.openxmlformats.org/officeDocument/2006/relationships/image" Target="../media/image41.png"/><Relationship Id="rId38" Type="http://schemas.openxmlformats.org/officeDocument/2006/relationships/image" Target="../media/image42.png"/><Relationship Id="rId39" Type="http://schemas.openxmlformats.org/officeDocument/2006/relationships/image" Target="../media/image43.png"/><Relationship Id="rId40" Type="http://schemas.openxmlformats.org/officeDocument/2006/relationships/image" Target="../media/image44.png"/><Relationship Id="rId41" Type="http://schemas.openxmlformats.org/officeDocument/2006/relationships/image" Target="../media/image45.png"/><Relationship Id="rId42" Type="http://schemas.openxmlformats.org/officeDocument/2006/relationships/image" Target="../media/image46.png"/><Relationship Id="rId43" Type="http://schemas.openxmlformats.org/officeDocument/2006/relationships/image" Target="../media/image47.png"/><Relationship Id="rId44" Type="http://schemas.openxmlformats.org/officeDocument/2006/relationships/image" Target="../media/image48.png"/><Relationship Id="rId45" Type="http://schemas.openxmlformats.org/officeDocument/2006/relationships/image" Target="../media/image49.png"/><Relationship Id="rId46" Type="http://schemas.openxmlformats.org/officeDocument/2006/relationships/image" Target="../media/image50.png"/><Relationship Id="rId47" Type="http://schemas.openxmlformats.org/officeDocument/2006/relationships/image" Target="../media/image51.png"/><Relationship Id="rId48" Type="http://schemas.openxmlformats.org/officeDocument/2006/relationships/image" Target="../media/image52.png"/><Relationship Id="rId49" Type="http://schemas.openxmlformats.org/officeDocument/2006/relationships/image" Target="../media/image53.png"/><Relationship Id="rId50" Type="http://schemas.openxmlformats.org/officeDocument/2006/relationships/image" Target="../media/image54.png"/><Relationship Id="rId51" Type="http://schemas.openxmlformats.org/officeDocument/2006/relationships/image" Target="../media/image55.png"/><Relationship Id="rId52" Type="http://schemas.openxmlformats.org/officeDocument/2006/relationships/image" Target="../media/image56.png"/><Relationship Id="rId53" Type="http://schemas.openxmlformats.org/officeDocument/2006/relationships/image" Target="../media/image57.png"/><Relationship Id="rId54" Type="http://schemas.openxmlformats.org/officeDocument/2006/relationships/image" Target="../media/image58.png"/><Relationship Id="rId55" Type="http://schemas.openxmlformats.org/officeDocument/2006/relationships/image" Target="../media/image59.png"/><Relationship Id="rId56" Type="http://schemas.openxmlformats.org/officeDocument/2006/relationships/image" Target="../media/image60.png"/><Relationship Id="rId57" Type="http://schemas.openxmlformats.org/officeDocument/2006/relationships/image" Target="../media/image61.png"/><Relationship Id="rId58" Type="http://schemas.openxmlformats.org/officeDocument/2006/relationships/image" Target="../media/image62.png"/><Relationship Id="rId59" Type="http://schemas.openxmlformats.org/officeDocument/2006/relationships/image" Target="../media/image63.png"/><Relationship Id="rId60" Type="http://schemas.openxmlformats.org/officeDocument/2006/relationships/image" Target="../media/image64.png"/><Relationship Id="rId61" Type="http://schemas.openxmlformats.org/officeDocument/2006/relationships/image" Target="../media/image65.png"/><Relationship Id="rId62" Type="http://schemas.openxmlformats.org/officeDocument/2006/relationships/image" Target="../media/image66.png"/><Relationship Id="rId63" Type="http://schemas.openxmlformats.org/officeDocument/2006/relationships/image" Target="../media/image67.png"/><Relationship Id="rId64" Type="http://schemas.openxmlformats.org/officeDocument/2006/relationships/image" Target="../media/image68.png"/><Relationship Id="rId65" Type="http://schemas.openxmlformats.org/officeDocument/2006/relationships/image" Target="../media/image69.png"/><Relationship Id="rId66" Type="http://schemas.openxmlformats.org/officeDocument/2006/relationships/image" Target="../media/image70.png"/><Relationship Id="rId67" Type="http://schemas.openxmlformats.org/officeDocument/2006/relationships/image" Target="../media/image71.png"/><Relationship Id="rId68" Type="http://schemas.openxmlformats.org/officeDocument/2006/relationships/image" Target="../media/image72.png"/><Relationship Id="rId69" Type="http://schemas.openxmlformats.org/officeDocument/2006/relationships/image" Target="../media/image73.png"/><Relationship Id="rId70" Type="http://schemas.openxmlformats.org/officeDocument/2006/relationships/image" Target="../media/image74.png"/><Relationship Id="rId71" Type="http://schemas.openxmlformats.org/officeDocument/2006/relationships/image" Target="../media/image75.png"/><Relationship Id="rId72" Type="http://schemas.openxmlformats.org/officeDocument/2006/relationships/image" Target="../media/image76.pn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99.png"/><Relationship Id="rId7" Type="http://schemas.openxmlformats.org/officeDocument/2006/relationships/image" Target="../media/image114.png"/><Relationship Id="rId8" Type="http://schemas.openxmlformats.org/officeDocument/2006/relationships/image" Target="../media/image115.png"/><Relationship Id="rId9" Type="http://schemas.openxmlformats.org/officeDocument/2006/relationships/image" Target="../media/image116.png"/><Relationship Id="rId10" Type="http://schemas.openxmlformats.org/officeDocument/2006/relationships/image" Target="../media/image117.png"/><Relationship Id="rId11" Type="http://schemas.openxmlformats.org/officeDocument/2006/relationships/image" Target="../media/image118.pn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119.png"/><Relationship Id="rId7" Type="http://schemas.openxmlformats.org/officeDocument/2006/relationships/image" Target="../media/image114.png"/><Relationship Id="rId8" Type="http://schemas.openxmlformats.org/officeDocument/2006/relationships/image" Target="../media/image115.png"/><Relationship Id="rId9" Type="http://schemas.openxmlformats.org/officeDocument/2006/relationships/image" Target="../media/image117.png"/><Relationship Id="rId10" Type="http://schemas.openxmlformats.org/officeDocument/2006/relationships/image" Target="../media/image116.png"/><Relationship Id="rId11" Type="http://schemas.openxmlformats.org/officeDocument/2006/relationships/image" Target="../media/image118.png"/><Relationship Id="rId12" Type="http://schemas.openxmlformats.org/officeDocument/2006/relationships/image" Target="../media/image120.png"/><Relationship Id="rId13" Type="http://schemas.openxmlformats.org/officeDocument/2006/relationships/image" Target="../media/image121.png"/><Relationship Id="rId14" Type="http://schemas.openxmlformats.org/officeDocument/2006/relationships/image" Target="../media/image122.pn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123.png"/><Relationship Id="rId7" Type="http://schemas.openxmlformats.org/officeDocument/2006/relationships/image" Target="../media/image114.png"/><Relationship Id="rId8" Type="http://schemas.openxmlformats.org/officeDocument/2006/relationships/image" Target="../media/image115.png"/><Relationship Id="rId9" Type="http://schemas.openxmlformats.org/officeDocument/2006/relationships/image" Target="../media/image116.png"/><Relationship Id="rId10" Type="http://schemas.openxmlformats.org/officeDocument/2006/relationships/image" Target="../media/image117.png"/><Relationship Id="rId11" Type="http://schemas.openxmlformats.org/officeDocument/2006/relationships/image" Target="../media/image118.png"/><Relationship Id="rId12" Type="http://schemas.openxmlformats.org/officeDocument/2006/relationships/image" Target="../media/image124.png"/><Relationship Id="rId13" Type="http://schemas.openxmlformats.org/officeDocument/2006/relationships/image" Target="../media/image125.png"/><Relationship Id="rId14" Type="http://schemas.openxmlformats.org/officeDocument/2006/relationships/image" Target="../media/image126.pn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127.png"/><Relationship Id="rId7" Type="http://schemas.openxmlformats.org/officeDocument/2006/relationships/image" Target="../media/image114.png"/><Relationship Id="rId8" Type="http://schemas.openxmlformats.org/officeDocument/2006/relationships/image" Target="../media/image115.png"/><Relationship Id="rId9" Type="http://schemas.openxmlformats.org/officeDocument/2006/relationships/image" Target="../media/image116.png"/><Relationship Id="rId10" Type="http://schemas.openxmlformats.org/officeDocument/2006/relationships/image" Target="../media/image117.png"/><Relationship Id="rId11" Type="http://schemas.openxmlformats.org/officeDocument/2006/relationships/image" Target="../media/image118.png"/><Relationship Id="rId12" Type="http://schemas.openxmlformats.org/officeDocument/2006/relationships/image" Target="../media/image120.png"/><Relationship Id="rId13" Type="http://schemas.openxmlformats.org/officeDocument/2006/relationships/image" Target="../media/image125.png"/><Relationship Id="rId14" Type="http://schemas.openxmlformats.org/officeDocument/2006/relationships/image" Target="../media/image128.png"/><Relationship Id="rId15" Type="http://schemas.openxmlformats.org/officeDocument/2006/relationships/image" Target="../media/image129.pn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7.png"/><Relationship Id="rId3" Type="http://schemas.openxmlformats.org/officeDocument/2006/relationships/image" Target="../media/image78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79.png"/><Relationship Id="rId9" Type="http://schemas.openxmlformats.org/officeDocument/2006/relationships/image" Target="../media/image80.png"/><Relationship Id="rId10" Type="http://schemas.openxmlformats.org/officeDocument/2006/relationships/image" Target="../media/image81.png"/><Relationship Id="rId11" Type="http://schemas.openxmlformats.org/officeDocument/2006/relationships/image" Target="../media/image82.png"/><Relationship Id="rId12" Type="http://schemas.openxmlformats.org/officeDocument/2006/relationships/image" Target="../media/image83.png"/><Relationship Id="rId13" Type="http://schemas.openxmlformats.org/officeDocument/2006/relationships/image" Target="../media/image84.png"/><Relationship Id="rId14" Type="http://schemas.openxmlformats.org/officeDocument/2006/relationships/image" Target="../media/image85.png"/><Relationship Id="rId15" Type="http://schemas.openxmlformats.org/officeDocument/2006/relationships/image" Target="../media/image86.png"/><Relationship Id="rId16" Type="http://schemas.openxmlformats.org/officeDocument/2006/relationships/image" Target="../media/image87.png"/><Relationship Id="rId17" Type="http://schemas.openxmlformats.org/officeDocument/2006/relationships/image" Target="../media/image88.png"/><Relationship Id="rId18" Type="http://schemas.openxmlformats.org/officeDocument/2006/relationships/image" Target="../media/image89.png"/><Relationship Id="rId19" Type="http://schemas.openxmlformats.org/officeDocument/2006/relationships/image" Target="../media/image90.png"/><Relationship Id="rId20" Type="http://schemas.openxmlformats.org/officeDocument/2006/relationships/image" Target="../media/image91.pn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92.png"/><Relationship Id="rId7" Type="http://schemas.openxmlformats.org/officeDocument/2006/relationships/image" Target="../media/image93.png"/><Relationship Id="rId8" Type="http://schemas.openxmlformats.org/officeDocument/2006/relationships/image" Target="../media/image94.png"/><Relationship Id="rId9" Type="http://schemas.openxmlformats.org/officeDocument/2006/relationships/image" Target="../media/image95.png"/><Relationship Id="rId10" Type="http://schemas.openxmlformats.org/officeDocument/2006/relationships/image" Target="../media/image96.png"/><Relationship Id="rId11" Type="http://schemas.openxmlformats.org/officeDocument/2006/relationships/image" Target="../media/image97.png"/><Relationship Id="rId12" Type="http://schemas.openxmlformats.org/officeDocument/2006/relationships/image" Target="../media/image98.png"/><Relationship Id="rId13" Type="http://schemas.openxmlformats.org/officeDocument/2006/relationships/image" Target="../media/image99.pn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92.png"/><Relationship Id="rId7" Type="http://schemas.openxmlformats.org/officeDocument/2006/relationships/image" Target="../media/image97.png"/><Relationship Id="rId8" Type="http://schemas.openxmlformats.org/officeDocument/2006/relationships/image" Target="../media/image95.png"/><Relationship Id="rId9" Type="http://schemas.openxmlformats.org/officeDocument/2006/relationships/image" Target="../media/image96.png"/><Relationship Id="rId10" Type="http://schemas.openxmlformats.org/officeDocument/2006/relationships/image" Target="../media/image100.png"/><Relationship Id="rId11" Type="http://schemas.openxmlformats.org/officeDocument/2006/relationships/image" Target="../media/image101.jpg"/><Relationship Id="rId12" Type="http://schemas.openxmlformats.org/officeDocument/2006/relationships/image" Target="../media/image102.pn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103.png"/><Relationship Id="rId7" Type="http://schemas.openxmlformats.org/officeDocument/2006/relationships/image" Target="../media/image92.png"/><Relationship Id="rId8" Type="http://schemas.openxmlformats.org/officeDocument/2006/relationships/image" Target="../media/image93.png"/><Relationship Id="rId9" Type="http://schemas.openxmlformats.org/officeDocument/2006/relationships/image" Target="../media/image97.png"/><Relationship Id="rId10" Type="http://schemas.openxmlformats.org/officeDocument/2006/relationships/image" Target="../media/image94.png"/><Relationship Id="rId11" Type="http://schemas.openxmlformats.org/officeDocument/2006/relationships/image" Target="../media/image95.png"/><Relationship Id="rId12" Type="http://schemas.openxmlformats.org/officeDocument/2006/relationships/image" Target="../media/image96.png"/><Relationship Id="rId13" Type="http://schemas.openxmlformats.org/officeDocument/2006/relationships/image" Target="../media/image104.png"/><Relationship Id="rId14" Type="http://schemas.openxmlformats.org/officeDocument/2006/relationships/image" Target="../media/image105.png"/><Relationship Id="rId15" Type="http://schemas.openxmlformats.org/officeDocument/2006/relationships/image" Target="../media/image106.png"/><Relationship Id="rId16" Type="http://schemas.openxmlformats.org/officeDocument/2006/relationships/image" Target="../media/image99.pn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7.png"/><Relationship Id="rId3" Type="http://schemas.openxmlformats.org/officeDocument/2006/relationships/image" Target="../media/image108.png"/><Relationship Id="rId4" Type="http://schemas.openxmlformats.org/officeDocument/2006/relationships/image" Target="../media/image109.png"/><Relationship Id="rId5" Type="http://schemas.openxmlformats.org/officeDocument/2006/relationships/image" Target="../media/image110.png"/><Relationship Id="rId6" Type="http://schemas.openxmlformats.org/officeDocument/2006/relationships/image" Target="../media/image99.pn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9.png"/><Relationship Id="rId3" Type="http://schemas.openxmlformats.org/officeDocument/2006/relationships/image" Target="../media/image110.png"/><Relationship Id="rId4" Type="http://schemas.openxmlformats.org/officeDocument/2006/relationships/image" Target="../media/image107.png"/><Relationship Id="rId5" Type="http://schemas.openxmlformats.org/officeDocument/2006/relationships/image" Target="../media/image108.png"/><Relationship Id="rId6" Type="http://schemas.openxmlformats.org/officeDocument/2006/relationships/image" Target="../media/image111.png"/><Relationship Id="rId7" Type="http://schemas.openxmlformats.org/officeDocument/2006/relationships/image" Target="../media/image99.pn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7.png"/><Relationship Id="rId3" Type="http://schemas.openxmlformats.org/officeDocument/2006/relationships/image" Target="../media/image95.png"/><Relationship Id="rId4" Type="http://schemas.openxmlformats.org/officeDocument/2006/relationships/image" Target="../media/image96.png"/><Relationship Id="rId5" Type="http://schemas.openxmlformats.org/officeDocument/2006/relationships/image" Target="../media/image99.png"/><Relationship Id="rId6" Type="http://schemas.openxmlformats.org/officeDocument/2006/relationships/image" Target="../media/image112.jp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7.png"/><Relationship Id="rId3" Type="http://schemas.openxmlformats.org/officeDocument/2006/relationships/image" Target="../media/image78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113.png"/><Relationship Id="rId9" Type="http://schemas.openxmlformats.org/officeDocument/2006/relationships/image" Target="../media/image109.png"/><Relationship Id="rId10" Type="http://schemas.openxmlformats.org/officeDocument/2006/relationships/image" Target="../media/image110.png"/><Relationship Id="rId11" Type="http://schemas.openxmlformats.org/officeDocument/2006/relationships/image" Target="../media/image107.png"/><Relationship Id="rId12" Type="http://schemas.openxmlformats.org/officeDocument/2006/relationships/image" Target="../media/image108.png"/><Relationship Id="rId13" Type="http://schemas.openxmlformats.org/officeDocument/2006/relationships/image" Target="../media/image114.png"/><Relationship Id="rId14" Type="http://schemas.openxmlformats.org/officeDocument/2006/relationships/image" Target="../media/image115.png"/><Relationship Id="rId15" Type="http://schemas.openxmlformats.org/officeDocument/2006/relationships/image" Target="../media/image116.png"/><Relationship Id="rId16" Type="http://schemas.openxmlformats.org/officeDocument/2006/relationships/image" Target="../media/image117.png"/><Relationship Id="rId17" Type="http://schemas.openxmlformats.org/officeDocument/2006/relationships/image" Target="../media/image118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925050" y="4171950"/>
              <a:ext cx="457200" cy="180975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9896475" y="4162425"/>
              <a:ext cx="504825" cy="200025"/>
            </a:xfrm>
            <a:custGeom>
              <a:avLst/>
              <a:gdLst/>
              <a:ahLst/>
              <a:cxnLst/>
              <a:rect l="l" t="t" r="r" b="b"/>
              <a:pathLst>
                <a:path w="504825" h="200025">
                  <a:moveTo>
                    <a:pt x="58674" y="188214"/>
                  </a:moveTo>
                  <a:lnTo>
                    <a:pt x="56515" y="183896"/>
                  </a:lnTo>
                  <a:lnTo>
                    <a:pt x="50038" y="179959"/>
                  </a:lnTo>
                  <a:lnTo>
                    <a:pt x="40259" y="177419"/>
                  </a:lnTo>
                  <a:lnTo>
                    <a:pt x="29210" y="176657"/>
                  </a:lnTo>
                  <a:lnTo>
                    <a:pt x="18288" y="177419"/>
                  </a:lnTo>
                  <a:lnTo>
                    <a:pt x="8636" y="179959"/>
                  </a:lnTo>
                  <a:lnTo>
                    <a:pt x="2159" y="183896"/>
                  </a:lnTo>
                  <a:lnTo>
                    <a:pt x="0" y="188214"/>
                  </a:lnTo>
                  <a:lnTo>
                    <a:pt x="2159" y="192659"/>
                  </a:lnTo>
                  <a:lnTo>
                    <a:pt x="8636" y="196469"/>
                  </a:lnTo>
                  <a:lnTo>
                    <a:pt x="18288" y="199009"/>
                  </a:lnTo>
                  <a:lnTo>
                    <a:pt x="29337" y="199898"/>
                  </a:lnTo>
                  <a:lnTo>
                    <a:pt x="40386" y="199009"/>
                  </a:lnTo>
                  <a:lnTo>
                    <a:pt x="50038" y="196469"/>
                  </a:lnTo>
                  <a:lnTo>
                    <a:pt x="56515" y="192659"/>
                  </a:lnTo>
                  <a:lnTo>
                    <a:pt x="58674" y="188214"/>
                  </a:lnTo>
                  <a:close/>
                </a:path>
                <a:path w="504825" h="200025">
                  <a:moveTo>
                    <a:pt x="504698" y="11684"/>
                  </a:moveTo>
                  <a:lnTo>
                    <a:pt x="502539" y="7239"/>
                  </a:lnTo>
                  <a:lnTo>
                    <a:pt x="496062" y="3429"/>
                  </a:lnTo>
                  <a:lnTo>
                    <a:pt x="486410" y="889"/>
                  </a:lnTo>
                  <a:lnTo>
                    <a:pt x="475361" y="0"/>
                  </a:lnTo>
                  <a:lnTo>
                    <a:pt x="464312" y="889"/>
                  </a:lnTo>
                  <a:lnTo>
                    <a:pt x="454660" y="3429"/>
                  </a:lnTo>
                  <a:lnTo>
                    <a:pt x="448183" y="7239"/>
                  </a:lnTo>
                  <a:lnTo>
                    <a:pt x="446024" y="11684"/>
                  </a:lnTo>
                  <a:lnTo>
                    <a:pt x="448183" y="16002"/>
                  </a:lnTo>
                  <a:lnTo>
                    <a:pt x="454660" y="19939"/>
                  </a:lnTo>
                  <a:lnTo>
                    <a:pt x="464312" y="22479"/>
                  </a:lnTo>
                  <a:lnTo>
                    <a:pt x="475361" y="23241"/>
                  </a:lnTo>
                  <a:lnTo>
                    <a:pt x="486410" y="22479"/>
                  </a:lnTo>
                  <a:lnTo>
                    <a:pt x="496062" y="19939"/>
                  </a:lnTo>
                  <a:lnTo>
                    <a:pt x="502539" y="16002"/>
                  </a:lnTo>
                  <a:lnTo>
                    <a:pt x="504698" y="11684"/>
                  </a:lnTo>
                  <a:close/>
                </a:path>
              </a:pathLst>
            </a:custGeom>
            <a:solidFill>
              <a:srgbClr val="74EDC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820275" y="3667125"/>
              <a:ext cx="571500" cy="361950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848975" y="3676650"/>
              <a:ext cx="466725" cy="190500"/>
            </a:xfrm>
            <a:prstGeom prst="rect">
              <a:avLst/>
            </a:prstGeom>
          </p:spPr>
        </p:pic>
        <p:sp>
          <p:nvSpPr>
            <p:cNvPr id="8" name="object 8" descr=""/>
            <p:cNvSpPr/>
            <p:nvPr/>
          </p:nvSpPr>
          <p:spPr>
            <a:xfrm>
              <a:off x="9791700" y="3657600"/>
              <a:ext cx="628650" cy="381000"/>
            </a:xfrm>
            <a:custGeom>
              <a:avLst/>
              <a:gdLst/>
              <a:ahLst/>
              <a:cxnLst/>
              <a:rect l="l" t="t" r="r" b="b"/>
              <a:pathLst>
                <a:path w="628650" h="381000">
                  <a:moveTo>
                    <a:pt x="58801" y="369062"/>
                  </a:moveTo>
                  <a:lnTo>
                    <a:pt x="56642" y="364617"/>
                  </a:lnTo>
                  <a:lnTo>
                    <a:pt x="50165" y="360680"/>
                  </a:lnTo>
                  <a:lnTo>
                    <a:pt x="40513" y="358013"/>
                  </a:lnTo>
                  <a:lnTo>
                    <a:pt x="29464" y="357124"/>
                  </a:lnTo>
                  <a:lnTo>
                    <a:pt x="18288" y="358013"/>
                  </a:lnTo>
                  <a:lnTo>
                    <a:pt x="8636" y="360680"/>
                  </a:lnTo>
                  <a:lnTo>
                    <a:pt x="2159" y="364617"/>
                  </a:lnTo>
                  <a:lnTo>
                    <a:pt x="0" y="369062"/>
                  </a:lnTo>
                  <a:lnTo>
                    <a:pt x="2159" y="373507"/>
                  </a:lnTo>
                  <a:lnTo>
                    <a:pt x="8636" y="377444"/>
                  </a:lnTo>
                  <a:lnTo>
                    <a:pt x="18288" y="380111"/>
                  </a:lnTo>
                  <a:lnTo>
                    <a:pt x="29464" y="381000"/>
                  </a:lnTo>
                  <a:lnTo>
                    <a:pt x="40513" y="380111"/>
                  </a:lnTo>
                  <a:lnTo>
                    <a:pt x="50165" y="377444"/>
                  </a:lnTo>
                  <a:lnTo>
                    <a:pt x="56642" y="373507"/>
                  </a:lnTo>
                  <a:lnTo>
                    <a:pt x="58801" y="369062"/>
                  </a:lnTo>
                  <a:close/>
                </a:path>
                <a:path w="628650" h="381000">
                  <a:moveTo>
                    <a:pt x="628523" y="11938"/>
                  </a:moveTo>
                  <a:lnTo>
                    <a:pt x="626364" y="7493"/>
                  </a:lnTo>
                  <a:lnTo>
                    <a:pt x="619887" y="3556"/>
                  </a:lnTo>
                  <a:lnTo>
                    <a:pt x="610235" y="889"/>
                  </a:lnTo>
                  <a:lnTo>
                    <a:pt x="599186" y="0"/>
                  </a:lnTo>
                  <a:lnTo>
                    <a:pt x="588010" y="889"/>
                  </a:lnTo>
                  <a:lnTo>
                    <a:pt x="578358" y="3556"/>
                  </a:lnTo>
                  <a:lnTo>
                    <a:pt x="571881" y="7493"/>
                  </a:lnTo>
                  <a:lnTo>
                    <a:pt x="569722" y="11938"/>
                  </a:lnTo>
                  <a:lnTo>
                    <a:pt x="571881" y="16383"/>
                  </a:lnTo>
                  <a:lnTo>
                    <a:pt x="578358" y="20320"/>
                  </a:lnTo>
                  <a:lnTo>
                    <a:pt x="588010" y="22987"/>
                  </a:lnTo>
                  <a:lnTo>
                    <a:pt x="599059" y="23876"/>
                  </a:lnTo>
                  <a:lnTo>
                    <a:pt x="610235" y="22987"/>
                  </a:lnTo>
                  <a:lnTo>
                    <a:pt x="619887" y="20320"/>
                  </a:lnTo>
                  <a:lnTo>
                    <a:pt x="626364" y="16383"/>
                  </a:lnTo>
                  <a:lnTo>
                    <a:pt x="628523" y="11938"/>
                  </a:lnTo>
                  <a:close/>
                </a:path>
              </a:pathLst>
            </a:custGeom>
            <a:solidFill>
              <a:srgbClr val="74EDC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020425" y="3924300"/>
              <a:ext cx="914400" cy="238125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10220325" y="3838575"/>
              <a:ext cx="57150" cy="28575"/>
            </a:xfrm>
            <a:custGeom>
              <a:avLst/>
              <a:gdLst/>
              <a:ahLst/>
              <a:cxnLst/>
              <a:rect l="l" t="t" r="r" b="b"/>
              <a:pathLst>
                <a:path w="57150" h="28575">
                  <a:moveTo>
                    <a:pt x="28321" y="0"/>
                  </a:moveTo>
                  <a:lnTo>
                    <a:pt x="17652" y="1016"/>
                  </a:lnTo>
                  <a:lnTo>
                    <a:pt x="8381" y="4191"/>
                  </a:lnTo>
                  <a:lnTo>
                    <a:pt x="2031" y="8762"/>
                  </a:lnTo>
                  <a:lnTo>
                    <a:pt x="0" y="14097"/>
                  </a:lnTo>
                  <a:lnTo>
                    <a:pt x="2031" y="19431"/>
                  </a:lnTo>
                  <a:lnTo>
                    <a:pt x="8381" y="24130"/>
                  </a:lnTo>
                  <a:lnTo>
                    <a:pt x="17779" y="27177"/>
                  </a:lnTo>
                  <a:lnTo>
                    <a:pt x="28448" y="28320"/>
                  </a:lnTo>
                  <a:lnTo>
                    <a:pt x="39116" y="27177"/>
                  </a:lnTo>
                  <a:lnTo>
                    <a:pt x="48514" y="24130"/>
                  </a:lnTo>
                  <a:lnTo>
                    <a:pt x="54736" y="19431"/>
                  </a:lnTo>
                  <a:lnTo>
                    <a:pt x="56896" y="14097"/>
                  </a:lnTo>
                  <a:lnTo>
                    <a:pt x="54736" y="8762"/>
                  </a:lnTo>
                  <a:lnTo>
                    <a:pt x="48514" y="4191"/>
                  </a:lnTo>
                  <a:lnTo>
                    <a:pt x="39116" y="1016"/>
                  </a:lnTo>
                  <a:lnTo>
                    <a:pt x="28321" y="0"/>
                  </a:lnTo>
                  <a:close/>
                </a:path>
              </a:pathLst>
            </a:custGeom>
            <a:solidFill>
              <a:srgbClr val="74EDC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0248900" y="3486150"/>
              <a:ext cx="600075" cy="371475"/>
            </a:xfrm>
            <a:prstGeom prst="rect">
              <a:avLst/>
            </a:prstGeom>
          </p:spPr>
        </p:pic>
        <p:sp>
          <p:nvSpPr>
            <p:cNvPr id="12" name="object 12" descr=""/>
            <p:cNvSpPr/>
            <p:nvPr/>
          </p:nvSpPr>
          <p:spPr>
            <a:xfrm>
              <a:off x="9744075" y="4276725"/>
              <a:ext cx="57150" cy="28575"/>
            </a:xfrm>
            <a:custGeom>
              <a:avLst/>
              <a:gdLst/>
              <a:ahLst/>
              <a:cxnLst/>
              <a:rect l="l" t="t" r="r" b="b"/>
              <a:pathLst>
                <a:path w="57150" h="28575">
                  <a:moveTo>
                    <a:pt x="28321" y="0"/>
                  </a:moveTo>
                  <a:lnTo>
                    <a:pt x="17652" y="1016"/>
                  </a:lnTo>
                  <a:lnTo>
                    <a:pt x="8381" y="4191"/>
                  </a:lnTo>
                  <a:lnTo>
                    <a:pt x="2031" y="8762"/>
                  </a:lnTo>
                  <a:lnTo>
                    <a:pt x="0" y="14097"/>
                  </a:lnTo>
                  <a:lnTo>
                    <a:pt x="2031" y="19431"/>
                  </a:lnTo>
                  <a:lnTo>
                    <a:pt x="8381" y="24130"/>
                  </a:lnTo>
                  <a:lnTo>
                    <a:pt x="17779" y="27177"/>
                  </a:lnTo>
                  <a:lnTo>
                    <a:pt x="28448" y="28320"/>
                  </a:lnTo>
                  <a:lnTo>
                    <a:pt x="39116" y="27177"/>
                  </a:lnTo>
                  <a:lnTo>
                    <a:pt x="48514" y="24130"/>
                  </a:lnTo>
                  <a:lnTo>
                    <a:pt x="54736" y="19431"/>
                  </a:lnTo>
                  <a:lnTo>
                    <a:pt x="56896" y="14097"/>
                  </a:lnTo>
                  <a:lnTo>
                    <a:pt x="54736" y="8762"/>
                  </a:lnTo>
                  <a:lnTo>
                    <a:pt x="48514" y="4191"/>
                  </a:lnTo>
                  <a:lnTo>
                    <a:pt x="39116" y="1016"/>
                  </a:lnTo>
                  <a:lnTo>
                    <a:pt x="28321" y="0"/>
                  </a:lnTo>
                  <a:close/>
                </a:path>
              </a:pathLst>
            </a:custGeom>
            <a:solidFill>
              <a:srgbClr val="74EDC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620250" y="3609975"/>
              <a:ext cx="2466975" cy="866775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0553700" y="5276850"/>
              <a:ext cx="685800" cy="352425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9791700" y="5372100"/>
              <a:ext cx="876300" cy="676275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1296650" y="5886450"/>
              <a:ext cx="476250" cy="228600"/>
            </a:xfrm>
            <a:prstGeom prst="rect">
              <a:avLst/>
            </a:prstGeom>
          </p:spPr>
        </p:pic>
        <p:sp>
          <p:nvSpPr>
            <p:cNvPr id="17" name="object 17" descr=""/>
            <p:cNvSpPr/>
            <p:nvPr/>
          </p:nvSpPr>
          <p:spPr>
            <a:xfrm>
              <a:off x="10334625" y="5362575"/>
              <a:ext cx="371475" cy="180975"/>
            </a:xfrm>
            <a:custGeom>
              <a:avLst/>
              <a:gdLst/>
              <a:ahLst/>
              <a:cxnLst/>
              <a:rect l="l" t="t" r="r" b="b"/>
              <a:pathLst>
                <a:path w="371475" h="180975">
                  <a:moveTo>
                    <a:pt x="72009" y="17526"/>
                  </a:moveTo>
                  <a:lnTo>
                    <a:pt x="69342" y="10922"/>
                  </a:lnTo>
                  <a:lnTo>
                    <a:pt x="61341" y="5080"/>
                  </a:lnTo>
                  <a:lnTo>
                    <a:pt x="49403" y="1270"/>
                  </a:lnTo>
                  <a:lnTo>
                    <a:pt x="35941" y="0"/>
                  </a:lnTo>
                  <a:lnTo>
                    <a:pt x="22352" y="1270"/>
                  </a:lnTo>
                  <a:lnTo>
                    <a:pt x="10541" y="5080"/>
                  </a:lnTo>
                  <a:lnTo>
                    <a:pt x="2667" y="10922"/>
                  </a:lnTo>
                  <a:lnTo>
                    <a:pt x="0" y="17526"/>
                  </a:lnTo>
                  <a:lnTo>
                    <a:pt x="2667" y="24130"/>
                  </a:lnTo>
                  <a:lnTo>
                    <a:pt x="10541" y="29845"/>
                  </a:lnTo>
                  <a:lnTo>
                    <a:pt x="22479" y="33782"/>
                  </a:lnTo>
                  <a:lnTo>
                    <a:pt x="36068" y="35052"/>
                  </a:lnTo>
                  <a:lnTo>
                    <a:pt x="49530" y="33782"/>
                  </a:lnTo>
                  <a:lnTo>
                    <a:pt x="61341" y="29845"/>
                  </a:lnTo>
                  <a:lnTo>
                    <a:pt x="69342" y="24130"/>
                  </a:lnTo>
                  <a:lnTo>
                    <a:pt x="72009" y="17526"/>
                  </a:lnTo>
                  <a:close/>
                </a:path>
                <a:path w="371475" h="180975">
                  <a:moveTo>
                    <a:pt x="371221" y="163322"/>
                  </a:moveTo>
                  <a:lnTo>
                    <a:pt x="368554" y="156718"/>
                  </a:lnTo>
                  <a:lnTo>
                    <a:pt x="360680" y="150876"/>
                  </a:lnTo>
                  <a:lnTo>
                    <a:pt x="348742" y="147066"/>
                  </a:lnTo>
                  <a:lnTo>
                    <a:pt x="335280" y="145796"/>
                  </a:lnTo>
                  <a:lnTo>
                    <a:pt x="321691" y="147066"/>
                  </a:lnTo>
                  <a:lnTo>
                    <a:pt x="309880" y="150876"/>
                  </a:lnTo>
                  <a:lnTo>
                    <a:pt x="301879" y="156718"/>
                  </a:lnTo>
                  <a:lnTo>
                    <a:pt x="299212" y="163322"/>
                  </a:lnTo>
                  <a:lnTo>
                    <a:pt x="301879" y="170053"/>
                  </a:lnTo>
                  <a:lnTo>
                    <a:pt x="309880" y="175768"/>
                  </a:lnTo>
                  <a:lnTo>
                    <a:pt x="321691" y="179578"/>
                  </a:lnTo>
                  <a:lnTo>
                    <a:pt x="335280" y="180848"/>
                  </a:lnTo>
                  <a:lnTo>
                    <a:pt x="348742" y="179578"/>
                  </a:lnTo>
                  <a:lnTo>
                    <a:pt x="360680" y="175768"/>
                  </a:lnTo>
                  <a:lnTo>
                    <a:pt x="368554" y="169926"/>
                  </a:lnTo>
                  <a:lnTo>
                    <a:pt x="371221" y="163322"/>
                  </a:lnTo>
                  <a:close/>
                </a:path>
              </a:pathLst>
            </a:custGeom>
            <a:solidFill>
              <a:srgbClr val="74EDC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9982200" y="5372100"/>
              <a:ext cx="1409700" cy="933450"/>
            </a:xfrm>
            <a:prstGeom prst="rect">
              <a:avLst/>
            </a:prstGeom>
          </p:spPr>
        </p:pic>
        <p:sp>
          <p:nvSpPr>
            <p:cNvPr id="19" name="object 19" descr=""/>
            <p:cNvSpPr/>
            <p:nvPr/>
          </p:nvSpPr>
          <p:spPr>
            <a:xfrm>
              <a:off x="9944100" y="5362575"/>
              <a:ext cx="76200" cy="38100"/>
            </a:xfrm>
            <a:custGeom>
              <a:avLst/>
              <a:gdLst/>
              <a:ahLst/>
              <a:cxnLst/>
              <a:rect l="l" t="t" r="r" b="b"/>
              <a:pathLst>
                <a:path w="76200" h="38100">
                  <a:moveTo>
                    <a:pt x="37846" y="0"/>
                  </a:moveTo>
                  <a:lnTo>
                    <a:pt x="23622" y="1396"/>
                  </a:lnTo>
                  <a:lnTo>
                    <a:pt x="11049" y="5461"/>
                  </a:lnTo>
                  <a:lnTo>
                    <a:pt x="2794" y="11684"/>
                  </a:lnTo>
                  <a:lnTo>
                    <a:pt x="0" y="18796"/>
                  </a:lnTo>
                  <a:lnTo>
                    <a:pt x="2794" y="25781"/>
                  </a:lnTo>
                  <a:lnTo>
                    <a:pt x="11049" y="32003"/>
                  </a:lnTo>
                  <a:lnTo>
                    <a:pt x="23622" y="36194"/>
                  </a:lnTo>
                  <a:lnTo>
                    <a:pt x="37973" y="37591"/>
                  </a:lnTo>
                  <a:lnTo>
                    <a:pt x="52197" y="36194"/>
                  </a:lnTo>
                  <a:lnTo>
                    <a:pt x="64643" y="32003"/>
                  </a:lnTo>
                  <a:lnTo>
                    <a:pt x="73025" y="25781"/>
                  </a:lnTo>
                  <a:lnTo>
                    <a:pt x="75819" y="18796"/>
                  </a:lnTo>
                  <a:lnTo>
                    <a:pt x="73025" y="11684"/>
                  </a:lnTo>
                  <a:lnTo>
                    <a:pt x="64643" y="5461"/>
                  </a:lnTo>
                  <a:lnTo>
                    <a:pt x="52197" y="1396"/>
                  </a:lnTo>
                  <a:lnTo>
                    <a:pt x="37846" y="0"/>
                  </a:lnTo>
                  <a:close/>
                </a:path>
              </a:pathLst>
            </a:custGeom>
            <a:solidFill>
              <a:srgbClr val="74EDC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9601200" y="5553075"/>
              <a:ext cx="1076325" cy="723900"/>
            </a:xfrm>
            <a:prstGeom prst="rect">
              <a:avLst/>
            </a:prstGeom>
          </p:spPr>
        </p:pic>
        <p:pic>
          <p:nvPicPr>
            <p:cNvPr id="21" name="object 21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0782300" y="6324600"/>
              <a:ext cx="276225" cy="142875"/>
            </a:xfrm>
            <a:prstGeom prst="rect">
              <a:avLst/>
            </a:prstGeom>
          </p:spPr>
        </p:pic>
        <p:pic>
          <p:nvPicPr>
            <p:cNvPr id="22" name="object 22" descr="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0848975" y="5619750"/>
              <a:ext cx="1171575" cy="590550"/>
            </a:xfrm>
            <a:prstGeom prst="rect">
              <a:avLst/>
            </a:prstGeom>
          </p:spPr>
        </p:pic>
        <p:sp>
          <p:nvSpPr>
            <p:cNvPr id="23" name="object 23" descr=""/>
            <p:cNvSpPr/>
            <p:nvPr/>
          </p:nvSpPr>
          <p:spPr>
            <a:xfrm>
              <a:off x="10525125" y="5267325"/>
              <a:ext cx="66675" cy="38100"/>
            </a:xfrm>
            <a:custGeom>
              <a:avLst/>
              <a:gdLst/>
              <a:ahLst/>
              <a:cxnLst/>
              <a:rect l="l" t="t" r="r" b="b"/>
              <a:pathLst>
                <a:path w="66675" h="38100">
                  <a:moveTo>
                    <a:pt x="33147" y="0"/>
                  </a:moveTo>
                  <a:lnTo>
                    <a:pt x="20574" y="1396"/>
                  </a:lnTo>
                  <a:lnTo>
                    <a:pt x="9651" y="5461"/>
                  </a:lnTo>
                  <a:lnTo>
                    <a:pt x="2413" y="11684"/>
                  </a:lnTo>
                  <a:lnTo>
                    <a:pt x="0" y="18796"/>
                  </a:lnTo>
                  <a:lnTo>
                    <a:pt x="2413" y="25781"/>
                  </a:lnTo>
                  <a:lnTo>
                    <a:pt x="9651" y="32003"/>
                  </a:lnTo>
                  <a:lnTo>
                    <a:pt x="20574" y="36194"/>
                  </a:lnTo>
                  <a:lnTo>
                    <a:pt x="33147" y="37591"/>
                  </a:lnTo>
                  <a:lnTo>
                    <a:pt x="45593" y="36194"/>
                  </a:lnTo>
                  <a:lnTo>
                    <a:pt x="56642" y="32003"/>
                  </a:lnTo>
                  <a:lnTo>
                    <a:pt x="63880" y="25781"/>
                  </a:lnTo>
                  <a:lnTo>
                    <a:pt x="66294" y="18668"/>
                  </a:lnTo>
                  <a:lnTo>
                    <a:pt x="63880" y="11684"/>
                  </a:lnTo>
                  <a:lnTo>
                    <a:pt x="56642" y="5461"/>
                  </a:lnTo>
                  <a:lnTo>
                    <a:pt x="45593" y="1396"/>
                  </a:lnTo>
                  <a:lnTo>
                    <a:pt x="33147" y="0"/>
                  </a:lnTo>
                  <a:close/>
                </a:path>
              </a:pathLst>
            </a:custGeom>
            <a:solidFill>
              <a:srgbClr val="74EDC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4" name="object 24" descr="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657975" y="5934075"/>
              <a:ext cx="514350" cy="228600"/>
            </a:xfrm>
            <a:prstGeom prst="rect">
              <a:avLst/>
            </a:prstGeom>
          </p:spPr>
        </p:pic>
        <p:pic>
          <p:nvPicPr>
            <p:cNvPr id="25" name="object 25" descr="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6010275" y="5591175"/>
              <a:ext cx="981075" cy="361950"/>
            </a:xfrm>
            <a:prstGeom prst="rect">
              <a:avLst/>
            </a:prstGeom>
          </p:spPr>
        </p:pic>
        <p:pic>
          <p:nvPicPr>
            <p:cNvPr id="26" name="object 26" descr="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7143750" y="5762625"/>
              <a:ext cx="1076325" cy="609600"/>
            </a:xfrm>
            <a:prstGeom prst="rect">
              <a:avLst/>
            </a:prstGeom>
          </p:spPr>
        </p:pic>
        <p:pic>
          <p:nvPicPr>
            <p:cNvPr id="27" name="object 27" descr="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5848350" y="5248275"/>
              <a:ext cx="2581275" cy="981075"/>
            </a:xfrm>
            <a:prstGeom prst="rect">
              <a:avLst/>
            </a:prstGeom>
          </p:spPr>
        </p:pic>
        <p:pic>
          <p:nvPicPr>
            <p:cNvPr id="28" name="object 28" descr="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10420350" y="3190875"/>
              <a:ext cx="114298" cy="104775"/>
            </a:xfrm>
            <a:prstGeom prst="rect">
              <a:avLst/>
            </a:prstGeom>
          </p:spPr>
        </p:pic>
        <p:pic>
          <p:nvPicPr>
            <p:cNvPr id="29" name="object 29" descr="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10506075" y="2771775"/>
              <a:ext cx="161925" cy="142875"/>
            </a:xfrm>
            <a:prstGeom prst="rect">
              <a:avLst/>
            </a:prstGeom>
          </p:spPr>
        </p:pic>
        <p:pic>
          <p:nvPicPr>
            <p:cNvPr id="30" name="object 30" descr="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9982200" y="857250"/>
              <a:ext cx="114298" cy="104775"/>
            </a:xfrm>
            <a:prstGeom prst="rect">
              <a:avLst/>
            </a:prstGeom>
          </p:spPr>
        </p:pic>
        <p:pic>
          <p:nvPicPr>
            <p:cNvPr id="31" name="object 31" descr="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7934325" y="657225"/>
              <a:ext cx="76198" cy="66675"/>
            </a:xfrm>
            <a:prstGeom prst="rect">
              <a:avLst/>
            </a:prstGeom>
          </p:spPr>
        </p:pic>
        <p:pic>
          <p:nvPicPr>
            <p:cNvPr id="32" name="object 32" descr="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10039350" y="2486025"/>
              <a:ext cx="85723" cy="66675"/>
            </a:xfrm>
            <a:prstGeom prst="rect">
              <a:avLst/>
            </a:prstGeom>
          </p:spPr>
        </p:pic>
        <p:sp>
          <p:nvSpPr>
            <p:cNvPr id="33" name="object 33" descr=""/>
            <p:cNvSpPr/>
            <p:nvPr/>
          </p:nvSpPr>
          <p:spPr>
            <a:xfrm>
              <a:off x="8048625" y="1666875"/>
              <a:ext cx="323850" cy="285750"/>
            </a:xfrm>
            <a:custGeom>
              <a:avLst/>
              <a:gdLst/>
              <a:ahLst/>
              <a:cxnLst/>
              <a:rect l="l" t="t" r="r" b="b"/>
              <a:pathLst>
                <a:path w="323850" h="285750">
                  <a:moveTo>
                    <a:pt x="245109" y="0"/>
                  </a:moveTo>
                  <a:lnTo>
                    <a:pt x="147193" y="25653"/>
                  </a:lnTo>
                  <a:lnTo>
                    <a:pt x="102090" y="54610"/>
                  </a:lnTo>
                  <a:lnTo>
                    <a:pt x="61849" y="89915"/>
                  </a:lnTo>
                  <a:lnTo>
                    <a:pt x="29209" y="129539"/>
                  </a:lnTo>
                  <a:lnTo>
                    <a:pt x="7366" y="170434"/>
                  </a:lnTo>
                  <a:lnTo>
                    <a:pt x="0" y="215773"/>
                  </a:lnTo>
                  <a:lnTo>
                    <a:pt x="5079" y="233807"/>
                  </a:lnTo>
                  <a:lnTo>
                    <a:pt x="42164" y="270763"/>
                  </a:lnTo>
                  <a:lnTo>
                    <a:pt x="87502" y="285369"/>
                  </a:lnTo>
                  <a:lnTo>
                    <a:pt x="97281" y="284988"/>
                  </a:lnTo>
                  <a:lnTo>
                    <a:pt x="117290" y="278511"/>
                  </a:lnTo>
                  <a:lnTo>
                    <a:pt x="80391" y="278511"/>
                  </a:lnTo>
                  <a:lnTo>
                    <a:pt x="61849" y="274700"/>
                  </a:lnTo>
                  <a:lnTo>
                    <a:pt x="47371" y="266191"/>
                  </a:lnTo>
                  <a:lnTo>
                    <a:pt x="40258" y="259969"/>
                  </a:lnTo>
                  <a:lnTo>
                    <a:pt x="77522" y="259969"/>
                  </a:lnTo>
                  <a:lnTo>
                    <a:pt x="104013" y="255777"/>
                  </a:lnTo>
                  <a:lnTo>
                    <a:pt x="104624" y="255524"/>
                  </a:lnTo>
                  <a:lnTo>
                    <a:pt x="54355" y="255524"/>
                  </a:lnTo>
                  <a:lnTo>
                    <a:pt x="35941" y="251713"/>
                  </a:lnTo>
                  <a:lnTo>
                    <a:pt x="21463" y="243204"/>
                  </a:lnTo>
                  <a:lnTo>
                    <a:pt x="11907" y="230632"/>
                  </a:lnTo>
                  <a:lnTo>
                    <a:pt x="11810" y="230504"/>
                  </a:lnTo>
                  <a:lnTo>
                    <a:pt x="7366" y="214249"/>
                  </a:lnTo>
                  <a:lnTo>
                    <a:pt x="8243" y="195072"/>
                  </a:lnTo>
                  <a:lnTo>
                    <a:pt x="8254" y="194817"/>
                  </a:lnTo>
                  <a:lnTo>
                    <a:pt x="35814" y="132714"/>
                  </a:lnTo>
                  <a:lnTo>
                    <a:pt x="67564" y="94107"/>
                  </a:lnTo>
                  <a:lnTo>
                    <a:pt x="106806" y="59562"/>
                  </a:lnTo>
                  <a:lnTo>
                    <a:pt x="150622" y="31496"/>
                  </a:lnTo>
                  <a:lnTo>
                    <a:pt x="195960" y="12826"/>
                  </a:lnTo>
                  <a:lnTo>
                    <a:pt x="243331" y="6603"/>
                  </a:lnTo>
                  <a:lnTo>
                    <a:pt x="268852" y="6603"/>
                  </a:lnTo>
                  <a:lnTo>
                    <a:pt x="265429" y="4572"/>
                  </a:lnTo>
                  <a:lnTo>
                    <a:pt x="245109" y="0"/>
                  </a:lnTo>
                  <a:close/>
                </a:path>
                <a:path w="323850" h="285750">
                  <a:moveTo>
                    <a:pt x="316229" y="48387"/>
                  </a:moveTo>
                  <a:lnTo>
                    <a:pt x="316229" y="70865"/>
                  </a:lnTo>
                  <a:lnTo>
                    <a:pt x="315358" y="89915"/>
                  </a:lnTo>
                  <a:lnTo>
                    <a:pt x="315341" y="90297"/>
                  </a:lnTo>
                  <a:lnTo>
                    <a:pt x="287908" y="152400"/>
                  </a:lnTo>
                  <a:lnTo>
                    <a:pt x="256158" y="190880"/>
                  </a:lnTo>
                  <a:lnTo>
                    <a:pt x="216789" y="225551"/>
                  </a:lnTo>
                  <a:lnTo>
                    <a:pt x="172974" y="253491"/>
                  </a:lnTo>
                  <a:lnTo>
                    <a:pt x="127634" y="272288"/>
                  </a:lnTo>
                  <a:lnTo>
                    <a:pt x="80391" y="278511"/>
                  </a:lnTo>
                  <a:lnTo>
                    <a:pt x="117290" y="278511"/>
                  </a:lnTo>
                  <a:lnTo>
                    <a:pt x="176529" y="259334"/>
                  </a:lnTo>
                  <a:lnTo>
                    <a:pt x="221615" y="230632"/>
                  </a:lnTo>
                  <a:lnTo>
                    <a:pt x="262000" y="195072"/>
                  </a:lnTo>
                  <a:lnTo>
                    <a:pt x="294640" y="155448"/>
                  </a:lnTo>
                  <a:lnTo>
                    <a:pt x="316483" y="114553"/>
                  </a:lnTo>
                  <a:lnTo>
                    <a:pt x="323550" y="70865"/>
                  </a:lnTo>
                  <a:lnTo>
                    <a:pt x="323596" y="69341"/>
                  </a:lnTo>
                  <a:lnTo>
                    <a:pt x="318516" y="51308"/>
                  </a:lnTo>
                  <a:lnTo>
                    <a:pt x="316229" y="48387"/>
                  </a:lnTo>
                  <a:close/>
                </a:path>
                <a:path w="323850" h="285750">
                  <a:moveTo>
                    <a:pt x="77522" y="259969"/>
                  </a:moveTo>
                  <a:lnTo>
                    <a:pt x="40258" y="259969"/>
                  </a:lnTo>
                  <a:lnTo>
                    <a:pt x="48005" y="261620"/>
                  </a:lnTo>
                  <a:lnTo>
                    <a:pt x="61468" y="262509"/>
                  </a:lnTo>
                  <a:lnTo>
                    <a:pt x="77522" y="259969"/>
                  </a:lnTo>
                  <a:close/>
                </a:path>
                <a:path w="323850" h="285750">
                  <a:moveTo>
                    <a:pt x="290322" y="21971"/>
                  </a:moveTo>
                  <a:lnTo>
                    <a:pt x="289305" y="67437"/>
                  </a:lnTo>
                  <a:lnTo>
                    <a:pt x="268450" y="114553"/>
                  </a:lnTo>
                  <a:lnTo>
                    <a:pt x="230124" y="168021"/>
                  </a:lnTo>
                  <a:lnTo>
                    <a:pt x="190753" y="202691"/>
                  </a:lnTo>
                  <a:lnTo>
                    <a:pt x="146939" y="230632"/>
                  </a:lnTo>
                  <a:lnTo>
                    <a:pt x="101726" y="249427"/>
                  </a:lnTo>
                  <a:lnTo>
                    <a:pt x="54355" y="255524"/>
                  </a:lnTo>
                  <a:lnTo>
                    <a:pt x="104624" y="255524"/>
                  </a:lnTo>
                  <a:lnTo>
                    <a:pt x="150495" y="236474"/>
                  </a:lnTo>
                  <a:lnTo>
                    <a:pt x="195579" y="207772"/>
                  </a:lnTo>
                  <a:lnTo>
                    <a:pt x="235966" y="172212"/>
                  </a:lnTo>
                  <a:lnTo>
                    <a:pt x="268500" y="132714"/>
                  </a:lnTo>
                  <a:lnTo>
                    <a:pt x="290449" y="91694"/>
                  </a:lnTo>
                  <a:lnTo>
                    <a:pt x="297688" y="46354"/>
                  </a:lnTo>
                  <a:lnTo>
                    <a:pt x="294385" y="34925"/>
                  </a:lnTo>
                  <a:lnTo>
                    <a:pt x="305126" y="34925"/>
                  </a:lnTo>
                  <a:lnTo>
                    <a:pt x="290322" y="21971"/>
                  </a:lnTo>
                  <a:close/>
                </a:path>
                <a:path w="323850" h="285750">
                  <a:moveTo>
                    <a:pt x="305126" y="34925"/>
                  </a:moveTo>
                  <a:lnTo>
                    <a:pt x="294385" y="34925"/>
                  </a:lnTo>
                  <a:lnTo>
                    <a:pt x="302259" y="41783"/>
                  </a:lnTo>
                  <a:lnTo>
                    <a:pt x="311784" y="54610"/>
                  </a:lnTo>
                  <a:lnTo>
                    <a:pt x="316229" y="70865"/>
                  </a:lnTo>
                  <a:lnTo>
                    <a:pt x="316229" y="48387"/>
                  </a:lnTo>
                  <a:lnTo>
                    <a:pt x="307594" y="37084"/>
                  </a:lnTo>
                  <a:lnTo>
                    <a:pt x="305126" y="34925"/>
                  </a:lnTo>
                  <a:close/>
                </a:path>
                <a:path w="323850" h="285750">
                  <a:moveTo>
                    <a:pt x="268852" y="6603"/>
                  </a:moveTo>
                  <a:lnTo>
                    <a:pt x="243331" y="6603"/>
                  </a:lnTo>
                  <a:lnTo>
                    <a:pt x="261874" y="10540"/>
                  </a:lnTo>
                  <a:lnTo>
                    <a:pt x="276225" y="18923"/>
                  </a:lnTo>
                  <a:lnTo>
                    <a:pt x="285876" y="31750"/>
                  </a:lnTo>
                  <a:lnTo>
                    <a:pt x="290322" y="48005"/>
                  </a:lnTo>
                  <a:lnTo>
                    <a:pt x="290322" y="21971"/>
                  </a:lnTo>
                  <a:lnTo>
                    <a:pt x="281940" y="14604"/>
                  </a:lnTo>
                  <a:lnTo>
                    <a:pt x="281685" y="14224"/>
                  </a:lnTo>
                  <a:lnTo>
                    <a:pt x="268852" y="6603"/>
                  </a:lnTo>
                  <a:close/>
                </a:path>
              </a:pathLst>
            </a:custGeom>
            <a:solidFill>
              <a:srgbClr val="5FC3AB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4" name="object 34" descr="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8067675" y="1685925"/>
              <a:ext cx="257175" cy="219075"/>
            </a:xfrm>
            <a:prstGeom prst="rect">
              <a:avLst/>
            </a:prstGeom>
          </p:spPr>
        </p:pic>
        <p:pic>
          <p:nvPicPr>
            <p:cNvPr id="35" name="object 35" descr="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9696450" y="1895475"/>
              <a:ext cx="200025" cy="114300"/>
            </a:xfrm>
            <a:prstGeom prst="rect">
              <a:avLst/>
            </a:prstGeom>
          </p:spPr>
        </p:pic>
        <p:sp>
          <p:nvSpPr>
            <p:cNvPr id="36" name="object 36" descr=""/>
            <p:cNvSpPr/>
            <p:nvPr/>
          </p:nvSpPr>
          <p:spPr>
            <a:xfrm>
              <a:off x="9601200" y="1838324"/>
              <a:ext cx="390525" cy="266700"/>
            </a:xfrm>
            <a:custGeom>
              <a:avLst/>
              <a:gdLst/>
              <a:ahLst/>
              <a:cxnLst/>
              <a:rect l="l" t="t" r="r" b="b"/>
              <a:pathLst>
                <a:path w="390525" h="266700">
                  <a:moveTo>
                    <a:pt x="344170" y="60579"/>
                  </a:moveTo>
                  <a:lnTo>
                    <a:pt x="338709" y="45212"/>
                  </a:lnTo>
                  <a:lnTo>
                    <a:pt x="336042" y="42164"/>
                  </a:lnTo>
                  <a:lnTo>
                    <a:pt x="336042" y="62103"/>
                  </a:lnTo>
                  <a:lnTo>
                    <a:pt x="334899" y="77470"/>
                  </a:lnTo>
                  <a:lnTo>
                    <a:pt x="316230" y="112395"/>
                  </a:lnTo>
                  <a:lnTo>
                    <a:pt x="285369" y="142748"/>
                  </a:lnTo>
                  <a:lnTo>
                    <a:pt x="245745" y="169418"/>
                  </a:lnTo>
                  <a:lnTo>
                    <a:pt x="200787" y="190754"/>
                  </a:lnTo>
                  <a:lnTo>
                    <a:pt x="153377" y="205359"/>
                  </a:lnTo>
                  <a:lnTo>
                    <a:pt x="152793" y="205359"/>
                  </a:lnTo>
                  <a:lnTo>
                    <a:pt x="108204" y="211074"/>
                  </a:lnTo>
                  <a:lnTo>
                    <a:pt x="65024" y="205359"/>
                  </a:lnTo>
                  <a:lnTo>
                    <a:pt x="35433" y="173355"/>
                  </a:lnTo>
                  <a:lnTo>
                    <a:pt x="36576" y="157988"/>
                  </a:lnTo>
                  <a:lnTo>
                    <a:pt x="55245" y="122936"/>
                  </a:lnTo>
                  <a:lnTo>
                    <a:pt x="86106" y="92710"/>
                  </a:lnTo>
                  <a:lnTo>
                    <a:pt x="125730" y="66040"/>
                  </a:lnTo>
                  <a:lnTo>
                    <a:pt x="170815" y="44704"/>
                  </a:lnTo>
                  <a:lnTo>
                    <a:pt x="217805" y="30353"/>
                  </a:lnTo>
                  <a:lnTo>
                    <a:pt x="263271" y="24511"/>
                  </a:lnTo>
                  <a:lnTo>
                    <a:pt x="273558" y="24511"/>
                  </a:lnTo>
                  <a:lnTo>
                    <a:pt x="319278" y="36322"/>
                  </a:lnTo>
                  <a:lnTo>
                    <a:pt x="336042" y="62103"/>
                  </a:lnTo>
                  <a:lnTo>
                    <a:pt x="336042" y="42164"/>
                  </a:lnTo>
                  <a:lnTo>
                    <a:pt x="300913" y="24511"/>
                  </a:lnTo>
                  <a:lnTo>
                    <a:pt x="289052" y="18542"/>
                  </a:lnTo>
                  <a:lnTo>
                    <a:pt x="263144" y="17145"/>
                  </a:lnTo>
                  <a:lnTo>
                    <a:pt x="216154" y="23241"/>
                  </a:lnTo>
                  <a:lnTo>
                    <a:pt x="167640" y="38100"/>
                  </a:lnTo>
                  <a:lnTo>
                    <a:pt x="121158" y="60071"/>
                  </a:lnTo>
                  <a:lnTo>
                    <a:pt x="80264" y="87503"/>
                  </a:lnTo>
                  <a:lnTo>
                    <a:pt x="48514" y="118745"/>
                  </a:lnTo>
                  <a:lnTo>
                    <a:pt x="28321" y="157607"/>
                  </a:lnTo>
                  <a:lnTo>
                    <a:pt x="27432" y="174879"/>
                  </a:lnTo>
                  <a:lnTo>
                    <a:pt x="32766" y="190246"/>
                  </a:lnTo>
                  <a:lnTo>
                    <a:pt x="68580" y="214249"/>
                  </a:lnTo>
                  <a:lnTo>
                    <a:pt x="108458" y="218186"/>
                  </a:lnTo>
                  <a:lnTo>
                    <a:pt x="155321" y="212217"/>
                  </a:lnTo>
                  <a:lnTo>
                    <a:pt x="203835" y="197358"/>
                  </a:lnTo>
                  <a:lnTo>
                    <a:pt x="250317" y="175387"/>
                  </a:lnTo>
                  <a:lnTo>
                    <a:pt x="291211" y="147828"/>
                  </a:lnTo>
                  <a:lnTo>
                    <a:pt x="322961" y="116713"/>
                  </a:lnTo>
                  <a:lnTo>
                    <a:pt x="343281" y="77978"/>
                  </a:lnTo>
                  <a:lnTo>
                    <a:pt x="344081" y="62103"/>
                  </a:lnTo>
                  <a:lnTo>
                    <a:pt x="344170" y="60579"/>
                  </a:lnTo>
                  <a:close/>
                </a:path>
                <a:path w="390525" h="266700">
                  <a:moveTo>
                    <a:pt x="390271" y="81915"/>
                  </a:moveTo>
                  <a:lnTo>
                    <a:pt x="384048" y="63881"/>
                  </a:lnTo>
                  <a:lnTo>
                    <a:pt x="382143" y="60960"/>
                  </a:lnTo>
                  <a:lnTo>
                    <a:pt x="382143" y="83312"/>
                  </a:lnTo>
                  <a:lnTo>
                    <a:pt x="381000" y="101600"/>
                  </a:lnTo>
                  <a:lnTo>
                    <a:pt x="358775" y="143129"/>
                  </a:lnTo>
                  <a:lnTo>
                    <a:pt x="322326" y="178816"/>
                  </a:lnTo>
                  <a:lnTo>
                    <a:pt x="275590" y="210312"/>
                  </a:lnTo>
                  <a:lnTo>
                    <a:pt x="222377" y="235458"/>
                  </a:lnTo>
                  <a:lnTo>
                    <a:pt x="166585" y="252603"/>
                  </a:lnTo>
                  <a:lnTo>
                    <a:pt x="166001" y="252603"/>
                  </a:lnTo>
                  <a:lnTo>
                    <a:pt x="113284" y="259334"/>
                  </a:lnTo>
                  <a:lnTo>
                    <a:pt x="62103" y="252603"/>
                  </a:lnTo>
                  <a:lnTo>
                    <a:pt x="27178" y="221996"/>
                  </a:lnTo>
                  <a:lnTo>
                    <a:pt x="34544" y="225933"/>
                  </a:lnTo>
                  <a:lnTo>
                    <a:pt x="48133" y="230632"/>
                  </a:lnTo>
                  <a:lnTo>
                    <a:pt x="58547" y="232918"/>
                  </a:lnTo>
                  <a:lnTo>
                    <a:pt x="69850" y="234569"/>
                  </a:lnTo>
                  <a:lnTo>
                    <a:pt x="81915" y="235331"/>
                  </a:lnTo>
                  <a:lnTo>
                    <a:pt x="94869" y="235458"/>
                  </a:lnTo>
                  <a:lnTo>
                    <a:pt x="140462" y="230251"/>
                  </a:lnTo>
                  <a:lnTo>
                    <a:pt x="187833" y="217678"/>
                  </a:lnTo>
                  <a:lnTo>
                    <a:pt x="234569" y="198882"/>
                  </a:lnTo>
                  <a:lnTo>
                    <a:pt x="278257" y="174879"/>
                  </a:lnTo>
                  <a:lnTo>
                    <a:pt x="316357" y="146939"/>
                  </a:lnTo>
                  <a:lnTo>
                    <a:pt x="346583" y="116078"/>
                  </a:lnTo>
                  <a:lnTo>
                    <a:pt x="370459" y="70866"/>
                  </a:lnTo>
                  <a:lnTo>
                    <a:pt x="371094" y="57912"/>
                  </a:lnTo>
                  <a:lnTo>
                    <a:pt x="376809" y="67310"/>
                  </a:lnTo>
                  <a:lnTo>
                    <a:pt x="382143" y="83312"/>
                  </a:lnTo>
                  <a:lnTo>
                    <a:pt x="382143" y="60960"/>
                  </a:lnTo>
                  <a:lnTo>
                    <a:pt x="380314" y="57912"/>
                  </a:lnTo>
                  <a:lnTo>
                    <a:pt x="365252" y="32766"/>
                  </a:lnTo>
                  <a:lnTo>
                    <a:pt x="363347" y="30734"/>
                  </a:lnTo>
                  <a:lnTo>
                    <a:pt x="363347" y="52070"/>
                  </a:lnTo>
                  <a:lnTo>
                    <a:pt x="362077" y="70358"/>
                  </a:lnTo>
                  <a:lnTo>
                    <a:pt x="339979" y="111887"/>
                  </a:lnTo>
                  <a:lnTo>
                    <a:pt x="303530" y="147574"/>
                  </a:lnTo>
                  <a:lnTo>
                    <a:pt x="256794" y="179070"/>
                  </a:lnTo>
                  <a:lnTo>
                    <a:pt x="203581" y="204216"/>
                  </a:lnTo>
                  <a:lnTo>
                    <a:pt x="147789" y="221361"/>
                  </a:lnTo>
                  <a:lnTo>
                    <a:pt x="147205" y="221361"/>
                  </a:lnTo>
                  <a:lnTo>
                    <a:pt x="94488" y="228092"/>
                  </a:lnTo>
                  <a:lnTo>
                    <a:pt x="46050" y="221996"/>
                  </a:lnTo>
                  <a:lnTo>
                    <a:pt x="13589" y="199390"/>
                  </a:lnTo>
                  <a:lnTo>
                    <a:pt x="8128" y="183388"/>
                  </a:lnTo>
                  <a:lnTo>
                    <a:pt x="9398" y="165100"/>
                  </a:lnTo>
                  <a:lnTo>
                    <a:pt x="31623" y="123571"/>
                  </a:lnTo>
                  <a:lnTo>
                    <a:pt x="67945" y="87884"/>
                  </a:lnTo>
                  <a:lnTo>
                    <a:pt x="114681" y="56388"/>
                  </a:lnTo>
                  <a:lnTo>
                    <a:pt x="167894" y="31242"/>
                  </a:lnTo>
                  <a:lnTo>
                    <a:pt x="223266" y="14224"/>
                  </a:lnTo>
                  <a:lnTo>
                    <a:pt x="276987" y="7366"/>
                  </a:lnTo>
                  <a:lnTo>
                    <a:pt x="305054" y="8763"/>
                  </a:lnTo>
                  <a:lnTo>
                    <a:pt x="328714" y="14224"/>
                  </a:lnTo>
                  <a:lnTo>
                    <a:pt x="328409" y="14224"/>
                  </a:lnTo>
                  <a:lnTo>
                    <a:pt x="345948" y="23241"/>
                  </a:lnTo>
                  <a:lnTo>
                    <a:pt x="358013" y="36195"/>
                  </a:lnTo>
                  <a:lnTo>
                    <a:pt x="363347" y="52070"/>
                  </a:lnTo>
                  <a:lnTo>
                    <a:pt x="363347" y="30734"/>
                  </a:lnTo>
                  <a:lnTo>
                    <a:pt x="330708" y="7366"/>
                  </a:lnTo>
                  <a:lnTo>
                    <a:pt x="276860" y="0"/>
                  </a:lnTo>
                  <a:lnTo>
                    <a:pt x="231140" y="5207"/>
                  </a:lnTo>
                  <a:lnTo>
                    <a:pt x="183769" y="17780"/>
                  </a:lnTo>
                  <a:lnTo>
                    <a:pt x="137033" y="36576"/>
                  </a:lnTo>
                  <a:lnTo>
                    <a:pt x="93345" y="60579"/>
                  </a:lnTo>
                  <a:lnTo>
                    <a:pt x="55118" y="88519"/>
                  </a:lnTo>
                  <a:lnTo>
                    <a:pt x="24892" y="119380"/>
                  </a:lnTo>
                  <a:lnTo>
                    <a:pt x="1143" y="164592"/>
                  </a:lnTo>
                  <a:lnTo>
                    <a:pt x="0" y="184785"/>
                  </a:lnTo>
                  <a:lnTo>
                    <a:pt x="6223" y="202819"/>
                  </a:lnTo>
                  <a:lnTo>
                    <a:pt x="32258" y="243078"/>
                  </a:lnTo>
                  <a:lnTo>
                    <a:pt x="77343" y="264160"/>
                  </a:lnTo>
                  <a:lnTo>
                    <a:pt x="113538" y="266573"/>
                  </a:lnTo>
                  <a:lnTo>
                    <a:pt x="159131" y="261493"/>
                  </a:lnTo>
                  <a:lnTo>
                    <a:pt x="167259" y="259334"/>
                  </a:lnTo>
                  <a:lnTo>
                    <a:pt x="206502" y="248920"/>
                  </a:lnTo>
                  <a:lnTo>
                    <a:pt x="253047" y="230251"/>
                  </a:lnTo>
                  <a:lnTo>
                    <a:pt x="296926" y="206121"/>
                  </a:lnTo>
                  <a:lnTo>
                    <a:pt x="335153" y="178181"/>
                  </a:lnTo>
                  <a:lnTo>
                    <a:pt x="365379" y="147320"/>
                  </a:lnTo>
                  <a:lnTo>
                    <a:pt x="389255" y="102108"/>
                  </a:lnTo>
                  <a:lnTo>
                    <a:pt x="390194" y="83312"/>
                  </a:lnTo>
                  <a:lnTo>
                    <a:pt x="390271" y="81915"/>
                  </a:lnTo>
                  <a:close/>
                </a:path>
              </a:pathLst>
            </a:custGeom>
            <a:solidFill>
              <a:srgbClr val="5FC3AB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7" name="object 37" descr="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9420225" y="733425"/>
              <a:ext cx="238125" cy="142875"/>
            </a:xfrm>
            <a:prstGeom prst="rect">
              <a:avLst/>
            </a:prstGeom>
          </p:spPr>
        </p:pic>
        <p:pic>
          <p:nvPicPr>
            <p:cNvPr id="38" name="object 38" descr="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7677150" y="1085850"/>
              <a:ext cx="209550" cy="171450"/>
            </a:xfrm>
            <a:prstGeom prst="rect">
              <a:avLst/>
            </a:prstGeom>
          </p:spPr>
        </p:pic>
        <p:sp>
          <p:nvSpPr>
            <p:cNvPr id="39" name="object 39" descr=""/>
            <p:cNvSpPr/>
            <p:nvPr/>
          </p:nvSpPr>
          <p:spPr>
            <a:xfrm>
              <a:off x="7553325" y="1001013"/>
              <a:ext cx="666750" cy="1389380"/>
            </a:xfrm>
            <a:custGeom>
              <a:avLst/>
              <a:gdLst/>
              <a:ahLst/>
              <a:cxnLst/>
              <a:rect l="l" t="t" r="r" b="b"/>
              <a:pathLst>
                <a:path w="666750" h="1389380">
                  <a:moveTo>
                    <a:pt x="424307" y="281940"/>
                  </a:moveTo>
                  <a:lnTo>
                    <a:pt x="423545" y="256921"/>
                  </a:lnTo>
                  <a:lnTo>
                    <a:pt x="416941" y="233299"/>
                  </a:lnTo>
                  <a:lnTo>
                    <a:pt x="416941" y="280416"/>
                  </a:lnTo>
                  <a:lnTo>
                    <a:pt x="411607" y="299974"/>
                  </a:lnTo>
                  <a:lnTo>
                    <a:pt x="399923" y="315341"/>
                  </a:lnTo>
                  <a:lnTo>
                    <a:pt x="382397" y="325501"/>
                  </a:lnTo>
                  <a:lnTo>
                    <a:pt x="359918" y="330200"/>
                  </a:lnTo>
                  <a:lnTo>
                    <a:pt x="333121" y="329311"/>
                  </a:lnTo>
                  <a:lnTo>
                    <a:pt x="257048" y="305054"/>
                  </a:lnTo>
                  <a:lnTo>
                    <a:pt x="212217" y="279146"/>
                  </a:lnTo>
                  <a:lnTo>
                    <a:pt x="170434" y="247142"/>
                  </a:lnTo>
                  <a:lnTo>
                    <a:pt x="133604" y="210693"/>
                  </a:lnTo>
                  <a:lnTo>
                    <a:pt x="104013" y="171831"/>
                  </a:lnTo>
                  <a:lnTo>
                    <a:pt x="83566" y="132080"/>
                  </a:lnTo>
                  <a:lnTo>
                    <a:pt x="75057" y="82169"/>
                  </a:lnTo>
                  <a:lnTo>
                    <a:pt x="80518" y="62611"/>
                  </a:lnTo>
                  <a:lnTo>
                    <a:pt x="113157" y="35941"/>
                  </a:lnTo>
                  <a:lnTo>
                    <a:pt x="141262" y="32080"/>
                  </a:lnTo>
                  <a:lnTo>
                    <a:pt x="189611" y="39751"/>
                  </a:lnTo>
                  <a:lnTo>
                    <a:pt x="235077" y="57531"/>
                  </a:lnTo>
                  <a:lnTo>
                    <a:pt x="279908" y="83439"/>
                  </a:lnTo>
                  <a:lnTo>
                    <a:pt x="321691" y="115443"/>
                  </a:lnTo>
                  <a:lnTo>
                    <a:pt x="358521" y="151892"/>
                  </a:lnTo>
                  <a:lnTo>
                    <a:pt x="388112" y="190881"/>
                  </a:lnTo>
                  <a:lnTo>
                    <a:pt x="408559" y="230505"/>
                  </a:lnTo>
                  <a:lnTo>
                    <a:pt x="416941" y="280416"/>
                  </a:lnTo>
                  <a:lnTo>
                    <a:pt x="416941" y="233299"/>
                  </a:lnTo>
                  <a:lnTo>
                    <a:pt x="394716" y="187960"/>
                  </a:lnTo>
                  <a:lnTo>
                    <a:pt x="364490" y="148209"/>
                  </a:lnTo>
                  <a:lnTo>
                    <a:pt x="326898" y="110998"/>
                  </a:lnTo>
                  <a:lnTo>
                    <a:pt x="284226" y="78232"/>
                  </a:lnTo>
                  <a:lnTo>
                    <a:pt x="238506" y="51816"/>
                  </a:lnTo>
                  <a:lnTo>
                    <a:pt x="191897" y="33655"/>
                  </a:lnTo>
                  <a:lnTo>
                    <a:pt x="179120" y="32080"/>
                  </a:lnTo>
                  <a:lnTo>
                    <a:pt x="130429" y="26035"/>
                  </a:lnTo>
                  <a:lnTo>
                    <a:pt x="106172" y="31369"/>
                  </a:lnTo>
                  <a:lnTo>
                    <a:pt x="86868" y="42799"/>
                  </a:lnTo>
                  <a:lnTo>
                    <a:pt x="73914" y="59563"/>
                  </a:lnTo>
                  <a:lnTo>
                    <a:pt x="67691" y="80772"/>
                  </a:lnTo>
                  <a:lnTo>
                    <a:pt x="68580" y="105791"/>
                  </a:lnTo>
                  <a:lnTo>
                    <a:pt x="97282" y="174752"/>
                  </a:lnTo>
                  <a:lnTo>
                    <a:pt x="127635" y="214503"/>
                  </a:lnTo>
                  <a:lnTo>
                    <a:pt x="165227" y="251714"/>
                  </a:lnTo>
                  <a:lnTo>
                    <a:pt x="207899" y="284480"/>
                  </a:lnTo>
                  <a:lnTo>
                    <a:pt x="253619" y="310769"/>
                  </a:lnTo>
                  <a:lnTo>
                    <a:pt x="300228" y="329057"/>
                  </a:lnTo>
                  <a:lnTo>
                    <a:pt x="351282" y="336931"/>
                  </a:lnTo>
                  <a:lnTo>
                    <a:pt x="367284" y="335915"/>
                  </a:lnTo>
                  <a:lnTo>
                    <a:pt x="405257" y="319913"/>
                  </a:lnTo>
                  <a:lnTo>
                    <a:pt x="418211" y="303149"/>
                  </a:lnTo>
                  <a:lnTo>
                    <a:pt x="424307" y="281940"/>
                  </a:lnTo>
                  <a:close/>
                </a:path>
                <a:path w="666750" h="1389380">
                  <a:moveTo>
                    <a:pt x="455295" y="299593"/>
                  </a:moveTo>
                  <a:lnTo>
                    <a:pt x="454647" y="280924"/>
                  </a:lnTo>
                  <a:lnTo>
                    <a:pt x="454533" y="277622"/>
                  </a:lnTo>
                  <a:lnTo>
                    <a:pt x="454469" y="276098"/>
                  </a:lnTo>
                  <a:lnTo>
                    <a:pt x="454380" y="273431"/>
                  </a:lnTo>
                  <a:lnTo>
                    <a:pt x="454279" y="270256"/>
                  </a:lnTo>
                  <a:lnTo>
                    <a:pt x="447929" y="247142"/>
                  </a:lnTo>
                  <a:lnTo>
                    <a:pt x="447929" y="298069"/>
                  </a:lnTo>
                  <a:lnTo>
                    <a:pt x="441579" y="321310"/>
                  </a:lnTo>
                  <a:lnTo>
                    <a:pt x="427736" y="339344"/>
                  </a:lnTo>
                  <a:lnTo>
                    <a:pt x="427482" y="339344"/>
                  </a:lnTo>
                  <a:lnTo>
                    <a:pt x="427228" y="339598"/>
                  </a:lnTo>
                  <a:lnTo>
                    <a:pt x="406781" y="351536"/>
                  </a:lnTo>
                  <a:lnTo>
                    <a:pt x="404876" y="351917"/>
                  </a:lnTo>
                  <a:lnTo>
                    <a:pt x="404876" y="359029"/>
                  </a:lnTo>
                  <a:lnTo>
                    <a:pt x="390652" y="371475"/>
                  </a:lnTo>
                  <a:lnTo>
                    <a:pt x="369951" y="383540"/>
                  </a:lnTo>
                  <a:lnTo>
                    <a:pt x="343281" y="389128"/>
                  </a:lnTo>
                  <a:lnTo>
                    <a:pt x="311658" y="388112"/>
                  </a:lnTo>
                  <a:lnTo>
                    <a:pt x="229489" y="363093"/>
                  </a:lnTo>
                  <a:lnTo>
                    <a:pt x="183896" y="338582"/>
                  </a:lnTo>
                  <a:lnTo>
                    <a:pt x="140335" y="308229"/>
                  </a:lnTo>
                  <a:lnTo>
                    <a:pt x="100330" y="273431"/>
                  </a:lnTo>
                  <a:lnTo>
                    <a:pt x="65405" y="235458"/>
                  </a:lnTo>
                  <a:lnTo>
                    <a:pt x="37211" y="195707"/>
                  </a:lnTo>
                  <a:lnTo>
                    <a:pt x="17399" y="155702"/>
                  </a:lnTo>
                  <a:lnTo>
                    <a:pt x="7366" y="96520"/>
                  </a:lnTo>
                  <a:lnTo>
                    <a:pt x="13716" y="73406"/>
                  </a:lnTo>
                  <a:lnTo>
                    <a:pt x="27686" y="55245"/>
                  </a:lnTo>
                  <a:lnTo>
                    <a:pt x="42926" y="42037"/>
                  </a:lnTo>
                  <a:lnTo>
                    <a:pt x="36830" y="62992"/>
                  </a:lnTo>
                  <a:lnTo>
                    <a:pt x="37846" y="92329"/>
                  </a:lnTo>
                  <a:lnTo>
                    <a:pt x="67310" y="166497"/>
                  </a:lnTo>
                  <a:lnTo>
                    <a:pt x="96012" y="206883"/>
                  </a:lnTo>
                  <a:lnTo>
                    <a:pt x="131572" y="245491"/>
                  </a:lnTo>
                  <a:lnTo>
                    <a:pt x="172212" y="280924"/>
                  </a:lnTo>
                  <a:lnTo>
                    <a:pt x="216662" y="311912"/>
                  </a:lnTo>
                  <a:lnTo>
                    <a:pt x="263017" y="336804"/>
                  </a:lnTo>
                  <a:lnTo>
                    <a:pt x="309880" y="354457"/>
                  </a:lnTo>
                  <a:lnTo>
                    <a:pt x="355854" y="363347"/>
                  </a:lnTo>
                  <a:lnTo>
                    <a:pt x="369824" y="363982"/>
                  </a:lnTo>
                  <a:lnTo>
                    <a:pt x="388620" y="362712"/>
                  </a:lnTo>
                  <a:lnTo>
                    <a:pt x="404876" y="359029"/>
                  </a:lnTo>
                  <a:lnTo>
                    <a:pt x="404876" y="351917"/>
                  </a:lnTo>
                  <a:lnTo>
                    <a:pt x="380111" y="357124"/>
                  </a:lnTo>
                  <a:lnTo>
                    <a:pt x="348488" y="355981"/>
                  </a:lnTo>
                  <a:lnTo>
                    <a:pt x="266319" y="330962"/>
                  </a:lnTo>
                  <a:lnTo>
                    <a:pt x="220726" y="306451"/>
                  </a:lnTo>
                  <a:lnTo>
                    <a:pt x="177165" y="276098"/>
                  </a:lnTo>
                  <a:lnTo>
                    <a:pt x="137160" y="241300"/>
                  </a:lnTo>
                  <a:lnTo>
                    <a:pt x="102235" y="203327"/>
                  </a:lnTo>
                  <a:lnTo>
                    <a:pt x="74041" y="163703"/>
                  </a:lnTo>
                  <a:lnTo>
                    <a:pt x="54229" y="123571"/>
                  </a:lnTo>
                  <a:lnTo>
                    <a:pt x="44196" y="64516"/>
                  </a:lnTo>
                  <a:lnTo>
                    <a:pt x="50330" y="42037"/>
                  </a:lnTo>
                  <a:lnTo>
                    <a:pt x="50546" y="41275"/>
                  </a:lnTo>
                  <a:lnTo>
                    <a:pt x="89408" y="9652"/>
                  </a:lnTo>
                  <a:lnTo>
                    <a:pt x="122174" y="5080"/>
                  </a:lnTo>
                  <a:lnTo>
                    <a:pt x="122428" y="5080"/>
                  </a:lnTo>
                  <a:lnTo>
                    <a:pt x="164338" y="10287"/>
                  </a:lnTo>
                  <a:lnTo>
                    <a:pt x="225806" y="31623"/>
                  </a:lnTo>
                  <a:lnTo>
                    <a:pt x="271399" y="56134"/>
                  </a:lnTo>
                  <a:lnTo>
                    <a:pt x="314960" y="86487"/>
                  </a:lnTo>
                  <a:lnTo>
                    <a:pt x="354965" y="121285"/>
                  </a:lnTo>
                  <a:lnTo>
                    <a:pt x="389890" y="159258"/>
                  </a:lnTo>
                  <a:lnTo>
                    <a:pt x="418084" y="198882"/>
                  </a:lnTo>
                  <a:lnTo>
                    <a:pt x="437896" y="239014"/>
                  </a:lnTo>
                  <a:lnTo>
                    <a:pt x="447929" y="298069"/>
                  </a:lnTo>
                  <a:lnTo>
                    <a:pt x="447929" y="247142"/>
                  </a:lnTo>
                  <a:lnTo>
                    <a:pt x="424815" y="196088"/>
                  </a:lnTo>
                  <a:lnTo>
                    <a:pt x="396113" y="155702"/>
                  </a:lnTo>
                  <a:lnTo>
                    <a:pt x="360553" y="117094"/>
                  </a:lnTo>
                  <a:lnTo>
                    <a:pt x="319913" y="81534"/>
                  </a:lnTo>
                  <a:lnTo>
                    <a:pt x="275463" y="50673"/>
                  </a:lnTo>
                  <a:lnTo>
                    <a:pt x="229108" y="25654"/>
                  </a:lnTo>
                  <a:lnTo>
                    <a:pt x="182245" y="8128"/>
                  </a:lnTo>
                  <a:lnTo>
                    <a:pt x="143891" y="0"/>
                  </a:lnTo>
                  <a:lnTo>
                    <a:pt x="81661" y="5334"/>
                  </a:lnTo>
                  <a:lnTo>
                    <a:pt x="22479" y="50673"/>
                  </a:lnTo>
                  <a:lnTo>
                    <a:pt x="0" y="95123"/>
                  </a:lnTo>
                  <a:lnTo>
                    <a:pt x="901" y="121285"/>
                  </a:lnTo>
                  <a:lnTo>
                    <a:pt x="30480" y="198628"/>
                  </a:lnTo>
                  <a:lnTo>
                    <a:pt x="59182" y="239014"/>
                  </a:lnTo>
                  <a:lnTo>
                    <a:pt x="94742" y="277622"/>
                  </a:lnTo>
                  <a:lnTo>
                    <a:pt x="135382" y="313182"/>
                  </a:lnTo>
                  <a:lnTo>
                    <a:pt x="179832" y="344043"/>
                  </a:lnTo>
                  <a:lnTo>
                    <a:pt x="226187" y="368935"/>
                  </a:lnTo>
                  <a:lnTo>
                    <a:pt x="273050" y="386588"/>
                  </a:lnTo>
                  <a:lnTo>
                    <a:pt x="319024" y="395478"/>
                  </a:lnTo>
                  <a:lnTo>
                    <a:pt x="332994" y="396113"/>
                  </a:lnTo>
                  <a:lnTo>
                    <a:pt x="351790" y="394843"/>
                  </a:lnTo>
                  <a:lnTo>
                    <a:pt x="365264" y="389128"/>
                  </a:lnTo>
                  <a:lnTo>
                    <a:pt x="396113" y="376047"/>
                  </a:lnTo>
                  <a:lnTo>
                    <a:pt x="432943" y="344043"/>
                  </a:lnTo>
                  <a:lnTo>
                    <a:pt x="448183" y="324358"/>
                  </a:lnTo>
                  <a:lnTo>
                    <a:pt x="455295" y="299593"/>
                  </a:lnTo>
                  <a:close/>
                </a:path>
                <a:path w="666750" h="1389380">
                  <a:moveTo>
                    <a:pt x="637159" y="1268476"/>
                  </a:moveTo>
                  <a:lnTo>
                    <a:pt x="633857" y="1253490"/>
                  </a:lnTo>
                  <a:lnTo>
                    <a:pt x="631444" y="1249934"/>
                  </a:lnTo>
                  <a:lnTo>
                    <a:pt x="631444" y="1268476"/>
                  </a:lnTo>
                  <a:lnTo>
                    <a:pt x="628269" y="1281938"/>
                  </a:lnTo>
                  <a:lnTo>
                    <a:pt x="584200" y="1317498"/>
                  </a:lnTo>
                  <a:lnTo>
                    <a:pt x="541401" y="1330960"/>
                  </a:lnTo>
                  <a:lnTo>
                    <a:pt x="492760" y="1337691"/>
                  </a:lnTo>
                  <a:lnTo>
                    <a:pt x="442214" y="1337691"/>
                  </a:lnTo>
                  <a:lnTo>
                    <a:pt x="393700" y="1330960"/>
                  </a:lnTo>
                  <a:lnTo>
                    <a:pt x="350901" y="1317498"/>
                  </a:lnTo>
                  <a:lnTo>
                    <a:pt x="315849" y="1294892"/>
                  </a:lnTo>
                  <a:lnTo>
                    <a:pt x="303657" y="1268476"/>
                  </a:lnTo>
                  <a:lnTo>
                    <a:pt x="304673" y="1260348"/>
                  </a:lnTo>
                  <a:lnTo>
                    <a:pt x="333629" y="1228090"/>
                  </a:lnTo>
                  <a:lnTo>
                    <a:pt x="393700" y="1205865"/>
                  </a:lnTo>
                  <a:lnTo>
                    <a:pt x="442214" y="1199134"/>
                  </a:lnTo>
                  <a:lnTo>
                    <a:pt x="492760" y="1199134"/>
                  </a:lnTo>
                  <a:lnTo>
                    <a:pt x="541401" y="1205865"/>
                  </a:lnTo>
                  <a:lnTo>
                    <a:pt x="584200" y="1219327"/>
                  </a:lnTo>
                  <a:lnTo>
                    <a:pt x="619252" y="1241933"/>
                  </a:lnTo>
                  <a:lnTo>
                    <a:pt x="631444" y="1268476"/>
                  </a:lnTo>
                  <a:lnTo>
                    <a:pt x="631444" y="1249934"/>
                  </a:lnTo>
                  <a:lnTo>
                    <a:pt x="586613" y="1214882"/>
                  </a:lnTo>
                  <a:lnTo>
                    <a:pt x="542925" y="1201166"/>
                  </a:lnTo>
                  <a:lnTo>
                    <a:pt x="528472" y="1199134"/>
                  </a:lnTo>
                  <a:lnTo>
                    <a:pt x="493268" y="1194181"/>
                  </a:lnTo>
                  <a:lnTo>
                    <a:pt x="441579" y="1194181"/>
                  </a:lnTo>
                  <a:lnTo>
                    <a:pt x="391922" y="1201166"/>
                  </a:lnTo>
                  <a:lnTo>
                    <a:pt x="348234" y="1214882"/>
                  </a:lnTo>
                  <a:lnTo>
                    <a:pt x="310896" y="1239266"/>
                  </a:lnTo>
                  <a:lnTo>
                    <a:pt x="297942" y="1268476"/>
                  </a:lnTo>
                  <a:lnTo>
                    <a:pt x="301244" y="1283335"/>
                  </a:lnTo>
                  <a:lnTo>
                    <a:pt x="348234" y="1321943"/>
                  </a:lnTo>
                  <a:lnTo>
                    <a:pt x="391922" y="1335659"/>
                  </a:lnTo>
                  <a:lnTo>
                    <a:pt x="441579" y="1342517"/>
                  </a:lnTo>
                  <a:lnTo>
                    <a:pt x="493268" y="1342517"/>
                  </a:lnTo>
                  <a:lnTo>
                    <a:pt x="528205" y="1337691"/>
                  </a:lnTo>
                  <a:lnTo>
                    <a:pt x="542925" y="1335659"/>
                  </a:lnTo>
                  <a:lnTo>
                    <a:pt x="586613" y="1321943"/>
                  </a:lnTo>
                  <a:lnTo>
                    <a:pt x="626745" y="1294511"/>
                  </a:lnTo>
                  <a:lnTo>
                    <a:pt x="635889" y="1277366"/>
                  </a:lnTo>
                  <a:lnTo>
                    <a:pt x="637159" y="1268476"/>
                  </a:lnTo>
                  <a:close/>
                </a:path>
                <a:path w="666750" h="1389380">
                  <a:moveTo>
                    <a:pt x="666623" y="1268476"/>
                  </a:moveTo>
                  <a:lnTo>
                    <a:pt x="662686" y="1250950"/>
                  </a:lnTo>
                  <a:lnTo>
                    <a:pt x="661035" y="1248410"/>
                  </a:lnTo>
                  <a:lnTo>
                    <a:pt x="661035" y="1268476"/>
                  </a:lnTo>
                  <a:lnTo>
                    <a:pt x="661035" y="1289431"/>
                  </a:lnTo>
                  <a:lnTo>
                    <a:pt x="661035" y="1302639"/>
                  </a:lnTo>
                  <a:lnTo>
                    <a:pt x="657352" y="1318768"/>
                  </a:lnTo>
                  <a:lnTo>
                    <a:pt x="628904" y="1348105"/>
                  </a:lnTo>
                  <a:lnTo>
                    <a:pt x="554609" y="1376680"/>
                  </a:lnTo>
                  <a:lnTo>
                    <a:pt x="497332" y="1384554"/>
                  </a:lnTo>
                  <a:lnTo>
                    <a:pt x="437769" y="1384554"/>
                  </a:lnTo>
                  <a:lnTo>
                    <a:pt x="380492" y="1376680"/>
                  </a:lnTo>
                  <a:lnTo>
                    <a:pt x="330073" y="1360805"/>
                  </a:lnTo>
                  <a:lnTo>
                    <a:pt x="288544" y="1334008"/>
                  </a:lnTo>
                  <a:lnTo>
                    <a:pt x="274066" y="1302639"/>
                  </a:lnTo>
                  <a:lnTo>
                    <a:pt x="274066" y="1288542"/>
                  </a:lnTo>
                  <a:lnTo>
                    <a:pt x="283718" y="1302385"/>
                  </a:lnTo>
                  <a:lnTo>
                    <a:pt x="302133" y="1317625"/>
                  </a:lnTo>
                  <a:lnTo>
                    <a:pt x="327406" y="1330960"/>
                  </a:lnTo>
                  <a:lnTo>
                    <a:pt x="378841" y="1347216"/>
                  </a:lnTo>
                  <a:lnTo>
                    <a:pt x="437134" y="1355344"/>
                  </a:lnTo>
                  <a:lnTo>
                    <a:pt x="497840" y="1355344"/>
                  </a:lnTo>
                  <a:lnTo>
                    <a:pt x="533361" y="1350391"/>
                  </a:lnTo>
                  <a:lnTo>
                    <a:pt x="556133" y="1347216"/>
                  </a:lnTo>
                  <a:lnTo>
                    <a:pt x="607568" y="1330960"/>
                  </a:lnTo>
                  <a:lnTo>
                    <a:pt x="645287" y="1308354"/>
                  </a:lnTo>
                  <a:lnTo>
                    <a:pt x="661035" y="1289431"/>
                  </a:lnTo>
                  <a:lnTo>
                    <a:pt x="661035" y="1268476"/>
                  </a:lnTo>
                  <a:lnTo>
                    <a:pt x="657352" y="1284478"/>
                  </a:lnTo>
                  <a:lnTo>
                    <a:pt x="646557" y="1299845"/>
                  </a:lnTo>
                  <a:lnTo>
                    <a:pt x="628904" y="1313942"/>
                  </a:lnTo>
                  <a:lnTo>
                    <a:pt x="605028" y="1326642"/>
                  </a:lnTo>
                  <a:lnTo>
                    <a:pt x="554609" y="1342517"/>
                  </a:lnTo>
                  <a:lnTo>
                    <a:pt x="497332" y="1350391"/>
                  </a:lnTo>
                  <a:lnTo>
                    <a:pt x="437769" y="1350391"/>
                  </a:lnTo>
                  <a:lnTo>
                    <a:pt x="380492" y="1342517"/>
                  </a:lnTo>
                  <a:lnTo>
                    <a:pt x="330073" y="1326642"/>
                  </a:lnTo>
                  <a:lnTo>
                    <a:pt x="288544" y="1299845"/>
                  </a:lnTo>
                  <a:lnTo>
                    <a:pt x="274066" y="1268476"/>
                  </a:lnTo>
                  <a:lnTo>
                    <a:pt x="275336" y="1258824"/>
                  </a:lnTo>
                  <a:lnTo>
                    <a:pt x="301244" y="1226185"/>
                  </a:lnTo>
                  <a:lnTo>
                    <a:pt x="380492" y="1194308"/>
                  </a:lnTo>
                  <a:lnTo>
                    <a:pt x="437769" y="1186434"/>
                  </a:lnTo>
                  <a:lnTo>
                    <a:pt x="497332" y="1186434"/>
                  </a:lnTo>
                  <a:lnTo>
                    <a:pt x="554609" y="1194308"/>
                  </a:lnTo>
                  <a:lnTo>
                    <a:pt x="605028" y="1210183"/>
                  </a:lnTo>
                  <a:lnTo>
                    <a:pt x="646557" y="1236980"/>
                  </a:lnTo>
                  <a:lnTo>
                    <a:pt x="661035" y="1268476"/>
                  </a:lnTo>
                  <a:lnTo>
                    <a:pt x="661035" y="1248410"/>
                  </a:lnTo>
                  <a:lnTo>
                    <a:pt x="632841" y="1219200"/>
                  </a:lnTo>
                  <a:lnTo>
                    <a:pt x="556133" y="1189736"/>
                  </a:lnTo>
                  <a:lnTo>
                    <a:pt x="532447" y="1186434"/>
                  </a:lnTo>
                  <a:lnTo>
                    <a:pt x="497840" y="1181608"/>
                  </a:lnTo>
                  <a:lnTo>
                    <a:pt x="437134" y="1181608"/>
                  </a:lnTo>
                  <a:lnTo>
                    <a:pt x="378841" y="1189736"/>
                  </a:lnTo>
                  <a:lnTo>
                    <a:pt x="327406" y="1205865"/>
                  </a:lnTo>
                  <a:lnTo>
                    <a:pt x="283718" y="1234440"/>
                  </a:lnTo>
                  <a:lnTo>
                    <a:pt x="268478" y="1268476"/>
                  </a:lnTo>
                  <a:lnTo>
                    <a:pt x="268478" y="1302639"/>
                  </a:lnTo>
                  <a:lnTo>
                    <a:pt x="283718" y="1336675"/>
                  </a:lnTo>
                  <a:lnTo>
                    <a:pt x="327406" y="1365250"/>
                  </a:lnTo>
                  <a:lnTo>
                    <a:pt x="378841" y="1381379"/>
                  </a:lnTo>
                  <a:lnTo>
                    <a:pt x="437134" y="1389380"/>
                  </a:lnTo>
                  <a:lnTo>
                    <a:pt x="497840" y="1389380"/>
                  </a:lnTo>
                  <a:lnTo>
                    <a:pt x="532993" y="1384554"/>
                  </a:lnTo>
                  <a:lnTo>
                    <a:pt x="556133" y="1381379"/>
                  </a:lnTo>
                  <a:lnTo>
                    <a:pt x="607568" y="1365250"/>
                  </a:lnTo>
                  <a:lnTo>
                    <a:pt x="645287" y="1342517"/>
                  </a:lnTo>
                  <a:lnTo>
                    <a:pt x="666623" y="1302639"/>
                  </a:lnTo>
                  <a:lnTo>
                    <a:pt x="666623" y="1268476"/>
                  </a:lnTo>
                  <a:close/>
                </a:path>
              </a:pathLst>
            </a:custGeom>
            <a:solidFill>
              <a:srgbClr val="5FC3AB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0" name="object 40" descr="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7924800" y="2219325"/>
              <a:ext cx="200025" cy="85725"/>
            </a:xfrm>
            <a:prstGeom prst="rect">
              <a:avLst/>
            </a:prstGeom>
          </p:spPr>
        </p:pic>
        <p:sp>
          <p:nvSpPr>
            <p:cNvPr id="41" name="object 41" descr=""/>
            <p:cNvSpPr/>
            <p:nvPr/>
          </p:nvSpPr>
          <p:spPr>
            <a:xfrm>
              <a:off x="9163050" y="1190624"/>
              <a:ext cx="381000" cy="190500"/>
            </a:xfrm>
            <a:custGeom>
              <a:avLst/>
              <a:gdLst/>
              <a:ahLst/>
              <a:cxnLst/>
              <a:rect l="l" t="t" r="r" b="b"/>
              <a:pathLst>
                <a:path w="381000" h="190500">
                  <a:moveTo>
                    <a:pt x="352679" y="79248"/>
                  </a:moveTo>
                  <a:lnTo>
                    <a:pt x="349504" y="65405"/>
                  </a:lnTo>
                  <a:lnTo>
                    <a:pt x="345186" y="59436"/>
                  </a:lnTo>
                  <a:lnTo>
                    <a:pt x="345186" y="79248"/>
                  </a:lnTo>
                  <a:lnTo>
                    <a:pt x="342265" y="91186"/>
                  </a:lnTo>
                  <a:lnTo>
                    <a:pt x="300736" y="122809"/>
                  </a:lnTo>
                  <a:lnTo>
                    <a:pt x="249174" y="136906"/>
                  </a:lnTo>
                  <a:lnTo>
                    <a:pt x="190373" y="141605"/>
                  </a:lnTo>
                  <a:lnTo>
                    <a:pt x="131699" y="136906"/>
                  </a:lnTo>
                  <a:lnTo>
                    <a:pt x="80137" y="122809"/>
                  </a:lnTo>
                  <a:lnTo>
                    <a:pt x="38608" y="91186"/>
                  </a:lnTo>
                  <a:lnTo>
                    <a:pt x="35687" y="79248"/>
                  </a:lnTo>
                  <a:lnTo>
                    <a:pt x="38608" y="67310"/>
                  </a:lnTo>
                  <a:lnTo>
                    <a:pt x="80137" y="35814"/>
                  </a:lnTo>
                  <a:lnTo>
                    <a:pt x="131699" y="21590"/>
                  </a:lnTo>
                  <a:lnTo>
                    <a:pt x="190373" y="16764"/>
                  </a:lnTo>
                  <a:lnTo>
                    <a:pt x="249174" y="21590"/>
                  </a:lnTo>
                  <a:lnTo>
                    <a:pt x="300736" y="35814"/>
                  </a:lnTo>
                  <a:lnTo>
                    <a:pt x="342265" y="67310"/>
                  </a:lnTo>
                  <a:lnTo>
                    <a:pt x="345186" y="79248"/>
                  </a:lnTo>
                  <a:lnTo>
                    <a:pt x="345186" y="59436"/>
                  </a:lnTo>
                  <a:lnTo>
                    <a:pt x="304292" y="29972"/>
                  </a:lnTo>
                  <a:lnTo>
                    <a:pt x="256032" y="16764"/>
                  </a:lnTo>
                  <a:lnTo>
                    <a:pt x="190373" y="10541"/>
                  </a:lnTo>
                  <a:lnTo>
                    <a:pt x="129794" y="15494"/>
                  </a:lnTo>
                  <a:lnTo>
                    <a:pt x="76581" y="29972"/>
                  </a:lnTo>
                  <a:lnTo>
                    <a:pt x="40513" y="52451"/>
                  </a:lnTo>
                  <a:lnTo>
                    <a:pt x="28067" y="79248"/>
                  </a:lnTo>
                  <a:lnTo>
                    <a:pt x="31242" y="92964"/>
                  </a:lnTo>
                  <a:lnTo>
                    <a:pt x="76581" y="128524"/>
                  </a:lnTo>
                  <a:lnTo>
                    <a:pt x="129794" y="143002"/>
                  </a:lnTo>
                  <a:lnTo>
                    <a:pt x="190373" y="147955"/>
                  </a:lnTo>
                  <a:lnTo>
                    <a:pt x="221107" y="146685"/>
                  </a:lnTo>
                  <a:lnTo>
                    <a:pt x="251587" y="141605"/>
                  </a:lnTo>
                  <a:lnTo>
                    <a:pt x="279019" y="137033"/>
                  </a:lnTo>
                  <a:lnTo>
                    <a:pt x="324993" y="117983"/>
                  </a:lnTo>
                  <a:lnTo>
                    <a:pt x="349504" y="92964"/>
                  </a:lnTo>
                  <a:lnTo>
                    <a:pt x="352679" y="79248"/>
                  </a:lnTo>
                  <a:close/>
                </a:path>
                <a:path w="381000" h="190500">
                  <a:moveTo>
                    <a:pt x="380873" y="79248"/>
                  </a:moveTo>
                  <a:lnTo>
                    <a:pt x="377190" y="63246"/>
                  </a:lnTo>
                  <a:lnTo>
                    <a:pt x="373126" y="57658"/>
                  </a:lnTo>
                  <a:lnTo>
                    <a:pt x="373075" y="79197"/>
                  </a:lnTo>
                  <a:lnTo>
                    <a:pt x="373075" y="79425"/>
                  </a:lnTo>
                  <a:lnTo>
                    <a:pt x="373037" y="79590"/>
                  </a:lnTo>
                  <a:lnTo>
                    <a:pt x="373037" y="100965"/>
                  </a:lnTo>
                  <a:lnTo>
                    <a:pt x="373024" y="110490"/>
                  </a:lnTo>
                  <a:lnTo>
                    <a:pt x="369697" y="124460"/>
                  </a:lnTo>
                  <a:lnTo>
                    <a:pt x="320675" y="161798"/>
                  </a:lnTo>
                  <a:lnTo>
                    <a:pt x="272796" y="176022"/>
                  </a:lnTo>
                  <a:lnTo>
                    <a:pt x="218567" y="183134"/>
                  </a:lnTo>
                  <a:lnTo>
                    <a:pt x="162179" y="183134"/>
                  </a:lnTo>
                  <a:lnTo>
                    <a:pt x="107950" y="176022"/>
                  </a:lnTo>
                  <a:lnTo>
                    <a:pt x="60198" y="161798"/>
                  </a:lnTo>
                  <a:lnTo>
                    <a:pt x="21209" y="138049"/>
                  </a:lnTo>
                  <a:lnTo>
                    <a:pt x="7747" y="110109"/>
                  </a:lnTo>
                  <a:lnTo>
                    <a:pt x="7747" y="100838"/>
                  </a:lnTo>
                  <a:lnTo>
                    <a:pt x="14605" y="110490"/>
                  </a:lnTo>
                  <a:lnTo>
                    <a:pt x="32385" y="124460"/>
                  </a:lnTo>
                  <a:lnTo>
                    <a:pt x="86360" y="146685"/>
                  </a:lnTo>
                  <a:lnTo>
                    <a:pt x="154305" y="158115"/>
                  </a:lnTo>
                  <a:lnTo>
                    <a:pt x="190373" y="159512"/>
                  </a:lnTo>
                  <a:lnTo>
                    <a:pt x="226568" y="158115"/>
                  </a:lnTo>
                  <a:lnTo>
                    <a:pt x="268097" y="152400"/>
                  </a:lnTo>
                  <a:lnTo>
                    <a:pt x="324104" y="136652"/>
                  </a:lnTo>
                  <a:lnTo>
                    <a:pt x="366141" y="110490"/>
                  </a:lnTo>
                  <a:lnTo>
                    <a:pt x="373037" y="100965"/>
                  </a:lnTo>
                  <a:lnTo>
                    <a:pt x="373037" y="79590"/>
                  </a:lnTo>
                  <a:lnTo>
                    <a:pt x="369697" y="93472"/>
                  </a:lnTo>
                  <a:lnTo>
                    <a:pt x="359537" y="107188"/>
                  </a:lnTo>
                  <a:lnTo>
                    <a:pt x="343154" y="119761"/>
                  </a:lnTo>
                  <a:lnTo>
                    <a:pt x="320675" y="131064"/>
                  </a:lnTo>
                  <a:lnTo>
                    <a:pt x="272796" y="145288"/>
                  </a:lnTo>
                  <a:lnTo>
                    <a:pt x="218567" y="152400"/>
                  </a:lnTo>
                  <a:lnTo>
                    <a:pt x="162179" y="152400"/>
                  </a:lnTo>
                  <a:lnTo>
                    <a:pt x="107950" y="145288"/>
                  </a:lnTo>
                  <a:lnTo>
                    <a:pt x="60198" y="131064"/>
                  </a:lnTo>
                  <a:lnTo>
                    <a:pt x="21209" y="107188"/>
                  </a:lnTo>
                  <a:lnTo>
                    <a:pt x="7747" y="79248"/>
                  </a:lnTo>
                  <a:lnTo>
                    <a:pt x="11176" y="65024"/>
                  </a:lnTo>
                  <a:lnTo>
                    <a:pt x="60198" y="27559"/>
                  </a:lnTo>
                  <a:lnTo>
                    <a:pt x="121031" y="10922"/>
                  </a:lnTo>
                  <a:lnTo>
                    <a:pt x="190373" y="5334"/>
                  </a:lnTo>
                  <a:lnTo>
                    <a:pt x="225552" y="6731"/>
                  </a:lnTo>
                  <a:lnTo>
                    <a:pt x="291719" y="17907"/>
                  </a:lnTo>
                  <a:lnTo>
                    <a:pt x="343154" y="38862"/>
                  </a:lnTo>
                  <a:lnTo>
                    <a:pt x="373075" y="79197"/>
                  </a:lnTo>
                  <a:lnTo>
                    <a:pt x="373075" y="57632"/>
                  </a:lnTo>
                  <a:lnTo>
                    <a:pt x="324104" y="21971"/>
                  </a:lnTo>
                  <a:lnTo>
                    <a:pt x="275082" y="7366"/>
                  </a:lnTo>
                  <a:lnTo>
                    <a:pt x="259689" y="5334"/>
                  </a:lnTo>
                  <a:lnTo>
                    <a:pt x="219329" y="0"/>
                  </a:lnTo>
                  <a:lnTo>
                    <a:pt x="161417" y="0"/>
                  </a:lnTo>
                  <a:lnTo>
                    <a:pt x="105791" y="7366"/>
                  </a:lnTo>
                  <a:lnTo>
                    <a:pt x="56769" y="21971"/>
                  </a:lnTo>
                  <a:lnTo>
                    <a:pt x="14605" y="48006"/>
                  </a:lnTo>
                  <a:lnTo>
                    <a:pt x="0" y="79248"/>
                  </a:lnTo>
                  <a:lnTo>
                    <a:pt x="0" y="110109"/>
                  </a:lnTo>
                  <a:lnTo>
                    <a:pt x="32385" y="155194"/>
                  </a:lnTo>
                  <a:lnTo>
                    <a:pt x="86360" y="177546"/>
                  </a:lnTo>
                  <a:lnTo>
                    <a:pt x="154305" y="188849"/>
                  </a:lnTo>
                  <a:lnTo>
                    <a:pt x="190500" y="190246"/>
                  </a:lnTo>
                  <a:lnTo>
                    <a:pt x="226568" y="188849"/>
                  </a:lnTo>
                  <a:lnTo>
                    <a:pt x="260858" y="183134"/>
                  </a:lnTo>
                  <a:lnTo>
                    <a:pt x="294386" y="177546"/>
                  </a:lnTo>
                  <a:lnTo>
                    <a:pt x="348361" y="155194"/>
                  </a:lnTo>
                  <a:lnTo>
                    <a:pt x="377190" y="126238"/>
                  </a:lnTo>
                  <a:lnTo>
                    <a:pt x="380784" y="110490"/>
                  </a:lnTo>
                  <a:lnTo>
                    <a:pt x="380873" y="79248"/>
                  </a:lnTo>
                  <a:close/>
                </a:path>
              </a:pathLst>
            </a:custGeom>
            <a:solidFill>
              <a:srgbClr val="5FC3AB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2" name="object 42" descr="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9277350" y="1238250"/>
              <a:ext cx="152400" cy="66675"/>
            </a:xfrm>
            <a:prstGeom prst="rect">
              <a:avLst/>
            </a:prstGeom>
          </p:spPr>
        </p:pic>
        <p:sp>
          <p:nvSpPr>
            <p:cNvPr id="43" name="object 43" descr=""/>
            <p:cNvSpPr/>
            <p:nvPr/>
          </p:nvSpPr>
          <p:spPr>
            <a:xfrm>
              <a:off x="9963150" y="1276350"/>
              <a:ext cx="352425" cy="295275"/>
            </a:xfrm>
            <a:custGeom>
              <a:avLst/>
              <a:gdLst/>
              <a:ahLst/>
              <a:cxnLst/>
              <a:rect l="l" t="t" r="r" b="b"/>
              <a:pathLst>
                <a:path w="352425" h="295275">
                  <a:moveTo>
                    <a:pt x="267080" y="0"/>
                  </a:moveTo>
                  <a:lnTo>
                    <a:pt x="211454" y="6603"/>
                  </a:lnTo>
                  <a:lnTo>
                    <a:pt x="160654" y="26542"/>
                  </a:lnTo>
                  <a:lnTo>
                    <a:pt x="111505" y="56387"/>
                  </a:lnTo>
                  <a:lnTo>
                    <a:pt x="67436" y="93217"/>
                  </a:lnTo>
                  <a:lnTo>
                    <a:pt x="31750" y="134365"/>
                  </a:lnTo>
                  <a:lnTo>
                    <a:pt x="7874" y="176784"/>
                  </a:lnTo>
                  <a:lnTo>
                    <a:pt x="0" y="223392"/>
                  </a:lnTo>
                  <a:lnTo>
                    <a:pt x="5460" y="241808"/>
                  </a:lnTo>
                  <a:lnTo>
                    <a:pt x="45847" y="280162"/>
                  </a:lnTo>
                  <a:lnTo>
                    <a:pt x="94742" y="295021"/>
                  </a:lnTo>
                  <a:lnTo>
                    <a:pt x="105409" y="294513"/>
                  </a:lnTo>
                  <a:lnTo>
                    <a:pt x="120698" y="289813"/>
                  </a:lnTo>
                  <a:lnTo>
                    <a:pt x="86614" y="289813"/>
                  </a:lnTo>
                  <a:lnTo>
                    <a:pt x="66040" y="285750"/>
                  </a:lnTo>
                  <a:lnTo>
                    <a:pt x="49910" y="276733"/>
                  </a:lnTo>
                  <a:lnTo>
                    <a:pt x="38861" y="267588"/>
                  </a:lnTo>
                  <a:lnTo>
                    <a:pt x="97969" y="267588"/>
                  </a:lnTo>
                  <a:lnTo>
                    <a:pt x="100075" y="267208"/>
                  </a:lnTo>
                  <a:lnTo>
                    <a:pt x="104901" y="266064"/>
                  </a:lnTo>
                  <a:lnTo>
                    <a:pt x="58039" y="266064"/>
                  </a:lnTo>
                  <a:lnTo>
                    <a:pt x="37465" y="261874"/>
                  </a:lnTo>
                  <a:lnTo>
                    <a:pt x="21463" y="252857"/>
                  </a:lnTo>
                  <a:lnTo>
                    <a:pt x="10541" y="239522"/>
                  </a:lnTo>
                  <a:lnTo>
                    <a:pt x="5588" y="222250"/>
                  </a:lnTo>
                  <a:lnTo>
                    <a:pt x="6603" y="201675"/>
                  </a:lnTo>
                  <a:lnTo>
                    <a:pt x="36829" y="136651"/>
                  </a:lnTo>
                  <a:lnTo>
                    <a:pt x="71881" y="96265"/>
                  </a:lnTo>
                  <a:lnTo>
                    <a:pt x="115189" y="60071"/>
                  </a:lnTo>
                  <a:lnTo>
                    <a:pt x="163449" y="30861"/>
                  </a:lnTo>
                  <a:lnTo>
                    <a:pt x="213232" y="11302"/>
                  </a:lnTo>
                  <a:lnTo>
                    <a:pt x="265810" y="4825"/>
                  </a:lnTo>
                  <a:lnTo>
                    <a:pt x="289432" y="4825"/>
                  </a:lnTo>
                  <a:lnTo>
                    <a:pt x="289178" y="4572"/>
                  </a:lnTo>
                  <a:lnTo>
                    <a:pt x="267080" y="0"/>
                  </a:lnTo>
                  <a:close/>
                </a:path>
                <a:path w="352425" h="295275">
                  <a:moveTo>
                    <a:pt x="346836" y="52832"/>
                  </a:moveTo>
                  <a:lnTo>
                    <a:pt x="345575" y="93217"/>
                  </a:lnTo>
                  <a:lnTo>
                    <a:pt x="315468" y="157987"/>
                  </a:lnTo>
                  <a:lnTo>
                    <a:pt x="280543" y="198374"/>
                  </a:lnTo>
                  <a:lnTo>
                    <a:pt x="237235" y="234569"/>
                  </a:lnTo>
                  <a:lnTo>
                    <a:pt x="188975" y="263778"/>
                  </a:lnTo>
                  <a:lnTo>
                    <a:pt x="139065" y="283337"/>
                  </a:lnTo>
                  <a:lnTo>
                    <a:pt x="86614" y="289813"/>
                  </a:lnTo>
                  <a:lnTo>
                    <a:pt x="120698" y="289813"/>
                  </a:lnTo>
                  <a:lnTo>
                    <a:pt x="191770" y="267970"/>
                  </a:lnTo>
                  <a:lnTo>
                    <a:pt x="240919" y="238251"/>
                  </a:lnTo>
                  <a:lnTo>
                    <a:pt x="284988" y="201422"/>
                  </a:lnTo>
                  <a:lnTo>
                    <a:pt x="320548" y="160274"/>
                  </a:lnTo>
                  <a:lnTo>
                    <a:pt x="344424" y="117855"/>
                  </a:lnTo>
                  <a:lnTo>
                    <a:pt x="352378" y="72389"/>
                  </a:lnTo>
                  <a:lnTo>
                    <a:pt x="352425" y="71247"/>
                  </a:lnTo>
                  <a:lnTo>
                    <a:pt x="346836" y="52832"/>
                  </a:lnTo>
                  <a:close/>
                </a:path>
                <a:path w="352425" h="295275">
                  <a:moveTo>
                    <a:pt x="97969" y="267588"/>
                  </a:moveTo>
                  <a:lnTo>
                    <a:pt x="38861" y="267588"/>
                  </a:lnTo>
                  <a:lnTo>
                    <a:pt x="51561" y="270255"/>
                  </a:lnTo>
                  <a:lnTo>
                    <a:pt x="66040" y="271145"/>
                  </a:lnTo>
                  <a:lnTo>
                    <a:pt x="76834" y="270763"/>
                  </a:lnTo>
                  <a:lnTo>
                    <a:pt x="88138" y="269366"/>
                  </a:lnTo>
                  <a:lnTo>
                    <a:pt x="97969" y="267588"/>
                  </a:lnTo>
                  <a:close/>
                </a:path>
                <a:path w="352425" h="295275">
                  <a:moveTo>
                    <a:pt x="318134" y="24129"/>
                  </a:moveTo>
                  <a:lnTo>
                    <a:pt x="318134" y="48640"/>
                  </a:lnTo>
                  <a:lnTo>
                    <a:pt x="317246" y="69087"/>
                  </a:lnTo>
                  <a:lnTo>
                    <a:pt x="294620" y="117855"/>
                  </a:lnTo>
                  <a:lnTo>
                    <a:pt x="251968" y="174498"/>
                  </a:lnTo>
                  <a:lnTo>
                    <a:pt x="208660" y="210692"/>
                  </a:lnTo>
                  <a:lnTo>
                    <a:pt x="160527" y="240029"/>
                  </a:lnTo>
                  <a:lnTo>
                    <a:pt x="110617" y="259587"/>
                  </a:lnTo>
                  <a:lnTo>
                    <a:pt x="58039" y="266064"/>
                  </a:lnTo>
                  <a:lnTo>
                    <a:pt x="104901" y="266064"/>
                  </a:lnTo>
                  <a:lnTo>
                    <a:pt x="163195" y="244221"/>
                  </a:lnTo>
                  <a:lnTo>
                    <a:pt x="212344" y="214375"/>
                  </a:lnTo>
                  <a:lnTo>
                    <a:pt x="256413" y="177546"/>
                  </a:lnTo>
                  <a:lnTo>
                    <a:pt x="291989" y="136651"/>
                  </a:lnTo>
                  <a:lnTo>
                    <a:pt x="315975" y="93979"/>
                  </a:lnTo>
                  <a:lnTo>
                    <a:pt x="323850" y="47498"/>
                  </a:lnTo>
                  <a:lnTo>
                    <a:pt x="319277" y="31876"/>
                  </a:lnTo>
                  <a:lnTo>
                    <a:pt x="327487" y="31876"/>
                  </a:lnTo>
                  <a:lnTo>
                    <a:pt x="318134" y="24129"/>
                  </a:lnTo>
                  <a:close/>
                </a:path>
                <a:path w="352425" h="295275">
                  <a:moveTo>
                    <a:pt x="327487" y="31876"/>
                  </a:moveTo>
                  <a:lnTo>
                    <a:pt x="319277" y="31876"/>
                  </a:lnTo>
                  <a:lnTo>
                    <a:pt x="330961" y="41655"/>
                  </a:lnTo>
                  <a:lnTo>
                    <a:pt x="341756" y="55117"/>
                  </a:lnTo>
                  <a:lnTo>
                    <a:pt x="346709" y="72389"/>
                  </a:lnTo>
                  <a:lnTo>
                    <a:pt x="346709" y="52577"/>
                  </a:lnTo>
                  <a:lnTo>
                    <a:pt x="335152" y="38226"/>
                  </a:lnTo>
                  <a:lnTo>
                    <a:pt x="327487" y="31876"/>
                  </a:lnTo>
                  <a:close/>
                </a:path>
                <a:path w="352425" h="295275">
                  <a:moveTo>
                    <a:pt x="289432" y="4825"/>
                  </a:moveTo>
                  <a:lnTo>
                    <a:pt x="265810" y="4825"/>
                  </a:lnTo>
                  <a:lnTo>
                    <a:pt x="286384" y="8889"/>
                  </a:lnTo>
                  <a:lnTo>
                    <a:pt x="302514" y="17907"/>
                  </a:lnTo>
                  <a:lnTo>
                    <a:pt x="313181" y="31369"/>
                  </a:lnTo>
                  <a:lnTo>
                    <a:pt x="318134" y="48640"/>
                  </a:lnTo>
                  <a:lnTo>
                    <a:pt x="318134" y="24129"/>
                  </a:lnTo>
                  <a:lnTo>
                    <a:pt x="306577" y="14477"/>
                  </a:lnTo>
                  <a:lnTo>
                    <a:pt x="289432" y="4825"/>
                  </a:lnTo>
                  <a:close/>
                </a:path>
              </a:pathLst>
            </a:custGeom>
            <a:solidFill>
              <a:srgbClr val="5FC3AB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4" name="object 44" descr="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9991725" y="1295400"/>
              <a:ext cx="266700" cy="228600"/>
            </a:xfrm>
            <a:prstGeom prst="rect">
              <a:avLst/>
            </a:prstGeom>
          </p:spPr>
        </p:pic>
        <p:pic>
          <p:nvPicPr>
            <p:cNvPr id="45" name="object 45" descr="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8505825" y="790575"/>
              <a:ext cx="266700" cy="228600"/>
            </a:xfrm>
            <a:prstGeom prst="rect">
              <a:avLst/>
            </a:prstGeom>
          </p:spPr>
        </p:pic>
        <p:pic>
          <p:nvPicPr>
            <p:cNvPr id="46" name="object 46" descr="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6629400" y="3390900"/>
              <a:ext cx="4705350" cy="2619375"/>
            </a:xfrm>
            <a:prstGeom prst="rect">
              <a:avLst/>
            </a:prstGeom>
          </p:spPr>
        </p:pic>
        <p:sp>
          <p:nvSpPr>
            <p:cNvPr id="47" name="object 47" descr=""/>
            <p:cNvSpPr/>
            <p:nvPr/>
          </p:nvSpPr>
          <p:spPr>
            <a:xfrm>
              <a:off x="7267575" y="3495675"/>
              <a:ext cx="3333750" cy="1428750"/>
            </a:xfrm>
            <a:custGeom>
              <a:avLst/>
              <a:gdLst/>
              <a:ahLst/>
              <a:cxnLst/>
              <a:rect l="l" t="t" r="r" b="b"/>
              <a:pathLst>
                <a:path w="3333750" h="1428750">
                  <a:moveTo>
                    <a:pt x="3333496" y="720217"/>
                  </a:moveTo>
                  <a:lnTo>
                    <a:pt x="3331210" y="684911"/>
                  </a:lnTo>
                  <a:lnTo>
                    <a:pt x="3324225" y="649478"/>
                  </a:lnTo>
                  <a:lnTo>
                    <a:pt x="3313176" y="603808"/>
                  </a:lnTo>
                  <a:lnTo>
                    <a:pt x="3313176" y="720217"/>
                  </a:lnTo>
                  <a:lnTo>
                    <a:pt x="3310890" y="755650"/>
                  </a:lnTo>
                  <a:lnTo>
                    <a:pt x="3292983" y="826516"/>
                  </a:lnTo>
                  <a:lnTo>
                    <a:pt x="3277362" y="861949"/>
                  </a:lnTo>
                  <a:lnTo>
                    <a:pt x="3257550" y="897382"/>
                  </a:lnTo>
                  <a:lnTo>
                    <a:pt x="3233420" y="932815"/>
                  </a:lnTo>
                  <a:lnTo>
                    <a:pt x="3204972" y="968248"/>
                  </a:lnTo>
                  <a:lnTo>
                    <a:pt x="3172587" y="1003681"/>
                  </a:lnTo>
                  <a:lnTo>
                    <a:pt x="3136011" y="1039114"/>
                  </a:lnTo>
                  <a:lnTo>
                    <a:pt x="3095371" y="1062736"/>
                  </a:lnTo>
                  <a:lnTo>
                    <a:pt x="3050667" y="1098169"/>
                  </a:lnTo>
                  <a:lnTo>
                    <a:pt x="3002153" y="1133602"/>
                  </a:lnTo>
                  <a:lnTo>
                    <a:pt x="2949829" y="1157224"/>
                  </a:lnTo>
                  <a:lnTo>
                    <a:pt x="2893568" y="1180846"/>
                  </a:lnTo>
                  <a:lnTo>
                    <a:pt x="2833624" y="1216152"/>
                  </a:lnTo>
                  <a:lnTo>
                    <a:pt x="2790063" y="1227963"/>
                  </a:lnTo>
                  <a:lnTo>
                    <a:pt x="2745486" y="1251585"/>
                  </a:lnTo>
                  <a:lnTo>
                    <a:pt x="2653030" y="1275207"/>
                  </a:lnTo>
                  <a:lnTo>
                    <a:pt x="2605278" y="1298829"/>
                  </a:lnTo>
                  <a:lnTo>
                    <a:pt x="2556637" y="1310640"/>
                  </a:lnTo>
                  <a:lnTo>
                    <a:pt x="2353691" y="1357884"/>
                  </a:lnTo>
                  <a:lnTo>
                    <a:pt x="2301113" y="1357884"/>
                  </a:lnTo>
                  <a:lnTo>
                    <a:pt x="2140204" y="1393317"/>
                  </a:lnTo>
                  <a:lnTo>
                    <a:pt x="2085467" y="1393317"/>
                  </a:lnTo>
                  <a:lnTo>
                    <a:pt x="2030476" y="1405128"/>
                  </a:lnTo>
                  <a:lnTo>
                    <a:pt x="1919478" y="1405128"/>
                  </a:lnTo>
                  <a:lnTo>
                    <a:pt x="1863471" y="1416939"/>
                  </a:lnTo>
                  <a:lnTo>
                    <a:pt x="1469898" y="1416939"/>
                  </a:lnTo>
                  <a:lnTo>
                    <a:pt x="1413891" y="1405128"/>
                  </a:lnTo>
                  <a:lnTo>
                    <a:pt x="1302893" y="1405128"/>
                  </a:lnTo>
                  <a:lnTo>
                    <a:pt x="1247902" y="1393317"/>
                  </a:lnTo>
                  <a:lnTo>
                    <a:pt x="1193165" y="1393317"/>
                  </a:lnTo>
                  <a:lnTo>
                    <a:pt x="1032256" y="1357884"/>
                  </a:lnTo>
                  <a:lnTo>
                    <a:pt x="979678" y="1357884"/>
                  </a:lnTo>
                  <a:lnTo>
                    <a:pt x="776859" y="1310640"/>
                  </a:lnTo>
                  <a:lnTo>
                    <a:pt x="728218" y="1298829"/>
                  </a:lnTo>
                  <a:lnTo>
                    <a:pt x="680466" y="1275207"/>
                  </a:lnTo>
                  <a:lnTo>
                    <a:pt x="588010" y="1251585"/>
                  </a:lnTo>
                  <a:lnTo>
                    <a:pt x="543306" y="1227963"/>
                  </a:lnTo>
                  <a:lnTo>
                    <a:pt x="499872" y="1216152"/>
                  </a:lnTo>
                  <a:lnTo>
                    <a:pt x="439928" y="1180846"/>
                  </a:lnTo>
                  <a:lnTo>
                    <a:pt x="383667" y="1157224"/>
                  </a:lnTo>
                  <a:lnTo>
                    <a:pt x="331343" y="1133602"/>
                  </a:lnTo>
                  <a:lnTo>
                    <a:pt x="282702" y="1098169"/>
                  </a:lnTo>
                  <a:lnTo>
                    <a:pt x="238125" y="1062736"/>
                  </a:lnTo>
                  <a:lnTo>
                    <a:pt x="197485" y="1039114"/>
                  </a:lnTo>
                  <a:lnTo>
                    <a:pt x="160909" y="1003681"/>
                  </a:lnTo>
                  <a:lnTo>
                    <a:pt x="128397" y="968248"/>
                  </a:lnTo>
                  <a:lnTo>
                    <a:pt x="100076" y="932815"/>
                  </a:lnTo>
                  <a:lnTo>
                    <a:pt x="75946" y="897382"/>
                  </a:lnTo>
                  <a:lnTo>
                    <a:pt x="56134" y="861949"/>
                  </a:lnTo>
                  <a:lnTo>
                    <a:pt x="40513" y="826516"/>
                  </a:lnTo>
                  <a:lnTo>
                    <a:pt x="22606" y="755650"/>
                  </a:lnTo>
                  <a:lnTo>
                    <a:pt x="20320" y="720217"/>
                  </a:lnTo>
                  <a:lnTo>
                    <a:pt x="22606" y="684911"/>
                  </a:lnTo>
                  <a:lnTo>
                    <a:pt x="40513" y="614045"/>
                  </a:lnTo>
                  <a:lnTo>
                    <a:pt x="56134" y="578612"/>
                  </a:lnTo>
                  <a:lnTo>
                    <a:pt x="75946" y="543179"/>
                  </a:lnTo>
                  <a:lnTo>
                    <a:pt x="100076" y="507746"/>
                  </a:lnTo>
                  <a:lnTo>
                    <a:pt x="128397" y="472313"/>
                  </a:lnTo>
                  <a:lnTo>
                    <a:pt x="160909" y="436880"/>
                  </a:lnTo>
                  <a:lnTo>
                    <a:pt x="197485" y="401447"/>
                  </a:lnTo>
                  <a:lnTo>
                    <a:pt x="238125" y="377825"/>
                  </a:lnTo>
                  <a:lnTo>
                    <a:pt x="282702" y="342392"/>
                  </a:lnTo>
                  <a:lnTo>
                    <a:pt x="331343" y="306959"/>
                  </a:lnTo>
                  <a:lnTo>
                    <a:pt x="383667" y="283337"/>
                  </a:lnTo>
                  <a:lnTo>
                    <a:pt x="439928" y="259715"/>
                  </a:lnTo>
                  <a:lnTo>
                    <a:pt x="499872" y="224409"/>
                  </a:lnTo>
                  <a:lnTo>
                    <a:pt x="544322" y="212598"/>
                  </a:lnTo>
                  <a:lnTo>
                    <a:pt x="590042" y="188976"/>
                  </a:lnTo>
                  <a:lnTo>
                    <a:pt x="684784" y="165354"/>
                  </a:lnTo>
                  <a:lnTo>
                    <a:pt x="733679" y="141732"/>
                  </a:lnTo>
                  <a:lnTo>
                    <a:pt x="938403" y="94488"/>
                  </a:lnTo>
                  <a:lnTo>
                    <a:pt x="1045464" y="70866"/>
                  </a:lnTo>
                  <a:lnTo>
                    <a:pt x="1099947" y="70866"/>
                  </a:lnTo>
                  <a:lnTo>
                    <a:pt x="1210564" y="47256"/>
                  </a:lnTo>
                  <a:lnTo>
                    <a:pt x="1266571" y="47256"/>
                  </a:lnTo>
                  <a:lnTo>
                    <a:pt x="1322959" y="35445"/>
                  </a:lnTo>
                  <a:lnTo>
                    <a:pt x="1379728" y="35445"/>
                  </a:lnTo>
                  <a:lnTo>
                    <a:pt x="1436878" y="23622"/>
                  </a:lnTo>
                  <a:lnTo>
                    <a:pt x="1896618" y="23622"/>
                  </a:lnTo>
                  <a:lnTo>
                    <a:pt x="1953641" y="35445"/>
                  </a:lnTo>
                  <a:lnTo>
                    <a:pt x="2010410" y="35445"/>
                  </a:lnTo>
                  <a:lnTo>
                    <a:pt x="2066798" y="47256"/>
                  </a:lnTo>
                  <a:lnTo>
                    <a:pt x="2122805" y="47256"/>
                  </a:lnTo>
                  <a:lnTo>
                    <a:pt x="2233422" y="70866"/>
                  </a:lnTo>
                  <a:lnTo>
                    <a:pt x="2287905" y="70866"/>
                  </a:lnTo>
                  <a:lnTo>
                    <a:pt x="2394966" y="94488"/>
                  </a:lnTo>
                  <a:lnTo>
                    <a:pt x="2599690" y="141732"/>
                  </a:lnTo>
                  <a:lnTo>
                    <a:pt x="2648712" y="165354"/>
                  </a:lnTo>
                  <a:lnTo>
                    <a:pt x="2743454" y="188976"/>
                  </a:lnTo>
                  <a:lnTo>
                    <a:pt x="2789047" y="212598"/>
                  </a:lnTo>
                  <a:lnTo>
                    <a:pt x="2833624" y="224409"/>
                  </a:lnTo>
                  <a:lnTo>
                    <a:pt x="2893568" y="259715"/>
                  </a:lnTo>
                  <a:lnTo>
                    <a:pt x="2949829" y="283337"/>
                  </a:lnTo>
                  <a:lnTo>
                    <a:pt x="3002153" y="306959"/>
                  </a:lnTo>
                  <a:lnTo>
                    <a:pt x="3050667" y="342392"/>
                  </a:lnTo>
                  <a:lnTo>
                    <a:pt x="3095371" y="377825"/>
                  </a:lnTo>
                  <a:lnTo>
                    <a:pt x="3136011" y="401447"/>
                  </a:lnTo>
                  <a:lnTo>
                    <a:pt x="3172587" y="436880"/>
                  </a:lnTo>
                  <a:lnTo>
                    <a:pt x="3204972" y="472313"/>
                  </a:lnTo>
                  <a:lnTo>
                    <a:pt x="3233420" y="507746"/>
                  </a:lnTo>
                  <a:lnTo>
                    <a:pt x="3257550" y="543179"/>
                  </a:lnTo>
                  <a:lnTo>
                    <a:pt x="3277362" y="578612"/>
                  </a:lnTo>
                  <a:lnTo>
                    <a:pt x="3292983" y="614045"/>
                  </a:lnTo>
                  <a:lnTo>
                    <a:pt x="3310890" y="684911"/>
                  </a:lnTo>
                  <a:lnTo>
                    <a:pt x="3313176" y="720217"/>
                  </a:lnTo>
                  <a:lnTo>
                    <a:pt x="3313176" y="603808"/>
                  </a:lnTo>
                  <a:lnTo>
                    <a:pt x="3296920" y="566801"/>
                  </a:lnTo>
                  <a:lnTo>
                    <a:pt x="3276600" y="531368"/>
                  </a:lnTo>
                  <a:lnTo>
                    <a:pt x="3251835" y="495935"/>
                  </a:lnTo>
                  <a:lnTo>
                    <a:pt x="3222879" y="460502"/>
                  </a:lnTo>
                  <a:lnTo>
                    <a:pt x="3189605" y="425069"/>
                  </a:lnTo>
                  <a:lnTo>
                    <a:pt x="3152140" y="389636"/>
                  </a:lnTo>
                  <a:lnTo>
                    <a:pt x="3110484" y="366014"/>
                  </a:lnTo>
                  <a:lnTo>
                    <a:pt x="3064891" y="330581"/>
                  </a:lnTo>
                  <a:lnTo>
                    <a:pt x="3015234" y="295148"/>
                  </a:lnTo>
                  <a:lnTo>
                    <a:pt x="2961513" y="271526"/>
                  </a:lnTo>
                  <a:lnTo>
                    <a:pt x="2903982" y="236220"/>
                  </a:lnTo>
                  <a:lnTo>
                    <a:pt x="2842641" y="212598"/>
                  </a:lnTo>
                  <a:lnTo>
                    <a:pt x="2798826" y="188976"/>
                  </a:lnTo>
                  <a:lnTo>
                    <a:pt x="2707767" y="165354"/>
                  </a:lnTo>
                  <a:lnTo>
                    <a:pt x="2660650" y="141732"/>
                  </a:lnTo>
                  <a:lnTo>
                    <a:pt x="2462784" y="94488"/>
                  </a:lnTo>
                  <a:lnTo>
                    <a:pt x="2252599" y="47256"/>
                  </a:lnTo>
                  <a:lnTo>
                    <a:pt x="2198497" y="47256"/>
                  </a:lnTo>
                  <a:lnTo>
                    <a:pt x="2088769" y="23622"/>
                  </a:lnTo>
                  <a:lnTo>
                    <a:pt x="1977517" y="23622"/>
                  </a:lnTo>
                  <a:lnTo>
                    <a:pt x="1921383" y="11811"/>
                  </a:lnTo>
                  <a:lnTo>
                    <a:pt x="1751838" y="11811"/>
                  </a:lnTo>
                  <a:lnTo>
                    <a:pt x="1695069" y="0"/>
                  </a:lnTo>
                  <a:lnTo>
                    <a:pt x="1638300" y="0"/>
                  </a:lnTo>
                  <a:lnTo>
                    <a:pt x="1581531" y="11811"/>
                  </a:lnTo>
                  <a:lnTo>
                    <a:pt x="1411986" y="11811"/>
                  </a:lnTo>
                  <a:lnTo>
                    <a:pt x="1355852" y="23622"/>
                  </a:lnTo>
                  <a:lnTo>
                    <a:pt x="1244600" y="23622"/>
                  </a:lnTo>
                  <a:lnTo>
                    <a:pt x="1134999" y="47256"/>
                  </a:lnTo>
                  <a:lnTo>
                    <a:pt x="1080897" y="47256"/>
                  </a:lnTo>
                  <a:lnTo>
                    <a:pt x="870585" y="94488"/>
                  </a:lnTo>
                  <a:lnTo>
                    <a:pt x="672719" y="141732"/>
                  </a:lnTo>
                  <a:lnTo>
                    <a:pt x="625602" y="165354"/>
                  </a:lnTo>
                  <a:lnTo>
                    <a:pt x="534543" y="188976"/>
                  </a:lnTo>
                  <a:lnTo>
                    <a:pt x="490728" y="212598"/>
                  </a:lnTo>
                  <a:lnTo>
                    <a:pt x="429387" y="236220"/>
                  </a:lnTo>
                  <a:lnTo>
                    <a:pt x="371856" y="271526"/>
                  </a:lnTo>
                  <a:lnTo>
                    <a:pt x="318262" y="295148"/>
                  </a:lnTo>
                  <a:lnTo>
                    <a:pt x="268478" y="330581"/>
                  </a:lnTo>
                  <a:lnTo>
                    <a:pt x="222885" y="366014"/>
                  </a:lnTo>
                  <a:lnTo>
                    <a:pt x="181356" y="389636"/>
                  </a:lnTo>
                  <a:lnTo>
                    <a:pt x="143891" y="425069"/>
                  </a:lnTo>
                  <a:lnTo>
                    <a:pt x="110617" y="460502"/>
                  </a:lnTo>
                  <a:lnTo>
                    <a:pt x="81661" y="495935"/>
                  </a:lnTo>
                  <a:lnTo>
                    <a:pt x="56896" y="531368"/>
                  </a:lnTo>
                  <a:lnTo>
                    <a:pt x="36576" y="566801"/>
                  </a:lnTo>
                  <a:lnTo>
                    <a:pt x="20701" y="602234"/>
                  </a:lnTo>
                  <a:lnTo>
                    <a:pt x="9271" y="649478"/>
                  </a:lnTo>
                  <a:lnTo>
                    <a:pt x="0" y="720217"/>
                  </a:lnTo>
                  <a:lnTo>
                    <a:pt x="2286" y="755650"/>
                  </a:lnTo>
                  <a:lnTo>
                    <a:pt x="20701" y="838327"/>
                  </a:lnTo>
                  <a:lnTo>
                    <a:pt x="36576" y="873760"/>
                  </a:lnTo>
                  <a:lnTo>
                    <a:pt x="56896" y="909193"/>
                  </a:lnTo>
                  <a:lnTo>
                    <a:pt x="81661" y="944626"/>
                  </a:lnTo>
                  <a:lnTo>
                    <a:pt x="110617" y="980059"/>
                  </a:lnTo>
                  <a:lnTo>
                    <a:pt x="143891" y="1015492"/>
                  </a:lnTo>
                  <a:lnTo>
                    <a:pt x="181356" y="1050925"/>
                  </a:lnTo>
                  <a:lnTo>
                    <a:pt x="222885" y="1074547"/>
                  </a:lnTo>
                  <a:lnTo>
                    <a:pt x="268478" y="1109980"/>
                  </a:lnTo>
                  <a:lnTo>
                    <a:pt x="318262" y="1145413"/>
                  </a:lnTo>
                  <a:lnTo>
                    <a:pt x="371856" y="1169035"/>
                  </a:lnTo>
                  <a:lnTo>
                    <a:pt x="429387" y="1204341"/>
                  </a:lnTo>
                  <a:lnTo>
                    <a:pt x="490728" y="1227963"/>
                  </a:lnTo>
                  <a:lnTo>
                    <a:pt x="535559" y="1251585"/>
                  </a:lnTo>
                  <a:lnTo>
                    <a:pt x="628777" y="1275207"/>
                  </a:lnTo>
                  <a:lnTo>
                    <a:pt x="677037" y="1298829"/>
                  </a:lnTo>
                  <a:lnTo>
                    <a:pt x="726440" y="1310640"/>
                  </a:lnTo>
                  <a:lnTo>
                    <a:pt x="879983" y="1346073"/>
                  </a:lnTo>
                  <a:lnTo>
                    <a:pt x="1151001" y="1405128"/>
                  </a:lnTo>
                  <a:lnTo>
                    <a:pt x="1207008" y="1405128"/>
                  </a:lnTo>
                  <a:lnTo>
                    <a:pt x="1263523" y="1416939"/>
                  </a:lnTo>
                  <a:lnTo>
                    <a:pt x="1320292" y="1416939"/>
                  </a:lnTo>
                  <a:lnTo>
                    <a:pt x="1377569" y="1428750"/>
                  </a:lnTo>
                  <a:lnTo>
                    <a:pt x="1955927" y="1428750"/>
                  </a:lnTo>
                  <a:lnTo>
                    <a:pt x="2013077" y="1416939"/>
                  </a:lnTo>
                  <a:lnTo>
                    <a:pt x="2069973" y="1416939"/>
                  </a:lnTo>
                  <a:lnTo>
                    <a:pt x="2126361" y="1405128"/>
                  </a:lnTo>
                  <a:lnTo>
                    <a:pt x="2182368" y="1405128"/>
                  </a:lnTo>
                  <a:lnTo>
                    <a:pt x="2453513" y="1346073"/>
                  </a:lnTo>
                  <a:lnTo>
                    <a:pt x="2607056" y="1310640"/>
                  </a:lnTo>
                  <a:lnTo>
                    <a:pt x="2656332" y="1298829"/>
                  </a:lnTo>
                  <a:lnTo>
                    <a:pt x="2704592" y="1275207"/>
                  </a:lnTo>
                  <a:lnTo>
                    <a:pt x="2797810" y="1251585"/>
                  </a:lnTo>
                  <a:lnTo>
                    <a:pt x="2842641" y="1227963"/>
                  </a:lnTo>
                  <a:lnTo>
                    <a:pt x="2903982" y="1204341"/>
                  </a:lnTo>
                  <a:lnTo>
                    <a:pt x="2961513" y="1169035"/>
                  </a:lnTo>
                  <a:lnTo>
                    <a:pt x="3015234" y="1145413"/>
                  </a:lnTo>
                  <a:lnTo>
                    <a:pt x="3064891" y="1109980"/>
                  </a:lnTo>
                  <a:lnTo>
                    <a:pt x="3110484" y="1074547"/>
                  </a:lnTo>
                  <a:lnTo>
                    <a:pt x="3152140" y="1050925"/>
                  </a:lnTo>
                  <a:lnTo>
                    <a:pt x="3189605" y="1015492"/>
                  </a:lnTo>
                  <a:lnTo>
                    <a:pt x="3222879" y="980059"/>
                  </a:lnTo>
                  <a:lnTo>
                    <a:pt x="3251835" y="944626"/>
                  </a:lnTo>
                  <a:lnTo>
                    <a:pt x="3276600" y="909193"/>
                  </a:lnTo>
                  <a:lnTo>
                    <a:pt x="3296920" y="873760"/>
                  </a:lnTo>
                  <a:lnTo>
                    <a:pt x="3312795" y="838327"/>
                  </a:lnTo>
                  <a:lnTo>
                    <a:pt x="3324225" y="791083"/>
                  </a:lnTo>
                  <a:lnTo>
                    <a:pt x="3331210" y="755650"/>
                  </a:lnTo>
                  <a:lnTo>
                    <a:pt x="3333496" y="720217"/>
                  </a:lnTo>
                  <a:close/>
                </a:path>
              </a:pathLst>
            </a:custGeom>
            <a:solidFill>
              <a:srgbClr val="166D43">
                <a:alpha val="23921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8" name="object 48" descr="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8934450" y="5324475"/>
              <a:ext cx="95248" cy="66675"/>
            </a:xfrm>
            <a:prstGeom prst="rect">
              <a:avLst/>
            </a:prstGeom>
          </p:spPr>
        </p:pic>
        <p:pic>
          <p:nvPicPr>
            <p:cNvPr id="49" name="object 49" descr="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8782050" y="5324475"/>
              <a:ext cx="104773" cy="66675"/>
            </a:xfrm>
            <a:prstGeom prst="rect">
              <a:avLst/>
            </a:prstGeom>
          </p:spPr>
        </p:pic>
        <p:pic>
          <p:nvPicPr>
            <p:cNvPr id="50" name="object 50" descr="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8639175" y="5314951"/>
              <a:ext cx="95248" cy="76198"/>
            </a:xfrm>
            <a:prstGeom prst="rect">
              <a:avLst/>
            </a:prstGeom>
          </p:spPr>
        </p:pic>
        <p:pic>
          <p:nvPicPr>
            <p:cNvPr id="51" name="object 51" descr=""/>
            <p:cNvPicPr/>
            <p:nvPr/>
          </p:nvPicPr>
          <p:blipFill>
            <a:blip r:embed="rId37" cstate="print"/>
            <a:stretch>
              <a:fillRect/>
            </a:stretch>
          </p:blipFill>
          <p:spPr>
            <a:xfrm>
              <a:off x="8496300" y="5305426"/>
              <a:ext cx="95248" cy="76198"/>
            </a:xfrm>
            <a:prstGeom prst="rect">
              <a:avLst/>
            </a:prstGeom>
          </p:spPr>
        </p:pic>
        <p:pic>
          <p:nvPicPr>
            <p:cNvPr id="52" name="object 52" descr="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8362950" y="5295901"/>
              <a:ext cx="85723" cy="66673"/>
            </a:xfrm>
            <a:prstGeom prst="rect">
              <a:avLst/>
            </a:prstGeom>
          </p:spPr>
        </p:pic>
        <p:pic>
          <p:nvPicPr>
            <p:cNvPr id="53" name="object 53" descr=""/>
            <p:cNvPicPr/>
            <p:nvPr/>
          </p:nvPicPr>
          <p:blipFill>
            <a:blip r:embed="rId39" cstate="print"/>
            <a:stretch>
              <a:fillRect/>
            </a:stretch>
          </p:blipFill>
          <p:spPr>
            <a:xfrm>
              <a:off x="8934450" y="5229226"/>
              <a:ext cx="95248" cy="66673"/>
            </a:xfrm>
            <a:prstGeom prst="rect">
              <a:avLst/>
            </a:prstGeom>
          </p:spPr>
        </p:pic>
        <p:pic>
          <p:nvPicPr>
            <p:cNvPr id="54" name="object 54" descr=""/>
            <p:cNvPicPr/>
            <p:nvPr/>
          </p:nvPicPr>
          <p:blipFill>
            <a:blip r:embed="rId40" cstate="print"/>
            <a:stretch>
              <a:fillRect/>
            </a:stretch>
          </p:blipFill>
          <p:spPr>
            <a:xfrm>
              <a:off x="8782050" y="5229226"/>
              <a:ext cx="104773" cy="66673"/>
            </a:xfrm>
            <a:prstGeom prst="rect">
              <a:avLst/>
            </a:prstGeom>
          </p:spPr>
        </p:pic>
        <p:pic>
          <p:nvPicPr>
            <p:cNvPr id="55" name="object 55" descr=""/>
            <p:cNvPicPr/>
            <p:nvPr/>
          </p:nvPicPr>
          <p:blipFill>
            <a:blip r:embed="rId41" cstate="print"/>
            <a:stretch>
              <a:fillRect/>
            </a:stretch>
          </p:blipFill>
          <p:spPr>
            <a:xfrm>
              <a:off x="8639175" y="5219700"/>
              <a:ext cx="95248" cy="66675"/>
            </a:xfrm>
            <a:prstGeom prst="rect">
              <a:avLst/>
            </a:prstGeom>
          </p:spPr>
        </p:pic>
        <p:pic>
          <p:nvPicPr>
            <p:cNvPr id="56" name="object 56" descr=""/>
            <p:cNvPicPr/>
            <p:nvPr/>
          </p:nvPicPr>
          <p:blipFill>
            <a:blip r:embed="rId42" cstate="print"/>
            <a:stretch>
              <a:fillRect/>
            </a:stretch>
          </p:blipFill>
          <p:spPr>
            <a:xfrm>
              <a:off x="8362950" y="5200651"/>
              <a:ext cx="85723" cy="66673"/>
            </a:xfrm>
            <a:prstGeom prst="rect">
              <a:avLst/>
            </a:prstGeom>
          </p:spPr>
        </p:pic>
        <p:pic>
          <p:nvPicPr>
            <p:cNvPr id="57" name="object 57" descr=""/>
            <p:cNvPicPr/>
            <p:nvPr/>
          </p:nvPicPr>
          <p:blipFill>
            <a:blip r:embed="rId43" cstate="print"/>
            <a:stretch>
              <a:fillRect/>
            </a:stretch>
          </p:blipFill>
          <p:spPr>
            <a:xfrm>
              <a:off x="8496300" y="5210175"/>
              <a:ext cx="95248" cy="66675"/>
            </a:xfrm>
            <a:prstGeom prst="rect">
              <a:avLst/>
            </a:prstGeom>
          </p:spPr>
        </p:pic>
        <p:pic>
          <p:nvPicPr>
            <p:cNvPr id="58" name="object 58" descr=""/>
            <p:cNvPicPr/>
            <p:nvPr/>
          </p:nvPicPr>
          <p:blipFill>
            <a:blip r:embed="rId44" cstate="print"/>
            <a:stretch>
              <a:fillRect/>
            </a:stretch>
          </p:blipFill>
          <p:spPr>
            <a:xfrm>
              <a:off x="10258425" y="5076825"/>
              <a:ext cx="66675" cy="75564"/>
            </a:xfrm>
            <a:prstGeom prst="rect">
              <a:avLst/>
            </a:prstGeom>
          </p:spPr>
        </p:pic>
        <p:pic>
          <p:nvPicPr>
            <p:cNvPr id="59" name="object 59" descr=""/>
            <p:cNvPicPr/>
            <p:nvPr/>
          </p:nvPicPr>
          <p:blipFill>
            <a:blip r:embed="rId45" cstate="print"/>
            <a:stretch>
              <a:fillRect/>
            </a:stretch>
          </p:blipFill>
          <p:spPr>
            <a:xfrm>
              <a:off x="10144125" y="5124451"/>
              <a:ext cx="76198" cy="76198"/>
            </a:xfrm>
            <a:prstGeom prst="rect">
              <a:avLst/>
            </a:prstGeom>
          </p:spPr>
        </p:pic>
        <p:pic>
          <p:nvPicPr>
            <p:cNvPr id="60" name="object 60" descr=""/>
            <p:cNvPicPr/>
            <p:nvPr/>
          </p:nvPicPr>
          <p:blipFill>
            <a:blip r:embed="rId46" cstate="print"/>
            <a:stretch>
              <a:fillRect/>
            </a:stretch>
          </p:blipFill>
          <p:spPr>
            <a:xfrm>
              <a:off x="10029825" y="5162551"/>
              <a:ext cx="76198" cy="76198"/>
            </a:xfrm>
            <a:prstGeom prst="rect">
              <a:avLst/>
            </a:prstGeom>
          </p:spPr>
        </p:pic>
        <p:pic>
          <p:nvPicPr>
            <p:cNvPr id="61" name="object 61" descr=""/>
            <p:cNvPicPr/>
            <p:nvPr/>
          </p:nvPicPr>
          <p:blipFill>
            <a:blip r:embed="rId47" cstate="print"/>
            <a:stretch>
              <a:fillRect/>
            </a:stretch>
          </p:blipFill>
          <p:spPr>
            <a:xfrm>
              <a:off x="9906000" y="5200651"/>
              <a:ext cx="85723" cy="66673"/>
            </a:xfrm>
            <a:prstGeom prst="rect">
              <a:avLst/>
            </a:prstGeom>
          </p:spPr>
        </p:pic>
        <p:pic>
          <p:nvPicPr>
            <p:cNvPr id="62" name="object 62" descr=""/>
            <p:cNvPicPr/>
            <p:nvPr/>
          </p:nvPicPr>
          <p:blipFill>
            <a:blip r:embed="rId48" cstate="print"/>
            <a:stretch>
              <a:fillRect/>
            </a:stretch>
          </p:blipFill>
          <p:spPr>
            <a:xfrm>
              <a:off x="9782175" y="5229226"/>
              <a:ext cx="85723" cy="66673"/>
            </a:xfrm>
            <a:prstGeom prst="rect">
              <a:avLst/>
            </a:prstGeom>
          </p:spPr>
        </p:pic>
        <p:pic>
          <p:nvPicPr>
            <p:cNvPr id="63" name="object 63" descr=""/>
            <p:cNvPicPr/>
            <p:nvPr/>
          </p:nvPicPr>
          <p:blipFill>
            <a:blip r:embed="rId49" cstate="print"/>
            <a:stretch>
              <a:fillRect/>
            </a:stretch>
          </p:blipFill>
          <p:spPr>
            <a:xfrm>
              <a:off x="10258425" y="4981575"/>
              <a:ext cx="66675" cy="75692"/>
            </a:xfrm>
            <a:prstGeom prst="rect">
              <a:avLst/>
            </a:prstGeom>
          </p:spPr>
        </p:pic>
        <p:pic>
          <p:nvPicPr>
            <p:cNvPr id="64" name="object 64" descr=""/>
            <p:cNvPicPr/>
            <p:nvPr/>
          </p:nvPicPr>
          <p:blipFill>
            <a:blip r:embed="rId50" cstate="print"/>
            <a:stretch>
              <a:fillRect/>
            </a:stretch>
          </p:blipFill>
          <p:spPr>
            <a:xfrm>
              <a:off x="10144125" y="5019676"/>
              <a:ext cx="76198" cy="76198"/>
            </a:xfrm>
            <a:prstGeom prst="rect">
              <a:avLst/>
            </a:prstGeom>
          </p:spPr>
        </p:pic>
        <p:pic>
          <p:nvPicPr>
            <p:cNvPr id="65" name="object 65" descr=""/>
            <p:cNvPicPr/>
            <p:nvPr/>
          </p:nvPicPr>
          <p:blipFill>
            <a:blip r:embed="rId51" cstate="print"/>
            <a:stretch>
              <a:fillRect/>
            </a:stretch>
          </p:blipFill>
          <p:spPr>
            <a:xfrm>
              <a:off x="10029825" y="5067301"/>
              <a:ext cx="76198" cy="66673"/>
            </a:xfrm>
            <a:prstGeom prst="rect">
              <a:avLst/>
            </a:prstGeom>
          </p:spPr>
        </p:pic>
        <p:pic>
          <p:nvPicPr>
            <p:cNvPr id="66" name="object 66" descr=""/>
            <p:cNvPicPr/>
            <p:nvPr/>
          </p:nvPicPr>
          <p:blipFill>
            <a:blip r:embed="rId52" cstate="print"/>
            <a:stretch>
              <a:fillRect/>
            </a:stretch>
          </p:blipFill>
          <p:spPr>
            <a:xfrm>
              <a:off x="9906000" y="5095876"/>
              <a:ext cx="85723" cy="76198"/>
            </a:xfrm>
            <a:prstGeom prst="rect">
              <a:avLst/>
            </a:prstGeom>
          </p:spPr>
        </p:pic>
        <p:pic>
          <p:nvPicPr>
            <p:cNvPr id="67" name="object 67" descr=""/>
            <p:cNvPicPr/>
            <p:nvPr/>
          </p:nvPicPr>
          <p:blipFill>
            <a:blip r:embed="rId53" cstate="print"/>
            <a:stretch>
              <a:fillRect/>
            </a:stretch>
          </p:blipFill>
          <p:spPr>
            <a:xfrm>
              <a:off x="9096375" y="5143500"/>
              <a:ext cx="514350" cy="285750"/>
            </a:xfrm>
            <a:prstGeom prst="rect">
              <a:avLst/>
            </a:prstGeom>
          </p:spPr>
        </p:pic>
        <p:pic>
          <p:nvPicPr>
            <p:cNvPr id="68" name="object 68" descr=""/>
            <p:cNvPicPr/>
            <p:nvPr/>
          </p:nvPicPr>
          <p:blipFill>
            <a:blip r:embed="rId54" cstate="print"/>
            <a:stretch>
              <a:fillRect/>
            </a:stretch>
          </p:blipFill>
          <p:spPr>
            <a:xfrm>
              <a:off x="10363200" y="4733925"/>
              <a:ext cx="295275" cy="409575"/>
            </a:xfrm>
            <a:prstGeom prst="rect">
              <a:avLst/>
            </a:prstGeom>
          </p:spPr>
        </p:pic>
        <p:pic>
          <p:nvPicPr>
            <p:cNvPr id="69" name="object 69" descr=""/>
            <p:cNvPicPr/>
            <p:nvPr/>
          </p:nvPicPr>
          <p:blipFill>
            <a:blip r:embed="rId55" cstate="print"/>
            <a:stretch>
              <a:fillRect/>
            </a:stretch>
          </p:blipFill>
          <p:spPr>
            <a:xfrm>
              <a:off x="7724775" y="5019675"/>
              <a:ext cx="457200" cy="342900"/>
            </a:xfrm>
            <a:prstGeom prst="rect">
              <a:avLst/>
            </a:prstGeom>
          </p:spPr>
        </p:pic>
        <p:pic>
          <p:nvPicPr>
            <p:cNvPr id="70" name="object 70" descr=""/>
            <p:cNvPicPr/>
            <p:nvPr/>
          </p:nvPicPr>
          <p:blipFill>
            <a:blip r:embed="rId56" cstate="print"/>
            <a:stretch>
              <a:fillRect/>
            </a:stretch>
          </p:blipFill>
          <p:spPr>
            <a:xfrm>
              <a:off x="9782175" y="5133976"/>
              <a:ext cx="85723" cy="66673"/>
            </a:xfrm>
            <a:prstGeom prst="rect">
              <a:avLst/>
            </a:prstGeom>
          </p:spPr>
        </p:pic>
        <p:sp>
          <p:nvSpPr>
            <p:cNvPr id="71" name="object 71" descr=""/>
            <p:cNvSpPr/>
            <p:nvPr/>
          </p:nvSpPr>
          <p:spPr>
            <a:xfrm>
              <a:off x="7743825" y="4810125"/>
              <a:ext cx="2905125" cy="523875"/>
            </a:xfrm>
            <a:custGeom>
              <a:avLst/>
              <a:gdLst/>
              <a:ahLst/>
              <a:cxnLst/>
              <a:rect l="l" t="t" r="r" b="b"/>
              <a:pathLst>
                <a:path w="2905125" h="523875">
                  <a:moveTo>
                    <a:pt x="425958" y="408813"/>
                  </a:moveTo>
                  <a:lnTo>
                    <a:pt x="387223" y="401701"/>
                  </a:lnTo>
                  <a:lnTo>
                    <a:pt x="348869" y="394208"/>
                  </a:lnTo>
                  <a:lnTo>
                    <a:pt x="319405" y="339471"/>
                  </a:lnTo>
                  <a:lnTo>
                    <a:pt x="307848" y="318389"/>
                  </a:lnTo>
                  <a:lnTo>
                    <a:pt x="257556" y="392303"/>
                  </a:lnTo>
                  <a:lnTo>
                    <a:pt x="208153" y="380365"/>
                  </a:lnTo>
                  <a:lnTo>
                    <a:pt x="196342" y="433451"/>
                  </a:lnTo>
                  <a:lnTo>
                    <a:pt x="184785" y="374396"/>
                  </a:lnTo>
                  <a:lnTo>
                    <a:pt x="153543" y="366268"/>
                  </a:lnTo>
                  <a:lnTo>
                    <a:pt x="128905" y="316611"/>
                  </a:lnTo>
                  <a:lnTo>
                    <a:pt x="89662" y="374269"/>
                  </a:lnTo>
                  <a:lnTo>
                    <a:pt x="75184" y="344043"/>
                  </a:lnTo>
                  <a:lnTo>
                    <a:pt x="37338" y="332486"/>
                  </a:lnTo>
                  <a:lnTo>
                    <a:pt x="0" y="320421"/>
                  </a:lnTo>
                  <a:lnTo>
                    <a:pt x="0" y="329819"/>
                  </a:lnTo>
                  <a:lnTo>
                    <a:pt x="34163" y="340868"/>
                  </a:lnTo>
                  <a:lnTo>
                    <a:pt x="68707" y="351409"/>
                  </a:lnTo>
                  <a:lnTo>
                    <a:pt x="89662" y="395224"/>
                  </a:lnTo>
                  <a:lnTo>
                    <a:pt x="128905" y="337566"/>
                  </a:lnTo>
                  <a:lnTo>
                    <a:pt x="146812" y="373761"/>
                  </a:lnTo>
                  <a:lnTo>
                    <a:pt x="175641" y="381508"/>
                  </a:lnTo>
                  <a:lnTo>
                    <a:pt x="196342" y="487172"/>
                  </a:lnTo>
                  <a:lnTo>
                    <a:pt x="217424" y="392049"/>
                  </a:lnTo>
                  <a:lnTo>
                    <a:pt x="264541" y="403225"/>
                  </a:lnTo>
                  <a:lnTo>
                    <a:pt x="308102" y="339471"/>
                  </a:lnTo>
                  <a:lnTo>
                    <a:pt x="341884" y="401955"/>
                  </a:lnTo>
                  <a:lnTo>
                    <a:pt x="362712" y="406146"/>
                  </a:lnTo>
                  <a:lnTo>
                    <a:pt x="425958" y="418211"/>
                  </a:lnTo>
                  <a:lnTo>
                    <a:pt x="425958" y="408813"/>
                  </a:lnTo>
                  <a:close/>
                </a:path>
                <a:path w="2905125" h="523875">
                  <a:moveTo>
                    <a:pt x="1848739" y="423672"/>
                  </a:moveTo>
                  <a:lnTo>
                    <a:pt x="1797050" y="431546"/>
                  </a:lnTo>
                  <a:lnTo>
                    <a:pt x="1779651" y="433959"/>
                  </a:lnTo>
                  <a:lnTo>
                    <a:pt x="1752092" y="454152"/>
                  </a:lnTo>
                  <a:lnTo>
                    <a:pt x="1735074" y="487807"/>
                  </a:lnTo>
                  <a:lnTo>
                    <a:pt x="1720088" y="513080"/>
                  </a:lnTo>
                  <a:lnTo>
                    <a:pt x="1698752" y="508254"/>
                  </a:lnTo>
                  <a:lnTo>
                    <a:pt x="1690116" y="496062"/>
                  </a:lnTo>
                  <a:lnTo>
                    <a:pt x="1678940" y="469011"/>
                  </a:lnTo>
                  <a:lnTo>
                    <a:pt x="1669923" y="456946"/>
                  </a:lnTo>
                  <a:lnTo>
                    <a:pt x="1662049" y="452882"/>
                  </a:lnTo>
                  <a:lnTo>
                    <a:pt x="1643761" y="450977"/>
                  </a:lnTo>
                  <a:lnTo>
                    <a:pt x="1635760" y="447548"/>
                  </a:lnTo>
                  <a:lnTo>
                    <a:pt x="1630807" y="441452"/>
                  </a:lnTo>
                  <a:lnTo>
                    <a:pt x="1627632" y="434594"/>
                  </a:lnTo>
                  <a:lnTo>
                    <a:pt x="1624076" y="427863"/>
                  </a:lnTo>
                  <a:lnTo>
                    <a:pt x="1617980" y="422275"/>
                  </a:lnTo>
                  <a:lnTo>
                    <a:pt x="1611122" y="418338"/>
                  </a:lnTo>
                  <a:lnTo>
                    <a:pt x="1605026" y="420128"/>
                  </a:lnTo>
                  <a:lnTo>
                    <a:pt x="1583182" y="436753"/>
                  </a:lnTo>
                  <a:lnTo>
                    <a:pt x="1577594" y="460502"/>
                  </a:lnTo>
                  <a:lnTo>
                    <a:pt x="1573276" y="484759"/>
                  </a:lnTo>
                  <a:lnTo>
                    <a:pt x="1555369" y="503047"/>
                  </a:lnTo>
                  <a:lnTo>
                    <a:pt x="1543431" y="493268"/>
                  </a:lnTo>
                  <a:lnTo>
                    <a:pt x="1535811" y="479679"/>
                  </a:lnTo>
                  <a:lnTo>
                    <a:pt x="1526413" y="467741"/>
                  </a:lnTo>
                  <a:lnTo>
                    <a:pt x="1509141" y="462915"/>
                  </a:lnTo>
                  <a:lnTo>
                    <a:pt x="1496060" y="462915"/>
                  </a:lnTo>
                  <a:lnTo>
                    <a:pt x="1481074" y="442976"/>
                  </a:lnTo>
                  <a:lnTo>
                    <a:pt x="1471676" y="433578"/>
                  </a:lnTo>
                  <a:lnTo>
                    <a:pt x="1460881" y="428752"/>
                  </a:lnTo>
                  <a:lnTo>
                    <a:pt x="1445895" y="427736"/>
                  </a:lnTo>
                  <a:lnTo>
                    <a:pt x="1367790" y="431673"/>
                  </a:lnTo>
                  <a:lnTo>
                    <a:pt x="1367790" y="440944"/>
                  </a:lnTo>
                  <a:lnTo>
                    <a:pt x="1445895" y="437134"/>
                  </a:lnTo>
                  <a:lnTo>
                    <a:pt x="1456944" y="437007"/>
                  </a:lnTo>
                  <a:lnTo>
                    <a:pt x="1463167" y="439420"/>
                  </a:lnTo>
                  <a:lnTo>
                    <a:pt x="1468882" y="446024"/>
                  </a:lnTo>
                  <a:lnTo>
                    <a:pt x="1479423" y="460629"/>
                  </a:lnTo>
                  <a:lnTo>
                    <a:pt x="1487043" y="468630"/>
                  </a:lnTo>
                  <a:lnTo>
                    <a:pt x="1494790" y="471932"/>
                  </a:lnTo>
                  <a:lnTo>
                    <a:pt x="1505712" y="472440"/>
                  </a:lnTo>
                  <a:lnTo>
                    <a:pt x="1509141" y="472186"/>
                  </a:lnTo>
                  <a:lnTo>
                    <a:pt x="1526286" y="479806"/>
                  </a:lnTo>
                  <a:lnTo>
                    <a:pt x="1536192" y="495935"/>
                  </a:lnTo>
                  <a:lnTo>
                    <a:pt x="1545971" y="509778"/>
                  </a:lnTo>
                  <a:lnTo>
                    <a:pt x="1562227" y="510540"/>
                  </a:lnTo>
                  <a:lnTo>
                    <a:pt x="1581023" y="493141"/>
                  </a:lnTo>
                  <a:lnTo>
                    <a:pt x="1586484" y="470408"/>
                  </a:lnTo>
                  <a:lnTo>
                    <a:pt x="1591310" y="447294"/>
                  </a:lnTo>
                  <a:lnTo>
                    <a:pt x="1608074" y="429133"/>
                  </a:lnTo>
                  <a:lnTo>
                    <a:pt x="1610233" y="430530"/>
                  </a:lnTo>
                  <a:lnTo>
                    <a:pt x="1615694" y="437134"/>
                  </a:lnTo>
                  <a:lnTo>
                    <a:pt x="1619377" y="444627"/>
                  </a:lnTo>
                  <a:lnTo>
                    <a:pt x="1623568" y="451866"/>
                  </a:lnTo>
                  <a:lnTo>
                    <a:pt x="1630934" y="457454"/>
                  </a:lnTo>
                  <a:lnTo>
                    <a:pt x="1637157" y="458978"/>
                  </a:lnTo>
                  <a:lnTo>
                    <a:pt x="1650111" y="459359"/>
                  </a:lnTo>
                  <a:lnTo>
                    <a:pt x="1656461" y="461137"/>
                  </a:lnTo>
                  <a:lnTo>
                    <a:pt x="1658747" y="462407"/>
                  </a:lnTo>
                  <a:lnTo>
                    <a:pt x="1661541" y="466471"/>
                  </a:lnTo>
                  <a:lnTo>
                    <a:pt x="1664462" y="473837"/>
                  </a:lnTo>
                  <a:lnTo>
                    <a:pt x="1675384" y="496697"/>
                  </a:lnTo>
                  <a:lnTo>
                    <a:pt x="1686687" y="512699"/>
                  </a:lnTo>
                  <a:lnTo>
                    <a:pt x="1698498" y="521716"/>
                  </a:lnTo>
                  <a:lnTo>
                    <a:pt x="1710563" y="523621"/>
                  </a:lnTo>
                  <a:lnTo>
                    <a:pt x="1735201" y="508254"/>
                  </a:lnTo>
                  <a:lnTo>
                    <a:pt x="1754886" y="458724"/>
                  </a:lnTo>
                  <a:lnTo>
                    <a:pt x="1779651" y="443357"/>
                  </a:lnTo>
                  <a:lnTo>
                    <a:pt x="1848739" y="433070"/>
                  </a:lnTo>
                  <a:lnTo>
                    <a:pt x="1848739" y="423672"/>
                  </a:lnTo>
                  <a:close/>
                </a:path>
                <a:path w="2905125" h="523875">
                  <a:moveTo>
                    <a:pt x="2904998" y="12319"/>
                  </a:moveTo>
                  <a:lnTo>
                    <a:pt x="2889250" y="25527"/>
                  </a:lnTo>
                  <a:lnTo>
                    <a:pt x="2872994" y="38608"/>
                  </a:lnTo>
                  <a:lnTo>
                    <a:pt x="2855849" y="0"/>
                  </a:lnTo>
                  <a:lnTo>
                    <a:pt x="2834386" y="77851"/>
                  </a:lnTo>
                  <a:lnTo>
                    <a:pt x="2822956" y="118491"/>
                  </a:lnTo>
                  <a:lnTo>
                    <a:pt x="2808605" y="167894"/>
                  </a:lnTo>
                  <a:lnTo>
                    <a:pt x="2776601" y="103632"/>
                  </a:lnTo>
                  <a:lnTo>
                    <a:pt x="2763774" y="111633"/>
                  </a:lnTo>
                  <a:lnTo>
                    <a:pt x="2745867" y="77089"/>
                  </a:lnTo>
                  <a:lnTo>
                    <a:pt x="2727452" y="133096"/>
                  </a:lnTo>
                  <a:lnTo>
                    <a:pt x="2715006" y="140462"/>
                  </a:lnTo>
                  <a:lnTo>
                    <a:pt x="2697480" y="191897"/>
                  </a:lnTo>
                  <a:lnTo>
                    <a:pt x="2678430" y="157861"/>
                  </a:lnTo>
                  <a:lnTo>
                    <a:pt x="2627884" y="183388"/>
                  </a:lnTo>
                  <a:lnTo>
                    <a:pt x="2627884" y="192786"/>
                  </a:lnTo>
                  <a:lnTo>
                    <a:pt x="2650871" y="181483"/>
                  </a:lnTo>
                  <a:lnTo>
                    <a:pt x="2673223" y="169926"/>
                  </a:lnTo>
                  <a:lnTo>
                    <a:pt x="2697480" y="212852"/>
                  </a:lnTo>
                  <a:lnTo>
                    <a:pt x="2719832" y="147066"/>
                  </a:lnTo>
                  <a:lnTo>
                    <a:pt x="2732278" y="139700"/>
                  </a:lnTo>
                  <a:lnTo>
                    <a:pt x="2745867" y="98044"/>
                  </a:lnTo>
                  <a:lnTo>
                    <a:pt x="2759202" y="123698"/>
                  </a:lnTo>
                  <a:lnTo>
                    <a:pt x="2772283" y="115824"/>
                  </a:lnTo>
                  <a:lnTo>
                    <a:pt x="2808605" y="188849"/>
                  </a:lnTo>
                  <a:lnTo>
                    <a:pt x="2830957" y="111125"/>
                  </a:lnTo>
                  <a:lnTo>
                    <a:pt x="2842387" y="70485"/>
                  </a:lnTo>
                  <a:lnTo>
                    <a:pt x="2855849" y="21082"/>
                  </a:lnTo>
                  <a:lnTo>
                    <a:pt x="2869184" y="50800"/>
                  </a:lnTo>
                  <a:lnTo>
                    <a:pt x="2878455" y="43688"/>
                  </a:lnTo>
                  <a:lnTo>
                    <a:pt x="2896362" y="29083"/>
                  </a:lnTo>
                  <a:lnTo>
                    <a:pt x="2904998" y="21717"/>
                  </a:lnTo>
                  <a:lnTo>
                    <a:pt x="2904998" y="1231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 descr=""/>
            <p:cNvSpPr/>
            <p:nvPr/>
          </p:nvSpPr>
          <p:spPr>
            <a:xfrm>
              <a:off x="7477125" y="4943475"/>
              <a:ext cx="180975" cy="257175"/>
            </a:xfrm>
            <a:custGeom>
              <a:avLst/>
              <a:gdLst/>
              <a:ahLst/>
              <a:cxnLst/>
              <a:rect l="l" t="t" r="r" b="b"/>
              <a:pathLst>
                <a:path w="180975" h="257175">
                  <a:moveTo>
                    <a:pt x="0" y="0"/>
                  </a:moveTo>
                  <a:lnTo>
                    <a:pt x="0" y="181482"/>
                  </a:lnTo>
                  <a:lnTo>
                    <a:pt x="17399" y="189737"/>
                  </a:lnTo>
                  <a:lnTo>
                    <a:pt x="71247" y="213741"/>
                  </a:lnTo>
                  <a:lnTo>
                    <a:pt x="125095" y="235966"/>
                  </a:lnTo>
                  <a:lnTo>
                    <a:pt x="180594" y="257048"/>
                  </a:lnTo>
                  <a:lnTo>
                    <a:pt x="180594" y="185293"/>
                  </a:lnTo>
                  <a:lnTo>
                    <a:pt x="116967" y="185293"/>
                  </a:lnTo>
                  <a:lnTo>
                    <a:pt x="82423" y="180086"/>
                  </a:lnTo>
                  <a:lnTo>
                    <a:pt x="52704" y="154177"/>
                  </a:lnTo>
                  <a:lnTo>
                    <a:pt x="36575" y="118744"/>
                  </a:lnTo>
                  <a:lnTo>
                    <a:pt x="42418" y="85343"/>
                  </a:lnTo>
                  <a:lnTo>
                    <a:pt x="50419" y="77597"/>
                  </a:lnTo>
                  <a:lnTo>
                    <a:pt x="61086" y="73660"/>
                  </a:lnTo>
                  <a:lnTo>
                    <a:pt x="175514" y="73532"/>
                  </a:lnTo>
                  <a:lnTo>
                    <a:pt x="152653" y="65024"/>
                  </a:lnTo>
                  <a:lnTo>
                    <a:pt x="98044" y="43433"/>
                  </a:lnTo>
                  <a:lnTo>
                    <a:pt x="53085" y="24256"/>
                  </a:lnTo>
                  <a:lnTo>
                    <a:pt x="17399" y="81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4EDE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3" name="object 73" descr=""/>
            <p:cNvPicPr/>
            <p:nvPr/>
          </p:nvPicPr>
          <p:blipFill>
            <a:blip r:embed="rId57" cstate="print"/>
            <a:stretch>
              <a:fillRect/>
            </a:stretch>
          </p:blipFill>
          <p:spPr>
            <a:xfrm>
              <a:off x="7515225" y="5017008"/>
              <a:ext cx="142494" cy="116967"/>
            </a:xfrm>
            <a:prstGeom prst="rect">
              <a:avLst/>
            </a:prstGeom>
          </p:spPr>
        </p:pic>
        <p:pic>
          <p:nvPicPr>
            <p:cNvPr id="74" name="object 74" descr=""/>
            <p:cNvPicPr/>
            <p:nvPr/>
          </p:nvPicPr>
          <p:blipFill>
            <a:blip r:embed="rId58" cstate="print"/>
            <a:stretch>
              <a:fillRect/>
            </a:stretch>
          </p:blipFill>
          <p:spPr>
            <a:xfrm>
              <a:off x="9201150" y="4162425"/>
              <a:ext cx="257175" cy="114300"/>
            </a:xfrm>
            <a:prstGeom prst="rect">
              <a:avLst/>
            </a:prstGeom>
          </p:spPr>
        </p:pic>
        <p:pic>
          <p:nvPicPr>
            <p:cNvPr id="75" name="object 75" descr=""/>
            <p:cNvPicPr/>
            <p:nvPr/>
          </p:nvPicPr>
          <p:blipFill>
            <a:blip r:embed="rId59" cstate="print"/>
            <a:stretch>
              <a:fillRect/>
            </a:stretch>
          </p:blipFill>
          <p:spPr>
            <a:xfrm>
              <a:off x="9753600" y="3924300"/>
              <a:ext cx="257175" cy="114300"/>
            </a:xfrm>
            <a:prstGeom prst="rect">
              <a:avLst/>
            </a:prstGeom>
          </p:spPr>
        </p:pic>
        <p:pic>
          <p:nvPicPr>
            <p:cNvPr id="76" name="object 76" descr=""/>
            <p:cNvPicPr/>
            <p:nvPr/>
          </p:nvPicPr>
          <p:blipFill>
            <a:blip r:embed="rId60" cstate="print"/>
            <a:stretch>
              <a:fillRect/>
            </a:stretch>
          </p:blipFill>
          <p:spPr>
            <a:xfrm>
              <a:off x="7658100" y="2381250"/>
              <a:ext cx="2533650" cy="2362200"/>
            </a:xfrm>
            <a:prstGeom prst="rect">
              <a:avLst/>
            </a:prstGeom>
          </p:spPr>
        </p:pic>
        <p:pic>
          <p:nvPicPr>
            <p:cNvPr id="77" name="object 77" descr=""/>
            <p:cNvPicPr/>
            <p:nvPr/>
          </p:nvPicPr>
          <p:blipFill>
            <a:blip r:embed="rId61" cstate="print"/>
            <a:stretch>
              <a:fillRect/>
            </a:stretch>
          </p:blipFill>
          <p:spPr>
            <a:xfrm>
              <a:off x="8829675" y="981075"/>
              <a:ext cx="209550" cy="180975"/>
            </a:xfrm>
            <a:prstGeom prst="rect">
              <a:avLst/>
            </a:prstGeom>
          </p:spPr>
        </p:pic>
        <p:sp>
          <p:nvSpPr>
            <p:cNvPr id="78" name="object 78" descr=""/>
            <p:cNvSpPr/>
            <p:nvPr/>
          </p:nvSpPr>
          <p:spPr>
            <a:xfrm>
              <a:off x="8924925" y="1057275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14224" y="0"/>
                  </a:moveTo>
                  <a:lnTo>
                    <a:pt x="0" y="14224"/>
                  </a:lnTo>
                  <a:lnTo>
                    <a:pt x="14224" y="28448"/>
                  </a:lnTo>
                  <a:lnTo>
                    <a:pt x="28448" y="14224"/>
                  </a:lnTo>
                  <a:lnTo>
                    <a:pt x="142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9" name="object 79" descr=""/>
            <p:cNvPicPr/>
            <p:nvPr/>
          </p:nvPicPr>
          <p:blipFill>
            <a:blip r:embed="rId62" cstate="print"/>
            <a:stretch>
              <a:fillRect/>
            </a:stretch>
          </p:blipFill>
          <p:spPr>
            <a:xfrm>
              <a:off x="8648700" y="1828800"/>
              <a:ext cx="209550" cy="180975"/>
            </a:xfrm>
            <a:prstGeom prst="rect">
              <a:avLst/>
            </a:prstGeom>
          </p:spPr>
        </p:pic>
        <p:sp>
          <p:nvSpPr>
            <p:cNvPr id="80" name="object 80" descr=""/>
            <p:cNvSpPr/>
            <p:nvPr/>
          </p:nvSpPr>
          <p:spPr>
            <a:xfrm>
              <a:off x="8734425" y="1905000"/>
              <a:ext cx="38100" cy="28575"/>
            </a:xfrm>
            <a:custGeom>
              <a:avLst/>
              <a:gdLst/>
              <a:ahLst/>
              <a:cxnLst/>
              <a:rect l="l" t="t" r="r" b="b"/>
              <a:pathLst>
                <a:path w="38100" h="28575">
                  <a:moveTo>
                    <a:pt x="18923" y="0"/>
                  </a:moveTo>
                  <a:lnTo>
                    <a:pt x="0" y="14224"/>
                  </a:lnTo>
                  <a:lnTo>
                    <a:pt x="18923" y="28448"/>
                  </a:lnTo>
                  <a:lnTo>
                    <a:pt x="37846" y="14224"/>
                  </a:lnTo>
                  <a:lnTo>
                    <a:pt x="1892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1" name="object 81" descr=""/>
            <p:cNvPicPr/>
            <p:nvPr/>
          </p:nvPicPr>
          <p:blipFill>
            <a:blip r:embed="rId63" cstate="print"/>
            <a:stretch>
              <a:fillRect/>
            </a:stretch>
          </p:blipFill>
          <p:spPr>
            <a:xfrm>
              <a:off x="9486900" y="1390650"/>
              <a:ext cx="209550" cy="180975"/>
            </a:xfrm>
            <a:prstGeom prst="rect">
              <a:avLst/>
            </a:prstGeom>
          </p:spPr>
        </p:pic>
        <p:sp>
          <p:nvSpPr>
            <p:cNvPr id="82" name="object 82" descr=""/>
            <p:cNvSpPr/>
            <p:nvPr/>
          </p:nvSpPr>
          <p:spPr>
            <a:xfrm>
              <a:off x="9572625" y="1466850"/>
              <a:ext cx="38100" cy="28575"/>
            </a:xfrm>
            <a:custGeom>
              <a:avLst/>
              <a:gdLst/>
              <a:ahLst/>
              <a:cxnLst/>
              <a:rect l="l" t="t" r="r" b="b"/>
              <a:pathLst>
                <a:path w="38100" h="28575">
                  <a:moveTo>
                    <a:pt x="18923" y="0"/>
                  </a:moveTo>
                  <a:lnTo>
                    <a:pt x="0" y="14224"/>
                  </a:lnTo>
                  <a:lnTo>
                    <a:pt x="18923" y="28448"/>
                  </a:lnTo>
                  <a:lnTo>
                    <a:pt x="37846" y="14224"/>
                  </a:lnTo>
                  <a:lnTo>
                    <a:pt x="1892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3" name="object 83" descr=""/>
            <p:cNvPicPr/>
            <p:nvPr/>
          </p:nvPicPr>
          <p:blipFill>
            <a:blip r:embed="rId62" cstate="print"/>
            <a:stretch>
              <a:fillRect/>
            </a:stretch>
          </p:blipFill>
          <p:spPr>
            <a:xfrm>
              <a:off x="8943975" y="1524000"/>
              <a:ext cx="209550" cy="180975"/>
            </a:xfrm>
            <a:prstGeom prst="rect">
              <a:avLst/>
            </a:prstGeom>
          </p:spPr>
        </p:pic>
        <p:sp>
          <p:nvSpPr>
            <p:cNvPr id="84" name="object 84" descr=""/>
            <p:cNvSpPr/>
            <p:nvPr/>
          </p:nvSpPr>
          <p:spPr>
            <a:xfrm>
              <a:off x="9029700" y="1600200"/>
              <a:ext cx="38100" cy="28575"/>
            </a:xfrm>
            <a:custGeom>
              <a:avLst/>
              <a:gdLst/>
              <a:ahLst/>
              <a:cxnLst/>
              <a:rect l="l" t="t" r="r" b="b"/>
              <a:pathLst>
                <a:path w="38100" h="28575">
                  <a:moveTo>
                    <a:pt x="18923" y="0"/>
                  </a:moveTo>
                  <a:lnTo>
                    <a:pt x="0" y="14224"/>
                  </a:lnTo>
                  <a:lnTo>
                    <a:pt x="18923" y="28448"/>
                  </a:lnTo>
                  <a:lnTo>
                    <a:pt x="37846" y="14224"/>
                  </a:lnTo>
                  <a:lnTo>
                    <a:pt x="1892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5" name="object 85" descr=""/>
            <p:cNvPicPr/>
            <p:nvPr/>
          </p:nvPicPr>
          <p:blipFill>
            <a:blip r:embed="rId62" cstate="print"/>
            <a:stretch>
              <a:fillRect/>
            </a:stretch>
          </p:blipFill>
          <p:spPr>
            <a:xfrm>
              <a:off x="9296400" y="1895475"/>
              <a:ext cx="209550" cy="180975"/>
            </a:xfrm>
            <a:prstGeom prst="rect">
              <a:avLst/>
            </a:prstGeom>
          </p:spPr>
        </p:pic>
        <p:sp>
          <p:nvSpPr>
            <p:cNvPr id="86" name="object 86" descr=""/>
            <p:cNvSpPr/>
            <p:nvPr/>
          </p:nvSpPr>
          <p:spPr>
            <a:xfrm>
              <a:off x="9382125" y="1971675"/>
              <a:ext cx="38100" cy="28575"/>
            </a:xfrm>
            <a:custGeom>
              <a:avLst/>
              <a:gdLst/>
              <a:ahLst/>
              <a:cxnLst/>
              <a:rect l="l" t="t" r="r" b="b"/>
              <a:pathLst>
                <a:path w="38100" h="28575">
                  <a:moveTo>
                    <a:pt x="18923" y="0"/>
                  </a:moveTo>
                  <a:lnTo>
                    <a:pt x="0" y="14224"/>
                  </a:lnTo>
                  <a:lnTo>
                    <a:pt x="18923" y="28321"/>
                  </a:lnTo>
                  <a:lnTo>
                    <a:pt x="37973" y="14224"/>
                  </a:lnTo>
                  <a:lnTo>
                    <a:pt x="1892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7" name="object 87" descr=""/>
            <p:cNvPicPr/>
            <p:nvPr/>
          </p:nvPicPr>
          <p:blipFill>
            <a:blip r:embed="rId64" cstate="print"/>
            <a:stretch>
              <a:fillRect/>
            </a:stretch>
          </p:blipFill>
          <p:spPr>
            <a:xfrm>
              <a:off x="8201025" y="876300"/>
              <a:ext cx="209550" cy="180975"/>
            </a:xfrm>
            <a:prstGeom prst="rect">
              <a:avLst/>
            </a:prstGeom>
          </p:spPr>
        </p:pic>
        <p:sp>
          <p:nvSpPr>
            <p:cNvPr id="88" name="object 88" descr=""/>
            <p:cNvSpPr/>
            <p:nvPr/>
          </p:nvSpPr>
          <p:spPr>
            <a:xfrm>
              <a:off x="8296275" y="952500"/>
              <a:ext cx="38100" cy="38100"/>
            </a:xfrm>
            <a:custGeom>
              <a:avLst/>
              <a:gdLst/>
              <a:ahLst/>
              <a:cxnLst/>
              <a:rect l="l" t="t" r="r" b="b"/>
              <a:pathLst>
                <a:path w="38100" h="38100">
                  <a:moveTo>
                    <a:pt x="18796" y="0"/>
                  </a:moveTo>
                  <a:lnTo>
                    <a:pt x="0" y="18796"/>
                  </a:lnTo>
                  <a:lnTo>
                    <a:pt x="18796" y="37846"/>
                  </a:lnTo>
                  <a:lnTo>
                    <a:pt x="37846" y="18796"/>
                  </a:lnTo>
                  <a:lnTo>
                    <a:pt x="1879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9" name="object 89" descr=""/>
            <p:cNvPicPr/>
            <p:nvPr/>
          </p:nvPicPr>
          <p:blipFill>
            <a:blip r:embed="rId65" cstate="print"/>
            <a:stretch>
              <a:fillRect/>
            </a:stretch>
          </p:blipFill>
          <p:spPr>
            <a:xfrm>
              <a:off x="10248900" y="1943100"/>
              <a:ext cx="304800" cy="209550"/>
            </a:xfrm>
            <a:prstGeom prst="rect">
              <a:avLst/>
            </a:prstGeom>
          </p:spPr>
        </p:pic>
        <p:sp>
          <p:nvSpPr>
            <p:cNvPr id="90" name="object 90" descr=""/>
            <p:cNvSpPr/>
            <p:nvPr/>
          </p:nvSpPr>
          <p:spPr>
            <a:xfrm>
              <a:off x="10296525" y="1933575"/>
              <a:ext cx="257175" cy="114300"/>
            </a:xfrm>
            <a:custGeom>
              <a:avLst/>
              <a:gdLst/>
              <a:ahLst/>
              <a:cxnLst/>
              <a:rect l="l" t="t" r="r" b="b"/>
              <a:pathLst>
                <a:path w="257175" h="114300">
                  <a:moveTo>
                    <a:pt x="153797" y="0"/>
                  </a:moveTo>
                  <a:lnTo>
                    <a:pt x="0" y="12191"/>
                  </a:lnTo>
                  <a:lnTo>
                    <a:pt x="103377" y="114300"/>
                  </a:lnTo>
                  <a:lnTo>
                    <a:pt x="257175" y="101980"/>
                  </a:lnTo>
                  <a:lnTo>
                    <a:pt x="153797" y="0"/>
                  </a:lnTo>
                  <a:close/>
                </a:path>
              </a:pathLst>
            </a:custGeom>
            <a:solidFill>
              <a:srgbClr val="F5E289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1" name="object 91" descr=""/>
            <p:cNvPicPr/>
            <p:nvPr/>
          </p:nvPicPr>
          <p:blipFill>
            <a:blip r:embed="rId66" cstate="print"/>
            <a:stretch>
              <a:fillRect/>
            </a:stretch>
          </p:blipFill>
          <p:spPr>
            <a:xfrm>
              <a:off x="7600950" y="1666875"/>
              <a:ext cx="180975" cy="114300"/>
            </a:xfrm>
            <a:prstGeom prst="rect">
              <a:avLst/>
            </a:prstGeom>
          </p:spPr>
        </p:pic>
        <p:sp>
          <p:nvSpPr>
            <p:cNvPr id="92" name="object 92" descr=""/>
            <p:cNvSpPr/>
            <p:nvPr/>
          </p:nvSpPr>
          <p:spPr>
            <a:xfrm>
              <a:off x="7600950" y="1647825"/>
              <a:ext cx="161925" cy="66675"/>
            </a:xfrm>
            <a:custGeom>
              <a:avLst/>
              <a:gdLst/>
              <a:ahLst/>
              <a:cxnLst/>
              <a:rect l="l" t="t" r="r" b="b"/>
              <a:pathLst>
                <a:path w="161925" h="66675">
                  <a:moveTo>
                    <a:pt x="70103" y="0"/>
                  </a:moveTo>
                  <a:lnTo>
                    <a:pt x="0" y="51180"/>
                  </a:lnTo>
                  <a:lnTo>
                    <a:pt x="91948" y="66675"/>
                  </a:lnTo>
                  <a:lnTo>
                    <a:pt x="161925" y="15366"/>
                  </a:lnTo>
                  <a:lnTo>
                    <a:pt x="70103" y="0"/>
                  </a:lnTo>
                  <a:close/>
                </a:path>
              </a:pathLst>
            </a:custGeom>
            <a:solidFill>
              <a:srgbClr val="F5E28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3" name="object 93" descr=""/>
            <p:cNvSpPr/>
            <p:nvPr/>
          </p:nvSpPr>
          <p:spPr>
            <a:xfrm>
              <a:off x="8167751" y="2386076"/>
              <a:ext cx="1485900" cy="647700"/>
            </a:xfrm>
            <a:custGeom>
              <a:avLst/>
              <a:gdLst/>
              <a:ahLst/>
              <a:cxnLst/>
              <a:rect l="l" t="t" r="r" b="b"/>
              <a:pathLst>
                <a:path w="1485900" h="647700">
                  <a:moveTo>
                    <a:pt x="0" y="647573"/>
                  </a:moveTo>
                  <a:lnTo>
                    <a:pt x="1485900" y="0"/>
                  </a:lnTo>
                </a:path>
              </a:pathLst>
            </a:custGeom>
            <a:ln w="9525">
              <a:solidFill>
                <a:srgbClr val="74EDC5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94" name="object 94" descr=""/>
            <p:cNvPicPr/>
            <p:nvPr/>
          </p:nvPicPr>
          <p:blipFill>
            <a:blip r:embed="rId67" cstate="print"/>
            <a:stretch>
              <a:fillRect/>
            </a:stretch>
          </p:blipFill>
          <p:spPr>
            <a:xfrm>
              <a:off x="8248650" y="2524125"/>
              <a:ext cx="209550" cy="190500"/>
            </a:xfrm>
            <a:prstGeom prst="rect">
              <a:avLst/>
            </a:prstGeom>
          </p:spPr>
        </p:pic>
        <p:sp>
          <p:nvSpPr>
            <p:cNvPr id="95" name="object 95" descr=""/>
            <p:cNvSpPr/>
            <p:nvPr/>
          </p:nvSpPr>
          <p:spPr>
            <a:xfrm>
              <a:off x="8334375" y="2600325"/>
              <a:ext cx="38100" cy="38100"/>
            </a:xfrm>
            <a:custGeom>
              <a:avLst/>
              <a:gdLst/>
              <a:ahLst/>
              <a:cxnLst/>
              <a:rect l="l" t="t" r="r" b="b"/>
              <a:pathLst>
                <a:path w="38100" h="38100">
                  <a:moveTo>
                    <a:pt x="18923" y="0"/>
                  </a:moveTo>
                  <a:lnTo>
                    <a:pt x="0" y="18923"/>
                  </a:lnTo>
                  <a:lnTo>
                    <a:pt x="18923" y="37973"/>
                  </a:lnTo>
                  <a:lnTo>
                    <a:pt x="37846" y="18923"/>
                  </a:lnTo>
                  <a:lnTo>
                    <a:pt x="1892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6" name="object 96" descr=""/>
            <p:cNvPicPr/>
            <p:nvPr/>
          </p:nvPicPr>
          <p:blipFill>
            <a:blip r:embed="rId68" cstate="print"/>
            <a:stretch>
              <a:fillRect/>
            </a:stretch>
          </p:blipFill>
          <p:spPr>
            <a:xfrm>
              <a:off x="9077325" y="2333625"/>
              <a:ext cx="219075" cy="180975"/>
            </a:xfrm>
            <a:prstGeom prst="rect">
              <a:avLst/>
            </a:prstGeom>
          </p:spPr>
        </p:pic>
        <p:sp>
          <p:nvSpPr>
            <p:cNvPr id="97" name="object 97" descr=""/>
            <p:cNvSpPr/>
            <p:nvPr/>
          </p:nvSpPr>
          <p:spPr>
            <a:xfrm>
              <a:off x="9172575" y="2409825"/>
              <a:ext cx="38100" cy="38100"/>
            </a:xfrm>
            <a:custGeom>
              <a:avLst/>
              <a:gdLst/>
              <a:ahLst/>
              <a:cxnLst/>
              <a:rect l="l" t="t" r="r" b="b"/>
              <a:pathLst>
                <a:path w="38100" h="38100">
                  <a:moveTo>
                    <a:pt x="18923" y="0"/>
                  </a:moveTo>
                  <a:lnTo>
                    <a:pt x="0" y="18796"/>
                  </a:lnTo>
                  <a:lnTo>
                    <a:pt x="18923" y="37846"/>
                  </a:lnTo>
                  <a:lnTo>
                    <a:pt x="37973" y="18796"/>
                  </a:lnTo>
                  <a:lnTo>
                    <a:pt x="1892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8" name="object 98" descr=""/>
            <p:cNvSpPr/>
            <p:nvPr/>
          </p:nvSpPr>
          <p:spPr>
            <a:xfrm>
              <a:off x="6867525" y="2933699"/>
              <a:ext cx="409575" cy="190500"/>
            </a:xfrm>
            <a:custGeom>
              <a:avLst/>
              <a:gdLst/>
              <a:ahLst/>
              <a:cxnLst/>
              <a:rect l="l" t="t" r="r" b="b"/>
              <a:pathLst>
                <a:path w="409575" h="190500">
                  <a:moveTo>
                    <a:pt x="409067" y="91821"/>
                  </a:moveTo>
                  <a:lnTo>
                    <a:pt x="406781" y="88519"/>
                  </a:lnTo>
                  <a:lnTo>
                    <a:pt x="374904" y="74447"/>
                  </a:lnTo>
                  <a:lnTo>
                    <a:pt x="374904" y="95250"/>
                  </a:lnTo>
                  <a:lnTo>
                    <a:pt x="204470" y="170561"/>
                  </a:lnTo>
                  <a:lnTo>
                    <a:pt x="34163" y="95250"/>
                  </a:lnTo>
                  <a:lnTo>
                    <a:pt x="204470" y="20066"/>
                  </a:lnTo>
                  <a:lnTo>
                    <a:pt x="374904" y="95250"/>
                  </a:lnTo>
                  <a:lnTo>
                    <a:pt x="374904" y="74447"/>
                  </a:lnTo>
                  <a:lnTo>
                    <a:pt x="251714" y="20066"/>
                  </a:lnTo>
                  <a:lnTo>
                    <a:pt x="209169" y="1397"/>
                  </a:lnTo>
                  <a:lnTo>
                    <a:pt x="206375" y="0"/>
                  </a:lnTo>
                  <a:lnTo>
                    <a:pt x="202819" y="0"/>
                  </a:lnTo>
                  <a:lnTo>
                    <a:pt x="2159" y="88519"/>
                  </a:lnTo>
                  <a:lnTo>
                    <a:pt x="0" y="91821"/>
                  </a:lnTo>
                  <a:lnTo>
                    <a:pt x="0" y="98679"/>
                  </a:lnTo>
                  <a:lnTo>
                    <a:pt x="2159" y="102108"/>
                  </a:lnTo>
                  <a:lnTo>
                    <a:pt x="201295" y="189865"/>
                  </a:lnTo>
                  <a:lnTo>
                    <a:pt x="202819" y="190246"/>
                  </a:lnTo>
                  <a:lnTo>
                    <a:pt x="206121" y="190246"/>
                  </a:lnTo>
                  <a:lnTo>
                    <a:pt x="207645" y="189865"/>
                  </a:lnTo>
                  <a:lnTo>
                    <a:pt x="251460" y="170561"/>
                  </a:lnTo>
                  <a:lnTo>
                    <a:pt x="406781" y="102108"/>
                  </a:lnTo>
                  <a:lnTo>
                    <a:pt x="409067" y="98679"/>
                  </a:lnTo>
                  <a:lnTo>
                    <a:pt x="409067" y="91821"/>
                  </a:lnTo>
                  <a:close/>
                </a:path>
              </a:pathLst>
            </a:custGeom>
            <a:solidFill>
              <a:srgbClr val="74EDC5">
                <a:alpha val="10195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9" name="object 99" descr=""/>
            <p:cNvSpPr/>
            <p:nvPr/>
          </p:nvSpPr>
          <p:spPr>
            <a:xfrm>
              <a:off x="6867525" y="2838449"/>
              <a:ext cx="409575" cy="190500"/>
            </a:xfrm>
            <a:custGeom>
              <a:avLst/>
              <a:gdLst/>
              <a:ahLst/>
              <a:cxnLst/>
              <a:rect l="l" t="t" r="r" b="b"/>
              <a:pathLst>
                <a:path w="409575" h="190500">
                  <a:moveTo>
                    <a:pt x="409067" y="91821"/>
                  </a:moveTo>
                  <a:lnTo>
                    <a:pt x="406781" y="88519"/>
                  </a:lnTo>
                  <a:lnTo>
                    <a:pt x="374904" y="74447"/>
                  </a:lnTo>
                  <a:lnTo>
                    <a:pt x="374904" y="95250"/>
                  </a:lnTo>
                  <a:lnTo>
                    <a:pt x="204470" y="170434"/>
                  </a:lnTo>
                  <a:lnTo>
                    <a:pt x="34163" y="95250"/>
                  </a:lnTo>
                  <a:lnTo>
                    <a:pt x="204470" y="20066"/>
                  </a:lnTo>
                  <a:lnTo>
                    <a:pt x="374904" y="95250"/>
                  </a:lnTo>
                  <a:lnTo>
                    <a:pt x="374904" y="74447"/>
                  </a:lnTo>
                  <a:lnTo>
                    <a:pt x="251714" y="20066"/>
                  </a:lnTo>
                  <a:lnTo>
                    <a:pt x="209169" y="1397"/>
                  </a:lnTo>
                  <a:lnTo>
                    <a:pt x="206375" y="0"/>
                  </a:lnTo>
                  <a:lnTo>
                    <a:pt x="202819" y="0"/>
                  </a:lnTo>
                  <a:lnTo>
                    <a:pt x="2159" y="88519"/>
                  </a:lnTo>
                  <a:lnTo>
                    <a:pt x="0" y="91821"/>
                  </a:lnTo>
                  <a:lnTo>
                    <a:pt x="0" y="98679"/>
                  </a:lnTo>
                  <a:lnTo>
                    <a:pt x="2159" y="102108"/>
                  </a:lnTo>
                  <a:lnTo>
                    <a:pt x="201295" y="189865"/>
                  </a:lnTo>
                  <a:lnTo>
                    <a:pt x="202819" y="190119"/>
                  </a:lnTo>
                  <a:lnTo>
                    <a:pt x="206121" y="190119"/>
                  </a:lnTo>
                  <a:lnTo>
                    <a:pt x="207645" y="189865"/>
                  </a:lnTo>
                  <a:lnTo>
                    <a:pt x="251714" y="170434"/>
                  </a:lnTo>
                  <a:lnTo>
                    <a:pt x="406781" y="102108"/>
                  </a:lnTo>
                  <a:lnTo>
                    <a:pt x="409067" y="98679"/>
                  </a:lnTo>
                  <a:lnTo>
                    <a:pt x="409067" y="91821"/>
                  </a:lnTo>
                  <a:close/>
                </a:path>
              </a:pathLst>
            </a:custGeom>
            <a:solidFill>
              <a:srgbClr val="74EDC5">
                <a:alpha val="50195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0" name="object 100" descr=""/>
            <p:cNvSpPr/>
            <p:nvPr/>
          </p:nvSpPr>
          <p:spPr>
            <a:xfrm>
              <a:off x="6867525" y="2724149"/>
              <a:ext cx="409575" cy="190500"/>
            </a:xfrm>
            <a:custGeom>
              <a:avLst/>
              <a:gdLst/>
              <a:ahLst/>
              <a:cxnLst/>
              <a:rect l="l" t="t" r="r" b="b"/>
              <a:pathLst>
                <a:path w="409575" h="190500">
                  <a:moveTo>
                    <a:pt x="409067" y="91821"/>
                  </a:moveTo>
                  <a:lnTo>
                    <a:pt x="406781" y="88392"/>
                  </a:lnTo>
                  <a:lnTo>
                    <a:pt x="374904" y="74320"/>
                  </a:lnTo>
                  <a:lnTo>
                    <a:pt x="374904" y="95250"/>
                  </a:lnTo>
                  <a:lnTo>
                    <a:pt x="204470" y="170434"/>
                  </a:lnTo>
                  <a:lnTo>
                    <a:pt x="34163" y="95250"/>
                  </a:lnTo>
                  <a:lnTo>
                    <a:pt x="204470" y="19939"/>
                  </a:lnTo>
                  <a:lnTo>
                    <a:pt x="374904" y="95250"/>
                  </a:lnTo>
                  <a:lnTo>
                    <a:pt x="374904" y="74320"/>
                  </a:lnTo>
                  <a:lnTo>
                    <a:pt x="251714" y="19939"/>
                  </a:lnTo>
                  <a:lnTo>
                    <a:pt x="206375" y="0"/>
                  </a:lnTo>
                  <a:lnTo>
                    <a:pt x="202819" y="0"/>
                  </a:lnTo>
                  <a:lnTo>
                    <a:pt x="2159" y="88392"/>
                  </a:lnTo>
                  <a:lnTo>
                    <a:pt x="0" y="91821"/>
                  </a:lnTo>
                  <a:lnTo>
                    <a:pt x="0" y="98679"/>
                  </a:lnTo>
                  <a:lnTo>
                    <a:pt x="2159" y="101981"/>
                  </a:lnTo>
                  <a:lnTo>
                    <a:pt x="201295" y="189738"/>
                  </a:lnTo>
                  <a:lnTo>
                    <a:pt x="202819" y="190119"/>
                  </a:lnTo>
                  <a:lnTo>
                    <a:pt x="206121" y="190119"/>
                  </a:lnTo>
                  <a:lnTo>
                    <a:pt x="209169" y="189103"/>
                  </a:lnTo>
                  <a:lnTo>
                    <a:pt x="251714" y="170434"/>
                  </a:lnTo>
                  <a:lnTo>
                    <a:pt x="406781" y="101981"/>
                  </a:lnTo>
                  <a:lnTo>
                    <a:pt x="409067" y="98679"/>
                  </a:lnTo>
                  <a:lnTo>
                    <a:pt x="409067" y="91821"/>
                  </a:lnTo>
                  <a:close/>
                </a:path>
              </a:pathLst>
            </a:custGeom>
            <a:solidFill>
              <a:srgbClr val="74EDC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1" name="object 101" descr=""/>
            <p:cNvSpPr/>
            <p:nvPr/>
          </p:nvSpPr>
          <p:spPr>
            <a:xfrm>
              <a:off x="6867525" y="2609849"/>
              <a:ext cx="409575" cy="180975"/>
            </a:xfrm>
            <a:custGeom>
              <a:avLst/>
              <a:gdLst/>
              <a:ahLst/>
              <a:cxnLst/>
              <a:rect l="l" t="t" r="r" b="b"/>
              <a:pathLst>
                <a:path w="409575" h="180975">
                  <a:moveTo>
                    <a:pt x="409067" y="87122"/>
                  </a:moveTo>
                  <a:lnTo>
                    <a:pt x="406781" y="84074"/>
                  </a:lnTo>
                  <a:lnTo>
                    <a:pt x="374904" y="70688"/>
                  </a:lnTo>
                  <a:lnTo>
                    <a:pt x="374904" y="90424"/>
                  </a:lnTo>
                  <a:lnTo>
                    <a:pt x="204470" y="161925"/>
                  </a:lnTo>
                  <a:lnTo>
                    <a:pt x="34163" y="90424"/>
                  </a:lnTo>
                  <a:lnTo>
                    <a:pt x="204470" y="18923"/>
                  </a:lnTo>
                  <a:lnTo>
                    <a:pt x="374904" y="90424"/>
                  </a:lnTo>
                  <a:lnTo>
                    <a:pt x="374904" y="70688"/>
                  </a:lnTo>
                  <a:lnTo>
                    <a:pt x="251714" y="18923"/>
                  </a:lnTo>
                  <a:lnTo>
                    <a:pt x="206375" y="0"/>
                  </a:lnTo>
                  <a:lnTo>
                    <a:pt x="202819" y="0"/>
                  </a:lnTo>
                  <a:lnTo>
                    <a:pt x="2159" y="84074"/>
                  </a:lnTo>
                  <a:lnTo>
                    <a:pt x="0" y="87122"/>
                  </a:lnTo>
                  <a:lnTo>
                    <a:pt x="0" y="93726"/>
                  </a:lnTo>
                  <a:lnTo>
                    <a:pt x="2159" y="96774"/>
                  </a:lnTo>
                  <a:lnTo>
                    <a:pt x="201295" y="180340"/>
                  </a:lnTo>
                  <a:lnTo>
                    <a:pt x="202819" y="180594"/>
                  </a:lnTo>
                  <a:lnTo>
                    <a:pt x="206121" y="180594"/>
                  </a:lnTo>
                  <a:lnTo>
                    <a:pt x="207645" y="180340"/>
                  </a:lnTo>
                  <a:lnTo>
                    <a:pt x="251714" y="161925"/>
                  </a:lnTo>
                  <a:lnTo>
                    <a:pt x="406781" y="96774"/>
                  </a:lnTo>
                  <a:lnTo>
                    <a:pt x="409067" y="93726"/>
                  </a:lnTo>
                  <a:lnTo>
                    <a:pt x="409067" y="8712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2" name="object 102" descr=""/>
            <p:cNvSpPr/>
            <p:nvPr/>
          </p:nvSpPr>
          <p:spPr>
            <a:xfrm>
              <a:off x="11201400" y="2390774"/>
              <a:ext cx="571500" cy="247650"/>
            </a:xfrm>
            <a:custGeom>
              <a:avLst/>
              <a:gdLst/>
              <a:ahLst/>
              <a:cxnLst/>
              <a:rect l="l" t="t" r="r" b="b"/>
              <a:pathLst>
                <a:path w="571500" h="247650">
                  <a:moveTo>
                    <a:pt x="571373" y="123571"/>
                  </a:moveTo>
                  <a:lnTo>
                    <a:pt x="569976" y="117221"/>
                  </a:lnTo>
                  <a:lnTo>
                    <a:pt x="566039" y="111252"/>
                  </a:lnTo>
                  <a:lnTo>
                    <a:pt x="561213" y="107365"/>
                  </a:lnTo>
                  <a:lnTo>
                    <a:pt x="561213" y="118364"/>
                  </a:lnTo>
                  <a:lnTo>
                    <a:pt x="561213" y="128651"/>
                  </a:lnTo>
                  <a:lnTo>
                    <a:pt x="555752" y="133985"/>
                  </a:lnTo>
                  <a:lnTo>
                    <a:pt x="546100" y="138049"/>
                  </a:lnTo>
                  <a:lnTo>
                    <a:pt x="326771" y="231267"/>
                  </a:lnTo>
                  <a:lnTo>
                    <a:pt x="307594" y="236728"/>
                  </a:lnTo>
                  <a:lnTo>
                    <a:pt x="285750" y="238506"/>
                  </a:lnTo>
                  <a:lnTo>
                    <a:pt x="263906" y="236728"/>
                  </a:lnTo>
                  <a:lnTo>
                    <a:pt x="244729" y="231267"/>
                  </a:lnTo>
                  <a:lnTo>
                    <a:pt x="15748" y="133985"/>
                  </a:lnTo>
                  <a:lnTo>
                    <a:pt x="10287" y="128651"/>
                  </a:lnTo>
                  <a:lnTo>
                    <a:pt x="10287" y="118364"/>
                  </a:lnTo>
                  <a:lnTo>
                    <a:pt x="244729" y="15875"/>
                  </a:lnTo>
                  <a:lnTo>
                    <a:pt x="285750" y="8636"/>
                  </a:lnTo>
                  <a:lnTo>
                    <a:pt x="296926" y="9017"/>
                  </a:lnTo>
                  <a:lnTo>
                    <a:pt x="555752" y="113030"/>
                  </a:lnTo>
                  <a:lnTo>
                    <a:pt x="561213" y="118364"/>
                  </a:lnTo>
                  <a:lnTo>
                    <a:pt x="561213" y="107365"/>
                  </a:lnTo>
                  <a:lnTo>
                    <a:pt x="559435" y="105918"/>
                  </a:lnTo>
                  <a:lnTo>
                    <a:pt x="550545" y="101092"/>
                  </a:lnTo>
                  <a:lnTo>
                    <a:pt x="332867" y="8636"/>
                  </a:lnTo>
                  <a:lnTo>
                    <a:pt x="331470" y="8001"/>
                  </a:lnTo>
                  <a:lnTo>
                    <a:pt x="310134" y="2032"/>
                  </a:lnTo>
                  <a:lnTo>
                    <a:pt x="285750" y="0"/>
                  </a:lnTo>
                  <a:lnTo>
                    <a:pt x="240030" y="8001"/>
                  </a:lnTo>
                  <a:lnTo>
                    <a:pt x="20828" y="101092"/>
                  </a:lnTo>
                  <a:lnTo>
                    <a:pt x="0" y="123571"/>
                  </a:lnTo>
                  <a:lnTo>
                    <a:pt x="1397" y="129921"/>
                  </a:lnTo>
                  <a:lnTo>
                    <a:pt x="240030" y="239014"/>
                  </a:lnTo>
                  <a:lnTo>
                    <a:pt x="285750" y="247142"/>
                  </a:lnTo>
                  <a:lnTo>
                    <a:pt x="298069" y="246634"/>
                  </a:lnTo>
                  <a:lnTo>
                    <a:pt x="550545" y="145923"/>
                  </a:lnTo>
                  <a:lnTo>
                    <a:pt x="569976" y="129921"/>
                  </a:lnTo>
                  <a:lnTo>
                    <a:pt x="571373" y="123571"/>
                  </a:lnTo>
                  <a:close/>
                </a:path>
              </a:pathLst>
            </a:custGeom>
            <a:solidFill>
              <a:srgbClr val="E3AC21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3" name="object 103" descr=""/>
            <p:cNvPicPr/>
            <p:nvPr/>
          </p:nvPicPr>
          <p:blipFill>
            <a:blip r:embed="rId69" cstate="print"/>
            <a:stretch>
              <a:fillRect/>
            </a:stretch>
          </p:blipFill>
          <p:spPr>
            <a:xfrm>
              <a:off x="11268075" y="2190750"/>
              <a:ext cx="447675" cy="390525"/>
            </a:xfrm>
            <a:prstGeom prst="rect">
              <a:avLst/>
            </a:prstGeom>
          </p:spPr>
        </p:pic>
        <p:sp>
          <p:nvSpPr>
            <p:cNvPr id="104" name="object 104" descr=""/>
            <p:cNvSpPr/>
            <p:nvPr/>
          </p:nvSpPr>
          <p:spPr>
            <a:xfrm>
              <a:off x="11268075" y="2190750"/>
              <a:ext cx="447675" cy="200025"/>
            </a:xfrm>
            <a:custGeom>
              <a:avLst/>
              <a:gdLst/>
              <a:ahLst/>
              <a:cxnLst/>
              <a:rect l="l" t="t" r="r" b="b"/>
              <a:pathLst>
                <a:path w="447675" h="200025">
                  <a:moveTo>
                    <a:pt x="223774" y="0"/>
                  </a:moveTo>
                  <a:lnTo>
                    <a:pt x="14350" y="84454"/>
                  </a:lnTo>
                  <a:lnTo>
                    <a:pt x="0" y="99822"/>
                  </a:lnTo>
                  <a:lnTo>
                    <a:pt x="3555" y="108076"/>
                  </a:lnTo>
                  <a:lnTo>
                    <a:pt x="14350" y="115315"/>
                  </a:lnTo>
                  <a:lnTo>
                    <a:pt x="189102" y="193294"/>
                  </a:lnTo>
                  <a:lnTo>
                    <a:pt x="205358" y="198120"/>
                  </a:lnTo>
                  <a:lnTo>
                    <a:pt x="223774" y="199644"/>
                  </a:lnTo>
                  <a:lnTo>
                    <a:pt x="242316" y="198120"/>
                  </a:lnTo>
                  <a:lnTo>
                    <a:pt x="258445" y="193294"/>
                  </a:lnTo>
                  <a:lnTo>
                    <a:pt x="433324" y="115315"/>
                  </a:lnTo>
                  <a:lnTo>
                    <a:pt x="443992" y="108076"/>
                  </a:lnTo>
                  <a:lnTo>
                    <a:pt x="447548" y="99822"/>
                  </a:lnTo>
                  <a:lnTo>
                    <a:pt x="443992" y="91566"/>
                  </a:lnTo>
                  <a:lnTo>
                    <a:pt x="433324" y="84454"/>
                  </a:lnTo>
                  <a:lnTo>
                    <a:pt x="258445" y="6350"/>
                  </a:lnTo>
                  <a:lnTo>
                    <a:pt x="242316" y="1524"/>
                  </a:lnTo>
                  <a:lnTo>
                    <a:pt x="223774" y="0"/>
                  </a:lnTo>
                  <a:close/>
                </a:path>
              </a:pathLst>
            </a:custGeom>
            <a:solidFill>
              <a:srgbClr val="F5E289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5" name="object 105" descr=""/>
            <p:cNvPicPr/>
            <p:nvPr/>
          </p:nvPicPr>
          <p:blipFill>
            <a:blip r:embed="rId67" cstate="print"/>
            <a:stretch>
              <a:fillRect/>
            </a:stretch>
          </p:blipFill>
          <p:spPr>
            <a:xfrm>
              <a:off x="8420100" y="1285875"/>
              <a:ext cx="209550" cy="180975"/>
            </a:xfrm>
            <a:prstGeom prst="rect">
              <a:avLst/>
            </a:prstGeom>
          </p:spPr>
        </p:pic>
        <p:sp>
          <p:nvSpPr>
            <p:cNvPr id="106" name="object 106" descr=""/>
            <p:cNvSpPr/>
            <p:nvPr/>
          </p:nvSpPr>
          <p:spPr>
            <a:xfrm>
              <a:off x="8505825" y="1362075"/>
              <a:ext cx="38100" cy="28575"/>
            </a:xfrm>
            <a:custGeom>
              <a:avLst/>
              <a:gdLst/>
              <a:ahLst/>
              <a:cxnLst/>
              <a:rect l="l" t="t" r="r" b="b"/>
              <a:pathLst>
                <a:path w="38100" h="28575">
                  <a:moveTo>
                    <a:pt x="18796" y="0"/>
                  </a:moveTo>
                  <a:lnTo>
                    <a:pt x="0" y="14224"/>
                  </a:lnTo>
                  <a:lnTo>
                    <a:pt x="18796" y="28448"/>
                  </a:lnTo>
                  <a:lnTo>
                    <a:pt x="37846" y="14224"/>
                  </a:lnTo>
                  <a:lnTo>
                    <a:pt x="1879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7" name="object 107" descr=""/>
            <p:cNvPicPr/>
            <p:nvPr/>
          </p:nvPicPr>
          <p:blipFill>
            <a:blip r:embed="rId70" cstate="print"/>
            <a:stretch>
              <a:fillRect/>
            </a:stretch>
          </p:blipFill>
          <p:spPr>
            <a:xfrm>
              <a:off x="8448675" y="2333625"/>
              <a:ext cx="219075" cy="180975"/>
            </a:xfrm>
            <a:prstGeom prst="rect">
              <a:avLst/>
            </a:prstGeom>
          </p:spPr>
        </p:pic>
        <p:sp>
          <p:nvSpPr>
            <p:cNvPr id="108" name="object 108" descr=""/>
            <p:cNvSpPr/>
            <p:nvPr/>
          </p:nvSpPr>
          <p:spPr>
            <a:xfrm>
              <a:off x="8543925" y="2409825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14224" y="0"/>
                  </a:moveTo>
                  <a:lnTo>
                    <a:pt x="0" y="14097"/>
                  </a:lnTo>
                  <a:lnTo>
                    <a:pt x="14224" y="28321"/>
                  </a:lnTo>
                  <a:lnTo>
                    <a:pt x="28448" y="14097"/>
                  </a:lnTo>
                  <a:lnTo>
                    <a:pt x="142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9" name="object 109" descr=""/>
          <p:cNvSpPr txBox="1"/>
          <p:nvPr/>
        </p:nvSpPr>
        <p:spPr>
          <a:xfrm>
            <a:off x="2640329" y="6459537"/>
            <a:ext cx="1412875" cy="24257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400" spc="114" b="1">
                <a:solidFill>
                  <a:srgbClr val="F1F1F1"/>
                </a:solidFill>
                <a:latin typeface="Arial"/>
                <a:cs typeface="Arial"/>
              </a:rPr>
              <a:t>АСТАНА</a:t>
            </a:r>
            <a:r>
              <a:rPr dirty="0" sz="1400" spc="315" b="1">
                <a:solidFill>
                  <a:srgbClr val="F1F1F1"/>
                </a:solidFill>
                <a:latin typeface="Arial"/>
                <a:cs typeface="Arial"/>
              </a:rPr>
              <a:t> </a:t>
            </a:r>
            <a:r>
              <a:rPr dirty="0" sz="1400" spc="65" b="1">
                <a:solidFill>
                  <a:srgbClr val="F1F1F1"/>
                </a:solidFill>
                <a:latin typeface="Arial"/>
                <a:cs typeface="Arial"/>
              </a:rPr>
              <a:t>20</a:t>
            </a:r>
            <a:r>
              <a:rPr dirty="0" sz="1400" spc="-204" b="1">
                <a:solidFill>
                  <a:srgbClr val="F1F1F1"/>
                </a:solidFill>
                <a:latin typeface="Arial"/>
                <a:cs typeface="Arial"/>
              </a:rPr>
              <a:t> </a:t>
            </a:r>
            <a:r>
              <a:rPr dirty="0" sz="1400" spc="40" b="1">
                <a:solidFill>
                  <a:srgbClr val="F1F1F1"/>
                </a:solidFill>
                <a:latin typeface="Arial"/>
                <a:cs typeface="Arial"/>
              </a:rPr>
              <a:t>25</a:t>
            </a:r>
            <a:endParaRPr sz="1400">
              <a:latin typeface="Arial"/>
              <a:cs typeface="Arial"/>
            </a:endParaRPr>
          </a:p>
        </p:txBody>
      </p:sp>
      <p:sp>
        <p:nvSpPr>
          <p:cNvPr id="110" name="object 110" descr=""/>
          <p:cNvSpPr txBox="1"/>
          <p:nvPr/>
        </p:nvSpPr>
        <p:spPr>
          <a:xfrm>
            <a:off x="943927" y="3226054"/>
            <a:ext cx="4898390" cy="1308100"/>
          </a:xfrm>
          <a:prstGeom prst="rect">
            <a:avLst/>
          </a:prstGeom>
        </p:spPr>
        <p:txBody>
          <a:bodyPr wrap="square" lIns="0" tIns="6350" rIns="0" bIns="0" rtlCol="0" vert="horz">
            <a:spAutoFit/>
          </a:bodyPr>
          <a:lstStyle/>
          <a:p>
            <a:pPr marL="12700" marR="5080" indent="1467485">
              <a:lnSpc>
                <a:spcPct val="102400"/>
              </a:lnSpc>
              <a:spcBef>
                <a:spcPts val="50"/>
              </a:spcBef>
            </a:pPr>
            <a:r>
              <a:rPr dirty="0" sz="2750" spc="-10" b="1">
                <a:solidFill>
                  <a:srgbClr val="F1F1F1"/>
                </a:solidFill>
                <a:latin typeface="Arial"/>
                <a:cs typeface="Arial"/>
              </a:rPr>
              <a:t>Внедрение </a:t>
            </a:r>
            <a:r>
              <a:rPr dirty="0" sz="2750" b="1">
                <a:solidFill>
                  <a:srgbClr val="F1F1F1"/>
                </a:solidFill>
                <a:latin typeface="Arial"/>
                <a:cs typeface="Arial"/>
              </a:rPr>
              <a:t>искусственного</a:t>
            </a:r>
            <a:r>
              <a:rPr dirty="0" sz="2750" spc="225" b="1">
                <a:solidFill>
                  <a:srgbClr val="F1F1F1"/>
                </a:solidFill>
                <a:latin typeface="Arial"/>
                <a:cs typeface="Arial"/>
              </a:rPr>
              <a:t> </a:t>
            </a:r>
            <a:r>
              <a:rPr dirty="0" sz="2750" spc="-10" b="1">
                <a:solidFill>
                  <a:srgbClr val="F1F1F1"/>
                </a:solidFill>
                <a:latin typeface="Arial"/>
                <a:cs typeface="Arial"/>
              </a:rPr>
              <a:t>интеллекта</a:t>
            </a:r>
            <a:endParaRPr sz="2750">
              <a:latin typeface="Arial"/>
              <a:cs typeface="Arial"/>
            </a:endParaRPr>
          </a:p>
          <a:p>
            <a:pPr algn="ctr" marL="3175">
              <a:lnSpc>
                <a:spcPct val="100000"/>
              </a:lnSpc>
              <a:spcBef>
                <a:spcPts val="80"/>
              </a:spcBef>
            </a:pPr>
            <a:r>
              <a:rPr dirty="0" sz="2750" b="1">
                <a:solidFill>
                  <a:srgbClr val="F1F1F1"/>
                </a:solidFill>
                <a:latin typeface="Arial"/>
                <a:cs typeface="Arial"/>
              </a:rPr>
              <a:t>в</a:t>
            </a:r>
            <a:r>
              <a:rPr dirty="0" sz="2750" spc="15" b="1">
                <a:solidFill>
                  <a:srgbClr val="F1F1F1"/>
                </a:solidFill>
                <a:latin typeface="Arial"/>
                <a:cs typeface="Arial"/>
              </a:rPr>
              <a:t> </a:t>
            </a:r>
            <a:r>
              <a:rPr dirty="0" sz="2750" spc="-20" b="1">
                <a:solidFill>
                  <a:srgbClr val="F1F1F1"/>
                </a:solidFill>
                <a:latin typeface="Arial"/>
                <a:cs typeface="Arial"/>
              </a:rPr>
              <a:t>НБРК</a:t>
            </a:r>
            <a:endParaRPr sz="2750">
              <a:latin typeface="Arial"/>
              <a:cs typeface="Arial"/>
            </a:endParaRPr>
          </a:p>
        </p:txBody>
      </p:sp>
      <p:grpSp>
        <p:nvGrpSpPr>
          <p:cNvPr id="111" name="object 111" descr=""/>
          <p:cNvGrpSpPr/>
          <p:nvPr/>
        </p:nvGrpSpPr>
        <p:grpSpPr>
          <a:xfrm>
            <a:off x="1613800" y="891190"/>
            <a:ext cx="3473450" cy="1020444"/>
            <a:chOff x="1613800" y="891190"/>
            <a:chExt cx="3473450" cy="1020444"/>
          </a:xfrm>
        </p:grpSpPr>
        <p:pic>
          <p:nvPicPr>
            <p:cNvPr id="112" name="object 112" descr=""/>
            <p:cNvPicPr/>
            <p:nvPr/>
          </p:nvPicPr>
          <p:blipFill>
            <a:blip r:embed="rId71" cstate="print"/>
            <a:stretch>
              <a:fillRect/>
            </a:stretch>
          </p:blipFill>
          <p:spPr>
            <a:xfrm>
              <a:off x="1613800" y="1757838"/>
              <a:ext cx="3473043" cy="153365"/>
            </a:xfrm>
            <a:prstGeom prst="rect">
              <a:avLst/>
            </a:prstGeom>
          </p:spPr>
        </p:pic>
        <p:pic>
          <p:nvPicPr>
            <p:cNvPr id="113" name="object 113" descr=""/>
            <p:cNvPicPr/>
            <p:nvPr/>
          </p:nvPicPr>
          <p:blipFill>
            <a:blip r:embed="rId72" cstate="print"/>
            <a:stretch>
              <a:fillRect/>
            </a:stretch>
          </p:blipFill>
          <p:spPr>
            <a:xfrm>
              <a:off x="3036336" y="891190"/>
              <a:ext cx="721961" cy="73189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1946508" y="220662"/>
            <a:ext cx="177800" cy="1860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50" spc="-25" b="1">
                <a:solidFill>
                  <a:srgbClr val="125554"/>
                </a:solidFill>
                <a:latin typeface="Arial"/>
                <a:cs typeface="Arial"/>
              </a:rPr>
              <a:t>10</a:t>
            </a:r>
            <a:endParaRPr sz="1050">
              <a:latin typeface="Arial"/>
              <a:cs typeface="Arial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257175"/>
            <a:ext cx="1228724" cy="352425"/>
          </a:xfrm>
          <a:prstGeom prst="rect">
            <a:avLst/>
          </a:prstGeom>
        </p:spPr>
      </p:pic>
      <p:grpSp>
        <p:nvGrpSpPr>
          <p:cNvPr id="4" name="object 4" descr=""/>
          <p:cNvGrpSpPr/>
          <p:nvPr/>
        </p:nvGrpSpPr>
        <p:grpSpPr>
          <a:xfrm>
            <a:off x="1352550" y="228600"/>
            <a:ext cx="409575" cy="409575"/>
            <a:chOff x="1352550" y="228600"/>
            <a:chExt cx="409575" cy="409575"/>
          </a:xfrm>
        </p:grpSpPr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52550" y="285750"/>
              <a:ext cx="409575" cy="352425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85900" y="228600"/>
              <a:ext cx="142875" cy="323850"/>
            </a:xfrm>
            <a:prstGeom prst="rect">
              <a:avLst/>
            </a:prstGeom>
          </p:spPr>
        </p:pic>
      </p:grpSp>
      <p:pic>
        <p:nvPicPr>
          <p:cNvPr id="7" name="object 7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895475" y="390525"/>
            <a:ext cx="2495550" cy="114300"/>
          </a:xfrm>
          <a:prstGeom prst="rect">
            <a:avLst/>
          </a:prstGeom>
        </p:spPr>
      </p:pic>
      <p:sp>
        <p:nvSpPr>
          <p:cNvPr id="8" name="object 8" descr=""/>
          <p:cNvSpPr/>
          <p:nvPr/>
        </p:nvSpPr>
        <p:spPr>
          <a:xfrm>
            <a:off x="223837" y="5300726"/>
            <a:ext cx="11754485" cy="1104900"/>
          </a:xfrm>
          <a:custGeom>
            <a:avLst/>
            <a:gdLst/>
            <a:ahLst/>
            <a:cxnLst/>
            <a:rect l="l" t="t" r="r" b="b"/>
            <a:pathLst>
              <a:path w="11754485" h="1104900">
                <a:moveTo>
                  <a:pt x="0" y="55118"/>
                </a:moveTo>
                <a:lnTo>
                  <a:pt x="4335" y="33647"/>
                </a:lnTo>
                <a:lnTo>
                  <a:pt x="16160" y="16129"/>
                </a:lnTo>
                <a:lnTo>
                  <a:pt x="33700" y="4325"/>
                </a:lnTo>
                <a:lnTo>
                  <a:pt x="55181" y="0"/>
                </a:lnTo>
                <a:lnTo>
                  <a:pt x="11698668" y="0"/>
                </a:lnTo>
                <a:lnTo>
                  <a:pt x="11720159" y="4325"/>
                </a:lnTo>
                <a:lnTo>
                  <a:pt x="11737721" y="16128"/>
                </a:lnTo>
                <a:lnTo>
                  <a:pt x="11749567" y="33647"/>
                </a:lnTo>
                <a:lnTo>
                  <a:pt x="11753913" y="55118"/>
                </a:lnTo>
                <a:lnTo>
                  <a:pt x="11753913" y="1049655"/>
                </a:lnTo>
                <a:lnTo>
                  <a:pt x="11749567" y="1071135"/>
                </a:lnTo>
                <a:lnTo>
                  <a:pt x="11737720" y="1088675"/>
                </a:lnTo>
                <a:lnTo>
                  <a:pt x="11720159" y="1100500"/>
                </a:lnTo>
                <a:lnTo>
                  <a:pt x="11698668" y="1104836"/>
                </a:lnTo>
                <a:lnTo>
                  <a:pt x="55181" y="1104836"/>
                </a:lnTo>
                <a:lnTo>
                  <a:pt x="33700" y="1100500"/>
                </a:lnTo>
                <a:lnTo>
                  <a:pt x="16160" y="1088675"/>
                </a:lnTo>
                <a:lnTo>
                  <a:pt x="4335" y="1071135"/>
                </a:lnTo>
                <a:lnTo>
                  <a:pt x="0" y="1049655"/>
                </a:lnTo>
                <a:lnTo>
                  <a:pt x="0" y="55118"/>
                </a:lnTo>
                <a:close/>
              </a:path>
            </a:pathLst>
          </a:custGeom>
          <a:ln w="9525">
            <a:solidFill>
              <a:srgbClr val="3AFFC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44526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pc="95"/>
              <a:t>Аналитика</a:t>
            </a:r>
            <a:r>
              <a:rPr dirty="0" spc="285"/>
              <a:t> </a:t>
            </a:r>
            <a:r>
              <a:rPr dirty="0"/>
              <a:t>и</a:t>
            </a:r>
            <a:r>
              <a:rPr dirty="0" spc="250"/>
              <a:t> </a:t>
            </a:r>
            <a:r>
              <a:rPr dirty="0" spc="100"/>
              <a:t>прогнозирование:</a:t>
            </a:r>
            <a:r>
              <a:rPr dirty="0" spc="295"/>
              <a:t> </a:t>
            </a:r>
            <a:r>
              <a:rPr dirty="0" sz="1400" spc="95">
                <a:solidFill>
                  <a:srgbClr val="FFC000"/>
                </a:solidFill>
              </a:rPr>
              <a:t>АГЕНТ</a:t>
            </a:r>
            <a:r>
              <a:rPr dirty="0" sz="1400" spc="210">
                <a:solidFill>
                  <a:srgbClr val="FFC000"/>
                </a:solidFill>
              </a:rPr>
              <a:t> </a:t>
            </a:r>
            <a:r>
              <a:rPr dirty="0" sz="1400">
                <a:solidFill>
                  <a:srgbClr val="FFC000"/>
                </a:solidFill>
              </a:rPr>
              <a:t>-</a:t>
            </a:r>
            <a:r>
              <a:rPr dirty="0" sz="1400" spc="250">
                <a:solidFill>
                  <a:srgbClr val="FFC000"/>
                </a:solidFill>
              </a:rPr>
              <a:t> </a:t>
            </a:r>
            <a:r>
              <a:rPr dirty="0" sz="1400" spc="80">
                <a:solidFill>
                  <a:srgbClr val="FFC000"/>
                </a:solidFill>
              </a:rPr>
              <a:t>НАБЛЮДАТЕЛЬ</a:t>
            </a:r>
            <a:endParaRPr sz="1400"/>
          </a:p>
        </p:txBody>
      </p:sp>
      <p:sp>
        <p:nvSpPr>
          <p:cNvPr id="10" name="object 10" descr=""/>
          <p:cNvSpPr txBox="1"/>
          <p:nvPr/>
        </p:nvSpPr>
        <p:spPr>
          <a:xfrm>
            <a:off x="230767" y="5539740"/>
            <a:ext cx="11730990" cy="60960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603885">
              <a:lnSpc>
                <a:spcPct val="100000"/>
              </a:lnSpc>
              <a:spcBef>
                <a:spcPts val="125"/>
              </a:spcBef>
            </a:pPr>
            <a:r>
              <a:rPr dirty="0" sz="1400" b="1">
                <a:solidFill>
                  <a:srgbClr val="F5E38B"/>
                </a:solidFill>
                <a:latin typeface="Arial"/>
                <a:cs typeface="Arial"/>
              </a:rPr>
              <a:t>Ожидаемый</a:t>
            </a:r>
            <a:r>
              <a:rPr dirty="0" sz="1400" spc="-7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400" spc="-10" b="1">
                <a:solidFill>
                  <a:srgbClr val="F5E38B"/>
                </a:solidFill>
                <a:latin typeface="Arial"/>
                <a:cs typeface="Arial"/>
              </a:rPr>
              <a:t>результат:</a:t>
            </a:r>
            <a:endParaRPr sz="1400">
              <a:latin typeface="Arial"/>
              <a:cs typeface="Arial"/>
            </a:endParaRPr>
          </a:p>
          <a:p>
            <a:pPr marL="603885">
              <a:lnSpc>
                <a:spcPct val="100000"/>
              </a:lnSpc>
              <a:spcBef>
                <a:spcPts val="1450"/>
              </a:spcBef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Тренды</a:t>
            </a:r>
            <a:r>
              <a:rPr dirty="0" sz="1200" spc="-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мошенничества: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выявление</a:t>
            </a:r>
            <a:r>
              <a:rPr dirty="0" sz="1200" spc="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трендов</a:t>
            </a:r>
            <a:r>
              <a:rPr dirty="0" sz="1200" spc="-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мошенничества</a:t>
            </a:r>
            <a:r>
              <a:rPr dirty="0" sz="1200" spc="-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на</a:t>
            </a:r>
            <a:r>
              <a:rPr dirty="0" sz="1200" spc="-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основе</a:t>
            </a:r>
            <a:r>
              <a:rPr dirty="0" sz="1200" spc="-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анализа</a:t>
            </a:r>
            <a:r>
              <a:rPr dirty="0" sz="1200" spc="-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полученных</a:t>
            </a:r>
            <a:r>
              <a:rPr dirty="0" sz="1200" spc="-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данных</a:t>
            </a:r>
            <a:endParaRPr sz="1200">
              <a:latin typeface="Microsoft Sans Serif"/>
              <a:cs typeface="Microsoft Sans Serif"/>
            </a:endParaRPr>
          </a:p>
        </p:txBody>
      </p:sp>
      <p:grpSp>
        <p:nvGrpSpPr>
          <p:cNvPr id="11" name="object 11" descr=""/>
          <p:cNvGrpSpPr/>
          <p:nvPr/>
        </p:nvGrpSpPr>
        <p:grpSpPr>
          <a:xfrm>
            <a:off x="141287" y="1303400"/>
            <a:ext cx="11862435" cy="603250"/>
            <a:chOff x="141287" y="1303400"/>
            <a:chExt cx="11862435" cy="603250"/>
          </a:xfrm>
        </p:grpSpPr>
        <p:pic>
          <p:nvPicPr>
            <p:cNvPr id="12" name="object 12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47637" y="1309750"/>
              <a:ext cx="11849163" cy="590550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147637" y="1309750"/>
              <a:ext cx="11849735" cy="590550"/>
            </a:xfrm>
            <a:custGeom>
              <a:avLst/>
              <a:gdLst/>
              <a:ahLst/>
              <a:cxnLst/>
              <a:rect l="l" t="t" r="r" b="b"/>
              <a:pathLst>
                <a:path w="11849735" h="590550">
                  <a:moveTo>
                    <a:pt x="0" y="98298"/>
                  </a:moveTo>
                  <a:lnTo>
                    <a:pt x="7735" y="60007"/>
                  </a:lnTo>
                  <a:lnTo>
                    <a:pt x="28828" y="28765"/>
                  </a:lnTo>
                  <a:lnTo>
                    <a:pt x="60114" y="7715"/>
                  </a:lnTo>
                  <a:lnTo>
                    <a:pt x="98425" y="0"/>
                  </a:lnTo>
                  <a:lnTo>
                    <a:pt x="11750738" y="0"/>
                  </a:lnTo>
                  <a:lnTo>
                    <a:pt x="11789048" y="7715"/>
                  </a:lnTo>
                  <a:lnTo>
                    <a:pt x="11820334" y="28765"/>
                  </a:lnTo>
                  <a:lnTo>
                    <a:pt x="11841428" y="60007"/>
                  </a:lnTo>
                  <a:lnTo>
                    <a:pt x="11849163" y="98298"/>
                  </a:lnTo>
                  <a:lnTo>
                    <a:pt x="11849163" y="492125"/>
                  </a:lnTo>
                  <a:lnTo>
                    <a:pt x="11841428" y="530435"/>
                  </a:lnTo>
                  <a:lnTo>
                    <a:pt x="11820334" y="561721"/>
                  </a:lnTo>
                  <a:lnTo>
                    <a:pt x="11789048" y="582814"/>
                  </a:lnTo>
                  <a:lnTo>
                    <a:pt x="11750738" y="590550"/>
                  </a:lnTo>
                  <a:lnTo>
                    <a:pt x="98425" y="590550"/>
                  </a:lnTo>
                  <a:lnTo>
                    <a:pt x="60114" y="582814"/>
                  </a:lnTo>
                  <a:lnTo>
                    <a:pt x="28829" y="561721"/>
                  </a:lnTo>
                  <a:lnTo>
                    <a:pt x="7735" y="530435"/>
                  </a:lnTo>
                  <a:lnTo>
                    <a:pt x="0" y="492125"/>
                  </a:lnTo>
                  <a:lnTo>
                    <a:pt x="0" y="98298"/>
                  </a:lnTo>
                  <a:close/>
                </a:path>
              </a:pathLst>
            </a:custGeom>
            <a:ln w="12700">
              <a:solidFill>
                <a:srgbClr val="A8EFB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 descr=""/>
          <p:cNvSpPr txBox="1"/>
          <p:nvPr/>
        </p:nvSpPr>
        <p:spPr>
          <a:xfrm>
            <a:off x="254634" y="1343977"/>
            <a:ext cx="9895205" cy="50419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 marR="5080">
              <a:lnSpc>
                <a:spcPct val="100899"/>
              </a:lnSpc>
              <a:spcBef>
                <a:spcPts val="110"/>
              </a:spcBef>
            </a:pP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Создание</a:t>
            </a:r>
            <a:r>
              <a:rPr dirty="0" sz="1550" spc="1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агента,</a:t>
            </a:r>
            <a:r>
              <a:rPr dirty="0" sz="1550" spc="1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для</a:t>
            </a:r>
            <a:r>
              <a:rPr dirty="0" sz="1550" spc="10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мониторинга</a:t>
            </a:r>
            <a:r>
              <a:rPr dirty="0" sz="1550" spc="9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мошеннических</a:t>
            </a:r>
            <a:r>
              <a:rPr dirty="0" sz="1550" spc="1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схем</a:t>
            </a:r>
            <a:r>
              <a:rPr dirty="0" sz="1550" spc="10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в</a:t>
            </a:r>
            <a:r>
              <a:rPr dirty="0" sz="1550" spc="10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интернете,</a:t>
            </a:r>
            <a:r>
              <a:rPr dirty="0" sz="1550" spc="1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в</a:t>
            </a:r>
            <a:r>
              <a:rPr dirty="0" sz="1550" spc="10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даркнете</a:t>
            </a:r>
            <a:r>
              <a:rPr dirty="0" sz="1550" spc="114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и</a:t>
            </a:r>
            <a:r>
              <a:rPr dirty="0" sz="1550" spc="114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в</a:t>
            </a:r>
            <a:r>
              <a:rPr dirty="0" sz="1550" spc="9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социальных</a:t>
            </a:r>
            <a:r>
              <a:rPr dirty="0" sz="1550" spc="7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Microsoft Sans Serif"/>
                <a:cs typeface="Microsoft Sans Serif"/>
              </a:rPr>
              <a:t>сетях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.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MVP:</a:t>
            </a:r>
            <a:r>
              <a:rPr dirty="0" sz="1550" spc="15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Анализ</a:t>
            </a:r>
            <a:r>
              <a:rPr dirty="0" sz="1550" spc="2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индустриальных</a:t>
            </a:r>
            <a:r>
              <a:rPr dirty="0" sz="1550" spc="17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отчётов</a:t>
            </a:r>
            <a:r>
              <a:rPr dirty="0" sz="1550" spc="1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и</a:t>
            </a:r>
            <a:r>
              <a:rPr dirty="0" sz="1550" spc="18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выявление</a:t>
            </a:r>
            <a:r>
              <a:rPr dirty="0" sz="1550" spc="18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трендов</a:t>
            </a:r>
            <a:r>
              <a:rPr dirty="0" sz="1550" spc="16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Microsoft Sans Serif"/>
                <a:cs typeface="Microsoft Sans Serif"/>
              </a:rPr>
              <a:t>мошенничества</a:t>
            </a:r>
            <a:endParaRPr sz="1550">
              <a:latin typeface="Microsoft Sans Serif"/>
              <a:cs typeface="Microsoft Sans Serif"/>
            </a:endParaRPr>
          </a:p>
        </p:txBody>
      </p:sp>
      <p:pic>
        <p:nvPicPr>
          <p:cNvPr id="15" name="object 15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591552" y="307486"/>
            <a:ext cx="221159" cy="235686"/>
          </a:xfrm>
          <a:prstGeom prst="rect">
            <a:avLst/>
          </a:prstGeom>
        </p:spPr>
      </p:pic>
      <p:grpSp>
        <p:nvGrpSpPr>
          <p:cNvPr id="16" name="object 16" descr=""/>
          <p:cNvGrpSpPr/>
          <p:nvPr/>
        </p:nvGrpSpPr>
        <p:grpSpPr>
          <a:xfrm>
            <a:off x="10869126" y="302888"/>
            <a:ext cx="716280" cy="245110"/>
            <a:chOff x="10869126" y="302888"/>
            <a:chExt cx="716280" cy="245110"/>
          </a:xfrm>
        </p:grpSpPr>
        <p:pic>
          <p:nvPicPr>
            <p:cNvPr id="17" name="object 17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869126" y="307504"/>
              <a:ext cx="204649" cy="235686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1101946" y="302888"/>
              <a:ext cx="236595" cy="244900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1379852" y="307486"/>
              <a:ext cx="205389" cy="235686"/>
            </a:xfrm>
            <a:prstGeom prst="rect">
              <a:avLst/>
            </a:prstGeom>
          </p:spPr>
        </p:pic>
      </p:grpSp>
      <p:pic>
        <p:nvPicPr>
          <p:cNvPr id="20" name="object 20" descr="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9970492" y="102506"/>
            <a:ext cx="485850" cy="643178"/>
          </a:xfrm>
          <a:prstGeom prst="rect">
            <a:avLst/>
          </a:prstGeom>
        </p:spPr>
      </p:pic>
      <p:grpSp>
        <p:nvGrpSpPr>
          <p:cNvPr id="21" name="object 21" descr=""/>
          <p:cNvGrpSpPr/>
          <p:nvPr/>
        </p:nvGrpSpPr>
        <p:grpSpPr>
          <a:xfrm>
            <a:off x="527050" y="2565463"/>
            <a:ext cx="3328035" cy="2022475"/>
            <a:chOff x="527050" y="2565463"/>
            <a:chExt cx="3328035" cy="2022475"/>
          </a:xfrm>
        </p:grpSpPr>
        <p:sp>
          <p:nvSpPr>
            <p:cNvPr id="22" name="object 22" descr=""/>
            <p:cNvSpPr/>
            <p:nvPr/>
          </p:nvSpPr>
          <p:spPr>
            <a:xfrm>
              <a:off x="528637" y="2567051"/>
              <a:ext cx="3324860" cy="2019300"/>
            </a:xfrm>
            <a:custGeom>
              <a:avLst/>
              <a:gdLst/>
              <a:ahLst/>
              <a:cxnLst/>
              <a:rect l="l" t="t" r="r" b="b"/>
              <a:pathLst>
                <a:path w="3324860" h="2019300">
                  <a:moveTo>
                    <a:pt x="3119818" y="0"/>
                  </a:moveTo>
                  <a:lnTo>
                    <a:pt x="204406" y="0"/>
                  </a:lnTo>
                  <a:lnTo>
                    <a:pt x="157538" y="5394"/>
                  </a:lnTo>
                  <a:lnTo>
                    <a:pt x="114513" y="20761"/>
                  </a:lnTo>
                  <a:lnTo>
                    <a:pt x="76560" y="44876"/>
                  </a:lnTo>
                  <a:lnTo>
                    <a:pt x="44905" y="76516"/>
                  </a:lnTo>
                  <a:lnTo>
                    <a:pt x="20776" y="114457"/>
                  </a:lnTo>
                  <a:lnTo>
                    <a:pt x="5398" y="157474"/>
                  </a:lnTo>
                  <a:lnTo>
                    <a:pt x="0" y="204343"/>
                  </a:lnTo>
                  <a:lnTo>
                    <a:pt x="0" y="1814830"/>
                  </a:lnTo>
                  <a:lnTo>
                    <a:pt x="5398" y="1861705"/>
                  </a:lnTo>
                  <a:lnTo>
                    <a:pt x="20776" y="1904740"/>
                  </a:lnTo>
                  <a:lnTo>
                    <a:pt x="44905" y="1942706"/>
                  </a:lnTo>
                  <a:lnTo>
                    <a:pt x="76560" y="1974373"/>
                  </a:lnTo>
                  <a:lnTo>
                    <a:pt x="114513" y="1998513"/>
                  </a:lnTo>
                  <a:lnTo>
                    <a:pt x="157538" y="2013898"/>
                  </a:lnTo>
                  <a:lnTo>
                    <a:pt x="204406" y="2019300"/>
                  </a:lnTo>
                  <a:lnTo>
                    <a:pt x="3119818" y="2019300"/>
                  </a:lnTo>
                  <a:lnTo>
                    <a:pt x="3166694" y="2013898"/>
                  </a:lnTo>
                  <a:lnTo>
                    <a:pt x="3209729" y="1998513"/>
                  </a:lnTo>
                  <a:lnTo>
                    <a:pt x="3247694" y="1974373"/>
                  </a:lnTo>
                  <a:lnTo>
                    <a:pt x="3279361" y="1942706"/>
                  </a:lnTo>
                  <a:lnTo>
                    <a:pt x="3303501" y="1904740"/>
                  </a:lnTo>
                  <a:lnTo>
                    <a:pt x="3318887" y="1861705"/>
                  </a:lnTo>
                  <a:lnTo>
                    <a:pt x="3324288" y="1814830"/>
                  </a:lnTo>
                  <a:lnTo>
                    <a:pt x="3324288" y="204343"/>
                  </a:lnTo>
                  <a:lnTo>
                    <a:pt x="3318887" y="157474"/>
                  </a:lnTo>
                  <a:lnTo>
                    <a:pt x="3303501" y="114457"/>
                  </a:lnTo>
                  <a:lnTo>
                    <a:pt x="3279361" y="76516"/>
                  </a:lnTo>
                  <a:lnTo>
                    <a:pt x="3247694" y="44876"/>
                  </a:lnTo>
                  <a:lnTo>
                    <a:pt x="3209729" y="20761"/>
                  </a:lnTo>
                  <a:lnTo>
                    <a:pt x="3166694" y="5394"/>
                  </a:lnTo>
                  <a:lnTo>
                    <a:pt x="3119818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528637" y="2567051"/>
              <a:ext cx="3324860" cy="2019300"/>
            </a:xfrm>
            <a:custGeom>
              <a:avLst/>
              <a:gdLst/>
              <a:ahLst/>
              <a:cxnLst/>
              <a:rect l="l" t="t" r="r" b="b"/>
              <a:pathLst>
                <a:path w="3324860" h="2019300">
                  <a:moveTo>
                    <a:pt x="0" y="204343"/>
                  </a:moveTo>
                  <a:lnTo>
                    <a:pt x="5398" y="157474"/>
                  </a:lnTo>
                  <a:lnTo>
                    <a:pt x="20776" y="114457"/>
                  </a:lnTo>
                  <a:lnTo>
                    <a:pt x="44905" y="76516"/>
                  </a:lnTo>
                  <a:lnTo>
                    <a:pt x="76560" y="44876"/>
                  </a:lnTo>
                  <a:lnTo>
                    <a:pt x="114513" y="20761"/>
                  </a:lnTo>
                  <a:lnTo>
                    <a:pt x="157538" y="5394"/>
                  </a:lnTo>
                  <a:lnTo>
                    <a:pt x="204406" y="0"/>
                  </a:lnTo>
                  <a:lnTo>
                    <a:pt x="3119818" y="0"/>
                  </a:lnTo>
                  <a:lnTo>
                    <a:pt x="3166694" y="5394"/>
                  </a:lnTo>
                  <a:lnTo>
                    <a:pt x="3209729" y="20761"/>
                  </a:lnTo>
                  <a:lnTo>
                    <a:pt x="3247694" y="44876"/>
                  </a:lnTo>
                  <a:lnTo>
                    <a:pt x="3279361" y="76516"/>
                  </a:lnTo>
                  <a:lnTo>
                    <a:pt x="3303501" y="114457"/>
                  </a:lnTo>
                  <a:lnTo>
                    <a:pt x="3318887" y="157474"/>
                  </a:lnTo>
                  <a:lnTo>
                    <a:pt x="3324288" y="204343"/>
                  </a:lnTo>
                  <a:lnTo>
                    <a:pt x="3324288" y="1814830"/>
                  </a:lnTo>
                  <a:lnTo>
                    <a:pt x="3318887" y="1861705"/>
                  </a:lnTo>
                  <a:lnTo>
                    <a:pt x="3303501" y="1904740"/>
                  </a:lnTo>
                  <a:lnTo>
                    <a:pt x="3279361" y="1942706"/>
                  </a:lnTo>
                  <a:lnTo>
                    <a:pt x="3247694" y="1974373"/>
                  </a:lnTo>
                  <a:lnTo>
                    <a:pt x="3209729" y="1998513"/>
                  </a:lnTo>
                  <a:lnTo>
                    <a:pt x="3166694" y="2013898"/>
                  </a:lnTo>
                  <a:lnTo>
                    <a:pt x="3119818" y="2019300"/>
                  </a:lnTo>
                  <a:lnTo>
                    <a:pt x="204406" y="2019300"/>
                  </a:lnTo>
                  <a:lnTo>
                    <a:pt x="157538" y="2013898"/>
                  </a:lnTo>
                  <a:lnTo>
                    <a:pt x="114513" y="1998513"/>
                  </a:lnTo>
                  <a:lnTo>
                    <a:pt x="76560" y="1974373"/>
                  </a:lnTo>
                  <a:lnTo>
                    <a:pt x="44905" y="1942706"/>
                  </a:lnTo>
                  <a:lnTo>
                    <a:pt x="20776" y="1904740"/>
                  </a:lnTo>
                  <a:lnTo>
                    <a:pt x="5398" y="1861705"/>
                  </a:lnTo>
                  <a:lnTo>
                    <a:pt x="0" y="1814830"/>
                  </a:lnTo>
                  <a:lnTo>
                    <a:pt x="0" y="204343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 descr=""/>
          <p:cNvSpPr txBox="1"/>
          <p:nvPr/>
        </p:nvSpPr>
        <p:spPr>
          <a:xfrm>
            <a:off x="709612" y="3170872"/>
            <a:ext cx="2853055" cy="752475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algn="ctr" marL="12700" marR="5080" indent="3810">
              <a:lnSpc>
                <a:spcPct val="103000"/>
              </a:lnSpc>
              <a:spcBef>
                <a:spcPts val="70"/>
              </a:spcBef>
            </a:pP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Анализ</a:t>
            </a:r>
            <a:r>
              <a:rPr dirty="0" sz="1550" spc="114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Microsoft Sans Serif"/>
                <a:cs typeface="Microsoft Sans Serif"/>
              </a:rPr>
              <a:t>индустриальных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отчётов</a:t>
            </a:r>
            <a:r>
              <a:rPr dirty="0" sz="1550" spc="9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и</a:t>
            </a:r>
            <a:r>
              <a:rPr dirty="0" sz="1550" spc="1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выявление</a:t>
            </a:r>
            <a:r>
              <a:rPr dirty="0" sz="1550" spc="1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Microsoft Sans Serif"/>
                <a:cs typeface="Microsoft Sans Serif"/>
              </a:rPr>
              <a:t>трендов мошенничества</a:t>
            </a:r>
            <a:endParaRPr sz="1550">
              <a:latin typeface="Microsoft Sans Serif"/>
              <a:cs typeface="Microsoft Sans Serif"/>
            </a:endParaRPr>
          </a:p>
        </p:txBody>
      </p:sp>
      <p:grpSp>
        <p:nvGrpSpPr>
          <p:cNvPr id="25" name="object 25" descr=""/>
          <p:cNvGrpSpPr/>
          <p:nvPr/>
        </p:nvGrpSpPr>
        <p:grpSpPr>
          <a:xfrm>
            <a:off x="417512" y="2313051"/>
            <a:ext cx="1661160" cy="508000"/>
            <a:chOff x="417512" y="2313051"/>
            <a:chExt cx="1661160" cy="508000"/>
          </a:xfrm>
        </p:grpSpPr>
        <p:sp>
          <p:nvSpPr>
            <p:cNvPr id="26" name="object 26" descr=""/>
            <p:cNvSpPr/>
            <p:nvPr/>
          </p:nvSpPr>
          <p:spPr>
            <a:xfrm>
              <a:off x="423862" y="2319401"/>
              <a:ext cx="1648460" cy="495300"/>
            </a:xfrm>
            <a:custGeom>
              <a:avLst/>
              <a:gdLst/>
              <a:ahLst/>
              <a:cxnLst/>
              <a:rect l="l" t="t" r="r" b="b"/>
              <a:pathLst>
                <a:path w="1648460" h="495300">
                  <a:moveTo>
                    <a:pt x="1565338" y="0"/>
                  </a:moveTo>
                  <a:lnTo>
                    <a:pt x="82550" y="0"/>
                  </a:lnTo>
                  <a:lnTo>
                    <a:pt x="50417" y="6486"/>
                  </a:lnTo>
                  <a:lnTo>
                    <a:pt x="24177" y="24177"/>
                  </a:lnTo>
                  <a:lnTo>
                    <a:pt x="6486" y="50417"/>
                  </a:lnTo>
                  <a:lnTo>
                    <a:pt x="0" y="82550"/>
                  </a:lnTo>
                  <a:lnTo>
                    <a:pt x="0" y="412750"/>
                  </a:lnTo>
                  <a:lnTo>
                    <a:pt x="6486" y="444829"/>
                  </a:lnTo>
                  <a:lnTo>
                    <a:pt x="24177" y="471074"/>
                  </a:lnTo>
                  <a:lnTo>
                    <a:pt x="50417" y="488795"/>
                  </a:lnTo>
                  <a:lnTo>
                    <a:pt x="82550" y="495300"/>
                  </a:lnTo>
                  <a:lnTo>
                    <a:pt x="1565338" y="495300"/>
                  </a:lnTo>
                  <a:lnTo>
                    <a:pt x="1597417" y="488795"/>
                  </a:lnTo>
                  <a:lnTo>
                    <a:pt x="1623663" y="471074"/>
                  </a:lnTo>
                  <a:lnTo>
                    <a:pt x="1641383" y="444829"/>
                  </a:lnTo>
                  <a:lnTo>
                    <a:pt x="1647888" y="412750"/>
                  </a:lnTo>
                  <a:lnTo>
                    <a:pt x="1647888" y="82550"/>
                  </a:lnTo>
                  <a:lnTo>
                    <a:pt x="1641383" y="50417"/>
                  </a:lnTo>
                  <a:lnTo>
                    <a:pt x="1623663" y="24177"/>
                  </a:lnTo>
                  <a:lnTo>
                    <a:pt x="1597417" y="6486"/>
                  </a:lnTo>
                  <a:lnTo>
                    <a:pt x="1565338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423862" y="2319401"/>
              <a:ext cx="1648460" cy="495300"/>
            </a:xfrm>
            <a:custGeom>
              <a:avLst/>
              <a:gdLst/>
              <a:ahLst/>
              <a:cxnLst/>
              <a:rect l="l" t="t" r="r" b="b"/>
              <a:pathLst>
                <a:path w="1648460" h="495300">
                  <a:moveTo>
                    <a:pt x="0" y="82550"/>
                  </a:moveTo>
                  <a:lnTo>
                    <a:pt x="6486" y="50417"/>
                  </a:lnTo>
                  <a:lnTo>
                    <a:pt x="24177" y="24177"/>
                  </a:lnTo>
                  <a:lnTo>
                    <a:pt x="50417" y="6486"/>
                  </a:lnTo>
                  <a:lnTo>
                    <a:pt x="82550" y="0"/>
                  </a:lnTo>
                  <a:lnTo>
                    <a:pt x="1565338" y="0"/>
                  </a:lnTo>
                  <a:lnTo>
                    <a:pt x="1597417" y="6486"/>
                  </a:lnTo>
                  <a:lnTo>
                    <a:pt x="1623663" y="24177"/>
                  </a:lnTo>
                  <a:lnTo>
                    <a:pt x="1641383" y="50417"/>
                  </a:lnTo>
                  <a:lnTo>
                    <a:pt x="1647888" y="82550"/>
                  </a:lnTo>
                  <a:lnTo>
                    <a:pt x="1647888" y="412750"/>
                  </a:lnTo>
                  <a:lnTo>
                    <a:pt x="1641383" y="444829"/>
                  </a:lnTo>
                  <a:lnTo>
                    <a:pt x="1623663" y="471074"/>
                  </a:lnTo>
                  <a:lnTo>
                    <a:pt x="1597417" y="488795"/>
                  </a:lnTo>
                  <a:lnTo>
                    <a:pt x="1565338" y="495300"/>
                  </a:lnTo>
                  <a:lnTo>
                    <a:pt x="82550" y="495300"/>
                  </a:lnTo>
                  <a:lnTo>
                    <a:pt x="50417" y="488795"/>
                  </a:lnTo>
                  <a:lnTo>
                    <a:pt x="24177" y="471074"/>
                  </a:lnTo>
                  <a:lnTo>
                    <a:pt x="6486" y="444829"/>
                  </a:lnTo>
                  <a:lnTo>
                    <a:pt x="0" y="412750"/>
                  </a:lnTo>
                  <a:lnTo>
                    <a:pt x="0" y="82550"/>
                  </a:lnTo>
                  <a:close/>
                </a:path>
              </a:pathLst>
            </a:custGeom>
            <a:ln w="12700">
              <a:solidFill>
                <a:srgbClr val="41709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 descr=""/>
          <p:cNvSpPr txBox="1"/>
          <p:nvPr/>
        </p:nvSpPr>
        <p:spPr>
          <a:xfrm>
            <a:off x="523557" y="2396426"/>
            <a:ext cx="1322070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r>
              <a:rPr dirty="0" sz="1800" spc="-30">
                <a:solidFill>
                  <a:srgbClr val="FFFFFF"/>
                </a:solidFill>
                <a:latin typeface="Calibri"/>
                <a:cs typeface="Calibri"/>
              </a:rPr>
              <a:t> ЭТАП</a:t>
            </a:r>
            <a:r>
              <a:rPr dirty="0" sz="1800" spc="-20">
                <a:solidFill>
                  <a:srgbClr val="FFFFFF"/>
                </a:solidFill>
                <a:latin typeface="Calibri"/>
                <a:cs typeface="Calibri"/>
              </a:rPr>
              <a:t> (MVP)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29" name="object 29" descr=""/>
          <p:cNvGrpSpPr/>
          <p:nvPr/>
        </p:nvGrpSpPr>
        <p:grpSpPr>
          <a:xfrm>
            <a:off x="4256151" y="2284476"/>
            <a:ext cx="3665854" cy="2303780"/>
            <a:chOff x="4256151" y="2284476"/>
            <a:chExt cx="3665854" cy="2303780"/>
          </a:xfrm>
        </p:grpSpPr>
        <p:sp>
          <p:nvSpPr>
            <p:cNvPr id="30" name="object 30" descr=""/>
            <p:cNvSpPr/>
            <p:nvPr/>
          </p:nvSpPr>
          <p:spPr>
            <a:xfrm>
              <a:off x="4357751" y="2643251"/>
              <a:ext cx="3562350" cy="1943100"/>
            </a:xfrm>
            <a:custGeom>
              <a:avLst/>
              <a:gdLst/>
              <a:ahLst/>
              <a:cxnLst/>
              <a:rect l="l" t="t" r="r" b="b"/>
              <a:pathLst>
                <a:path w="3562350" h="1943100">
                  <a:moveTo>
                    <a:pt x="3365627" y="0"/>
                  </a:moveTo>
                  <a:lnTo>
                    <a:pt x="196596" y="0"/>
                  </a:lnTo>
                  <a:lnTo>
                    <a:pt x="151515" y="5191"/>
                  </a:lnTo>
                  <a:lnTo>
                    <a:pt x="110134" y="19980"/>
                  </a:lnTo>
                  <a:lnTo>
                    <a:pt x="73631" y="43187"/>
                  </a:lnTo>
                  <a:lnTo>
                    <a:pt x="43187" y="73631"/>
                  </a:lnTo>
                  <a:lnTo>
                    <a:pt x="19980" y="110134"/>
                  </a:lnTo>
                  <a:lnTo>
                    <a:pt x="5191" y="151515"/>
                  </a:lnTo>
                  <a:lnTo>
                    <a:pt x="0" y="196596"/>
                  </a:lnTo>
                  <a:lnTo>
                    <a:pt x="0" y="1746377"/>
                  </a:lnTo>
                  <a:lnTo>
                    <a:pt x="5191" y="1791464"/>
                  </a:lnTo>
                  <a:lnTo>
                    <a:pt x="19980" y="1832863"/>
                  </a:lnTo>
                  <a:lnTo>
                    <a:pt x="43187" y="1869391"/>
                  </a:lnTo>
                  <a:lnTo>
                    <a:pt x="73631" y="1899862"/>
                  </a:lnTo>
                  <a:lnTo>
                    <a:pt x="110134" y="1923093"/>
                  </a:lnTo>
                  <a:lnTo>
                    <a:pt x="151515" y="1937901"/>
                  </a:lnTo>
                  <a:lnTo>
                    <a:pt x="196596" y="1943100"/>
                  </a:lnTo>
                  <a:lnTo>
                    <a:pt x="3365627" y="1943100"/>
                  </a:lnTo>
                  <a:lnTo>
                    <a:pt x="3410714" y="1937901"/>
                  </a:lnTo>
                  <a:lnTo>
                    <a:pt x="3452113" y="1923093"/>
                  </a:lnTo>
                  <a:lnTo>
                    <a:pt x="3488641" y="1899862"/>
                  </a:lnTo>
                  <a:lnTo>
                    <a:pt x="3519112" y="1869391"/>
                  </a:lnTo>
                  <a:lnTo>
                    <a:pt x="3542343" y="1832863"/>
                  </a:lnTo>
                  <a:lnTo>
                    <a:pt x="3557151" y="1791464"/>
                  </a:lnTo>
                  <a:lnTo>
                    <a:pt x="3562350" y="1746377"/>
                  </a:lnTo>
                  <a:lnTo>
                    <a:pt x="3562350" y="196596"/>
                  </a:lnTo>
                  <a:lnTo>
                    <a:pt x="3557151" y="151515"/>
                  </a:lnTo>
                  <a:lnTo>
                    <a:pt x="3542343" y="110134"/>
                  </a:lnTo>
                  <a:lnTo>
                    <a:pt x="3519112" y="73631"/>
                  </a:lnTo>
                  <a:lnTo>
                    <a:pt x="3488641" y="43187"/>
                  </a:lnTo>
                  <a:lnTo>
                    <a:pt x="3452113" y="19980"/>
                  </a:lnTo>
                  <a:lnTo>
                    <a:pt x="3410714" y="5191"/>
                  </a:lnTo>
                  <a:lnTo>
                    <a:pt x="3365627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4357751" y="2643251"/>
              <a:ext cx="3562350" cy="1943100"/>
            </a:xfrm>
            <a:custGeom>
              <a:avLst/>
              <a:gdLst/>
              <a:ahLst/>
              <a:cxnLst/>
              <a:rect l="l" t="t" r="r" b="b"/>
              <a:pathLst>
                <a:path w="3562350" h="1943100">
                  <a:moveTo>
                    <a:pt x="0" y="196596"/>
                  </a:moveTo>
                  <a:lnTo>
                    <a:pt x="5191" y="151515"/>
                  </a:lnTo>
                  <a:lnTo>
                    <a:pt x="19980" y="110134"/>
                  </a:lnTo>
                  <a:lnTo>
                    <a:pt x="43187" y="73631"/>
                  </a:lnTo>
                  <a:lnTo>
                    <a:pt x="73631" y="43187"/>
                  </a:lnTo>
                  <a:lnTo>
                    <a:pt x="110134" y="19980"/>
                  </a:lnTo>
                  <a:lnTo>
                    <a:pt x="151515" y="5191"/>
                  </a:lnTo>
                  <a:lnTo>
                    <a:pt x="196596" y="0"/>
                  </a:lnTo>
                  <a:lnTo>
                    <a:pt x="3365627" y="0"/>
                  </a:lnTo>
                  <a:lnTo>
                    <a:pt x="3410714" y="5191"/>
                  </a:lnTo>
                  <a:lnTo>
                    <a:pt x="3452113" y="19980"/>
                  </a:lnTo>
                  <a:lnTo>
                    <a:pt x="3488641" y="43187"/>
                  </a:lnTo>
                  <a:lnTo>
                    <a:pt x="3519112" y="73631"/>
                  </a:lnTo>
                  <a:lnTo>
                    <a:pt x="3542343" y="110134"/>
                  </a:lnTo>
                  <a:lnTo>
                    <a:pt x="3557151" y="151515"/>
                  </a:lnTo>
                  <a:lnTo>
                    <a:pt x="3562350" y="196596"/>
                  </a:lnTo>
                  <a:lnTo>
                    <a:pt x="3562350" y="1746377"/>
                  </a:lnTo>
                  <a:lnTo>
                    <a:pt x="3557151" y="1791464"/>
                  </a:lnTo>
                  <a:lnTo>
                    <a:pt x="3542343" y="1832863"/>
                  </a:lnTo>
                  <a:lnTo>
                    <a:pt x="3519112" y="1869391"/>
                  </a:lnTo>
                  <a:lnTo>
                    <a:pt x="3488641" y="1899862"/>
                  </a:lnTo>
                  <a:lnTo>
                    <a:pt x="3452113" y="1923093"/>
                  </a:lnTo>
                  <a:lnTo>
                    <a:pt x="3410714" y="1937901"/>
                  </a:lnTo>
                  <a:lnTo>
                    <a:pt x="3365627" y="1943100"/>
                  </a:lnTo>
                  <a:lnTo>
                    <a:pt x="196596" y="1943100"/>
                  </a:lnTo>
                  <a:lnTo>
                    <a:pt x="151515" y="1937901"/>
                  </a:lnTo>
                  <a:lnTo>
                    <a:pt x="110134" y="1923093"/>
                  </a:lnTo>
                  <a:lnTo>
                    <a:pt x="73631" y="1899862"/>
                  </a:lnTo>
                  <a:lnTo>
                    <a:pt x="43187" y="1869391"/>
                  </a:lnTo>
                  <a:lnTo>
                    <a:pt x="19980" y="1832863"/>
                  </a:lnTo>
                  <a:lnTo>
                    <a:pt x="5191" y="1791464"/>
                  </a:lnTo>
                  <a:lnTo>
                    <a:pt x="0" y="1746377"/>
                  </a:lnTo>
                  <a:lnTo>
                    <a:pt x="0" y="196596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4262501" y="2290826"/>
              <a:ext cx="1638300" cy="495300"/>
            </a:xfrm>
            <a:custGeom>
              <a:avLst/>
              <a:gdLst/>
              <a:ahLst/>
              <a:cxnLst/>
              <a:rect l="l" t="t" r="r" b="b"/>
              <a:pathLst>
                <a:path w="1638300" h="495300">
                  <a:moveTo>
                    <a:pt x="1555750" y="0"/>
                  </a:moveTo>
                  <a:lnTo>
                    <a:pt x="82423" y="0"/>
                  </a:lnTo>
                  <a:lnTo>
                    <a:pt x="50363" y="6484"/>
                  </a:lnTo>
                  <a:lnTo>
                    <a:pt x="24161" y="24161"/>
                  </a:lnTo>
                  <a:lnTo>
                    <a:pt x="6484" y="50363"/>
                  </a:lnTo>
                  <a:lnTo>
                    <a:pt x="0" y="82423"/>
                  </a:lnTo>
                  <a:lnTo>
                    <a:pt x="0" y="412750"/>
                  </a:lnTo>
                  <a:lnTo>
                    <a:pt x="6484" y="444829"/>
                  </a:lnTo>
                  <a:lnTo>
                    <a:pt x="24161" y="471074"/>
                  </a:lnTo>
                  <a:lnTo>
                    <a:pt x="50363" y="488795"/>
                  </a:lnTo>
                  <a:lnTo>
                    <a:pt x="82423" y="495300"/>
                  </a:lnTo>
                  <a:lnTo>
                    <a:pt x="1555750" y="495300"/>
                  </a:lnTo>
                  <a:lnTo>
                    <a:pt x="1587829" y="488795"/>
                  </a:lnTo>
                  <a:lnTo>
                    <a:pt x="1614074" y="471074"/>
                  </a:lnTo>
                  <a:lnTo>
                    <a:pt x="1631795" y="444829"/>
                  </a:lnTo>
                  <a:lnTo>
                    <a:pt x="1638300" y="412750"/>
                  </a:lnTo>
                  <a:lnTo>
                    <a:pt x="1638300" y="82423"/>
                  </a:lnTo>
                  <a:lnTo>
                    <a:pt x="1631795" y="50363"/>
                  </a:lnTo>
                  <a:lnTo>
                    <a:pt x="1614074" y="24161"/>
                  </a:lnTo>
                  <a:lnTo>
                    <a:pt x="1587829" y="6484"/>
                  </a:lnTo>
                  <a:lnTo>
                    <a:pt x="1555750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4262501" y="2290826"/>
              <a:ext cx="1638300" cy="495300"/>
            </a:xfrm>
            <a:custGeom>
              <a:avLst/>
              <a:gdLst/>
              <a:ahLst/>
              <a:cxnLst/>
              <a:rect l="l" t="t" r="r" b="b"/>
              <a:pathLst>
                <a:path w="1638300" h="495300">
                  <a:moveTo>
                    <a:pt x="0" y="82423"/>
                  </a:moveTo>
                  <a:lnTo>
                    <a:pt x="6484" y="50363"/>
                  </a:lnTo>
                  <a:lnTo>
                    <a:pt x="24161" y="24161"/>
                  </a:lnTo>
                  <a:lnTo>
                    <a:pt x="50363" y="6484"/>
                  </a:lnTo>
                  <a:lnTo>
                    <a:pt x="82423" y="0"/>
                  </a:lnTo>
                  <a:lnTo>
                    <a:pt x="1555750" y="0"/>
                  </a:lnTo>
                  <a:lnTo>
                    <a:pt x="1587829" y="6484"/>
                  </a:lnTo>
                  <a:lnTo>
                    <a:pt x="1614074" y="24161"/>
                  </a:lnTo>
                  <a:lnTo>
                    <a:pt x="1631795" y="50363"/>
                  </a:lnTo>
                  <a:lnTo>
                    <a:pt x="1638300" y="82423"/>
                  </a:lnTo>
                  <a:lnTo>
                    <a:pt x="1638300" y="412750"/>
                  </a:lnTo>
                  <a:lnTo>
                    <a:pt x="1631795" y="444829"/>
                  </a:lnTo>
                  <a:lnTo>
                    <a:pt x="1614074" y="471074"/>
                  </a:lnTo>
                  <a:lnTo>
                    <a:pt x="1587829" y="488795"/>
                  </a:lnTo>
                  <a:lnTo>
                    <a:pt x="1555750" y="495300"/>
                  </a:lnTo>
                  <a:lnTo>
                    <a:pt x="82423" y="495300"/>
                  </a:lnTo>
                  <a:lnTo>
                    <a:pt x="50363" y="488795"/>
                  </a:lnTo>
                  <a:lnTo>
                    <a:pt x="24161" y="471074"/>
                  </a:lnTo>
                  <a:lnTo>
                    <a:pt x="6484" y="444829"/>
                  </a:lnTo>
                  <a:lnTo>
                    <a:pt x="0" y="412750"/>
                  </a:lnTo>
                  <a:lnTo>
                    <a:pt x="0" y="82423"/>
                  </a:lnTo>
                  <a:close/>
                </a:path>
              </a:pathLst>
            </a:custGeom>
            <a:ln w="12700">
              <a:solidFill>
                <a:srgbClr val="41709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4" name="object 34" descr=""/>
          <p:cNvGrpSpPr/>
          <p:nvPr/>
        </p:nvGrpSpPr>
        <p:grpSpPr>
          <a:xfrm>
            <a:off x="8085201" y="2294001"/>
            <a:ext cx="3646804" cy="2294255"/>
            <a:chOff x="8085201" y="2294001"/>
            <a:chExt cx="3646804" cy="2294255"/>
          </a:xfrm>
        </p:grpSpPr>
        <p:sp>
          <p:nvSpPr>
            <p:cNvPr id="35" name="object 35" descr=""/>
            <p:cNvSpPr/>
            <p:nvPr/>
          </p:nvSpPr>
          <p:spPr>
            <a:xfrm>
              <a:off x="8167751" y="2614676"/>
              <a:ext cx="3562350" cy="1971675"/>
            </a:xfrm>
            <a:custGeom>
              <a:avLst/>
              <a:gdLst/>
              <a:ahLst/>
              <a:cxnLst/>
              <a:rect l="l" t="t" r="r" b="b"/>
              <a:pathLst>
                <a:path w="3562350" h="1971675">
                  <a:moveTo>
                    <a:pt x="3362705" y="0"/>
                  </a:moveTo>
                  <a:lnTo>
                    <a:pt x="199517" y="0"/>
                  </a:lnTo>
                  <a:lnTo>
                    <a:pt x="153755" y="5266"/>
                  </a:lnTo>
                  <a:lnTo>
                    <a:pt x="111754" y="20271"/>
                  </a:lnTo>
                  <a:lnTo>
                    <a:pt x="74710" y="43817"/>
                  </a:lnTo>
                  <a:lnTo>
                    <a:pt x="43817" y="74710"/>
                  </a:lnTo>
                  <a:lnTo>
                    <a:pt x="20271" y="111754"/>
                  </a:lnTo>
                  <a:lnTo>
                    <a:pt x="5266" y="153755"/>
                  </a:lnTo>
                  <a:lnTo>
                    <a:pt x="0" y="199516"/>
                  </a:lnTo>
                  <a:lnTo>
                    <a:pt x="0" y="1772031"/>
                  </a:lnTo>
                  <a:lnTo>
                    <a:pt x="5266" y="1817799"/>
                  </a:lnTo>
                  <a:lnTo>
                    <a:pt x="20271" y="1859818"/>
                  </a:lnTo>
                  <a:lnTo>
                    <a:pt x="43817" y="1896887"/>
                  </a:lnTo>
                  <a:lnTo>
                    <a:pt x="74710" y="1927807"/>
                  </a:lnTo>
                  <a:lnTo>
                    <a:pt x="111754" y="1951378"/>
                  </a:lnTo>
                  <a:lnTo>
                    <a:pt x="153755" y="1966400"/>
                  </a:lnTo>
                  <a:lnTo>
                    <a:pt x="199517" y="1971675"/>
                  </a:lnTo>
                  <a:lnTo>
                    <a:pt x="3362705" y="1971675"/>
                  </a:lnTo>
                  <a:lnTo>
                    <a:pt x="3408474" y="1966400"/>
                  </a:lnTo>
                  <a:lnTo>
                    <a:pt x="3450493" y="1951378"/>
                  </a:lnTo>
                  <a:lnTo>
                    <a:pt x="3487562" y="1927807"/>
                  </a:lnTo>
                  <a:lnTo>
                    <a:pt x="3518482" y="1896887"/>
                  </a:lnTo>
                  <a:lnTo>
                    <a:pt x="3542053" y="1859818"/>
                  </a:lnTo>
                  <a:lnTo>
                    <a:pt x="3557075" y="1817799"/>
                  </a:lnTo>
                  <a:lnTo>
                    <a:pt x="3562350" y="1772031"/>
                  </a:lnTo>
                  <a:lnTo>
                    <a:pt x="3562350" y="199516"/>
                  </a:lnTo>
                  <a:lnTo>
                    <a:pt x="3557075" y="153755"/>
                  </a:lnTo>
                  <a:lnTo>
                    <a:pt x="3542053" y="111754"/>
                  </a:lnTo>
                  <a:lnTo>
                    <a:pt x="3518482" y="74710"/>
                  </a:lnTo>
                  <a:lnTo>
                    <a:pt x="3487562" y="43817"/>
                  </a:lnTo>
                  <a:lnTo>
                    <a:pt x="3450493" y="20271"/>
                  </a:lnTo>
                  <a:lnTo>
                    <a:pt x="3408474" y="5266"/>
                  </a:lnTo>
                  <a:lnTo>
                    <a:pt x="3362705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8167751" y="2614676"/>
              <a:ext cx="3562350" cy="1971675"/>
            </a:xfrm>
            <a:custGeom>
              <a:avLst/>
              <a:gdLst/>
              <a:ahLst/>
              <a:cxnLst/>
              <a:rect l="l" t="t" r="r" b="b"/>
              <a:pathLst>
                <a:path w="3562350" h="1971675">
                  <a:moveTo>
                    <a:pt x="0" y="199516"/>
                  </a:moveTo>
                  <a:lnTo>
                    <a:pt x="5266" y="153755"/>
                  </a:lnTo>
                  <a:lnTo>
                    <a:pt x="20271" y="111754"/>
                  </a:lnTo>
                  <a:lnTo>
                    <a:pt x="43817" y="74710"/>
                  </a:lnTo>
                  <a:lnTo>
                    <a:pt x="74710" y="43817"/>
                  </a:lnTo>
                  <a:lnTo>
                    <a:pt x="111754" y="20271"/>
                  </a:lnTo>
                  <a:lnTo>
                    <a:pt x="153755" y="5266"/>
                  </a:lnTo>
                  <a:lnTo>
                    <a:pt x="199517" y="0"/>
                  </a:lnTo>
                  <a:lnTo>
                    <a:pt x="3362705" y="0"/>
                  </a:lnTo>
                  <a:lnTo>
                    <a:pt x="3408474" y="5266"/>
                  </a:lnTo>
                  <a:lnTo>
                    <a:pt x="3450493" y="20271"/>
                  </a:lnTo>
                  <a:lnTo>
                    <a:pt x="3487562" y="43817"/>
                  </a:lnTo>
                  <a:lnTo>
                    <a:pt x="3518482" y="74710"/>
                  </a:lnTo>
                  <a:lnTo>
                    <a:pt x="3542053" y="111754"/>
                  </a:lnTo>
                  <a:lnTo>
                    <a:pt x="3557075" y="153755"/>
                  </a:lnTo>
                  <a:lnTo>
                    <a:pt x="3562350" y="199516"/>
                  </a:lnTo>
                  <a:lnTo>
                    <a:pt x="3562350" y="1772031"/>
                  </a:lnTo>
                  <a:lnTo>
                    <a:pt x="3557075" y="1817799"/>
                  </a:lnTo>
                  <a:lnTo>
                    <a:pt x="3542053" y="1859818"/>
                  </a:lnTo>
                  <a:lnTo>
                    <a:pt x="3518482" y="1896887"/>
                  </a:lnTo>
                  <a:lnTo>
                    <a:pt x="3487562" y="1927807"/>
                  </a:lnTo>
                  <a:lnTo>
                    <a:pt x="3450493" y="1951378"/>
                  </a:lnTo>
                  <a:lnTo>
                    <a:pt x="3408474" y="1966400"/>
                  </a:lnTo>
                  <a:lnTo>
                    <a:pt x="3362705" y="1971675"/>
                  </a:lnTo>
                  <a:lnTo>
                    <a:pt x="199517" y="1971675"/>
                  </a:lnTo>
                  <a:lnTo>
                    <a:pt x="153755" y="1966400"/>
                  </a:lnTo>
                  <a:lnTo>
                    <a:pt x="111754" y="1951378"/>
                  </a:lnTo>
                  <a:lnTo>
                    <a:pt x="74710" y="1927807"/>
                  </a:lnTo>
                  <a:lnTo>
                    <a:pt x="43817" y="1896887"/>
                  </a:lnTo>
                  <a:lnTo>
                    <a:pt x="20271" y="1859818"/>
                  </a:lnTo>
                  <a:lnTo>
                    <a:pt x="5266" y="1817799"/>
                  </a:lnTo>
                  <a:lnTo>
                    <a:pt x="0" y="1772031"/>
                  </a:lnTo>
                  <a:lnTo>
                    <a:pt x="0" y="199516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8091551" y="2300351"/>
              <a:ext cx="1647825" cy="495300"/>
            </a:xfrm>
            <a:custGeom>
              <a:avLst/>
              <a:gdLst/>
              <a:ahLst/>
              <a:cxnLst/>
              <a:rect l="l" t="t" r="r" b="b"/>
              <a:pathLst>
                <a:path w="1647825" h="495300">
                  <a:moveTo>
                    <a:pt x="1565275" y="0"/>
                  </a:moveTo>
                  <a:lnTo>
                    <a:pt x="82550" y="0"/>
                  </a:lnTo>
                  <a:lnTo>
                    <a:pt x="50417" y="6486"/>
                  </a:lnTo>
                  <a:lnTo>
                    <a:pt x="24177" y="24177"/>
                  </a:lnTo>
                  <a:lnTo>
                    <a:pt x="6486" y="50417"/>
                  </a:lnTo>
                  <a:lnTo>
                    <a:pt x="0" y="82550"/>
                  </a:lnTo>
                  <a:lnTo>
                    <a:pt x="0" y="412750"/>
                  </a:lnTo>
                  <a:lnTo>
                    <a:pt x="6486" y="444829"/>
                  </a:lnTo>
                  <a:lnTo>
                    <a:pt x="24177" y="471074"/>
                  </a:lnTo>
                  <a:lnTo>
                    <a:pt x="50417" y="488795"/>
                  </a:lnTo>
                  <a:lnTo>
                    <a:pt x="82550" y="495300"/>
                  </a:lnTo>
                  <a:lnTo>
                    <a:pt x="1565275" y="495300"/>
                  </a:lnTo>
                  <a:lnTo>
                    <a:pt x="1597354" y="488795"/>
                  </a:lnTo>
                  <a:lnTo>
                    <a:pt x="1623599" y="471074"/>
                  </a:lnTo>
                  <a:lnTo>
                    <a:pt x="1641320" y="444829"/>
                  </a:lnTo>
                  <a:lnTo>
                    <a:pt x="1647825" y="412750"/>
                  </a:lnTo>
                  <a:lnTo>
                    <a:pt x="1647825" y="82550"/>
                  </a:lnTo>
                  <a:lnTo>
                    <a:pt x="1641320" y="50417"/>
                  </a:lnTo>
                  <a:lnTo>
                    <a:pt x="1623599" y="24177"/>
                  </a:lnTo>
                  <a:lnTo>
                    <a:pt x="1597354" y="6486"/>
                  </a:lnTo>
                  <a:lnTo>
                    <a:pt x="1565275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8091551" y="2300351"/>
              <a:ext cx="1647825" cy="495300"/>
            </a:xfrm>
            <a:custGeom>
              <a:avLst/>
              <a:gdLst/>
              <a:ahLst/>
              <a:cxnLst/>
              <a:rect l="l" t="t" r="r" b="b"/>
              <a:pathLst>
                <a:path w="1647825" h="495300">
                  <a:moveTo>
                    <a:pt x="0" y="82550"/>
                  </a:moveTo>
                  <a:lnTo>
                    <a:pt x="6486" y="50417"/>
                  </a:lnTo>
                  <a:lnTo>
                    <a:pt x="24177" y="24177"/>
                  </a:lnTo>
                  <a:lnTo>
                    <a:pt x="50417" y="6486"/>
                  </a:lnTo>
                  <a:lnTo>
                    <a:pt x="82550" y="0"/>
                  </a:lnTo>
                  <a:lnTo>
                    <a:pt x="1565275" y="0"/>
                  </a:lnTo>
                  <a:lnTo>
                    <a:pt x="1597354" y="6486"/>
                  </a:lnTo>
                  <a:lnTo>
                    <a:pt x="1623599" y="24177"/>
                  </a:lnTo>
                  <a:lnTo>
                    <a:pt x="1641320" y="50417"/>
                  </a:lnTo>
                  <a:lnTo>
                    <a:pt x="1647825" y="82550"/>
                  </a:lnTo>
                  <a:lnTo>
                    <a:pt x="1647825" y="412750"/>
                  </a:lnTo>
                  <a:lnTo>
                    <a:pt x="1641320" y="444829"/>
                  </a:lnTo>
                  <a:lnTo>
                    <a:pt x="1623599" y="471074"/>
                  </a:lnTo>
                  <a:lnTo>
                    <a:pt x="1597354" y="488795"/>
                  </a:lnTo>
                  <a:lnTo>
                    <a:pt x="1565275" y="495300"/>
                  </a:lnTo>
                  <a:lnTo>
                    <a:pt x="82550" y="495300"/>
                  </a:lnTo>
                  <a:lnTo>
                    <a:pt x="50417" y="488795"/>
                  </a:lnTo>
                  <a:lnTo>
                    <a:pt x="24177" y="471074"/>
                  </a:lnTo>
                  <a:lnTo>
                    <a:pt x="6486" y="444829"/>
                  </a:lnTo>
                  <a:lnTo>
                    <a:pt x="0" y="412750"/>
                  </a:lnTo>
                  <a:lnTo>
                    <a:pt x="0" y="82550"/>
                  </a:lnTo>
                  <a:close/>
                </a:path>
              </a:pathLst>
            </a:custGeom>
            <a:ln w="12700">
              <a:solidFill>
                <a:srgbClr val="41709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9" name="object 39" descr=""/>
          <p:cNvSpPr txBox="1"/>
          <p:nvPr/>
        </p:nvSpPr>
        <p:spPr>
          <a:xfrm>
            <a:off x="8200390" y="2375598"/>
            <a:ext cx="688975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3</a:t>
            </a:r>
            <a:r>
              <a:rPr dirty="0" sz="1800" spc="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spc="-20">
                <a:solidFill>
                  <a:srgbClr val="FFFFFF"/>
                </a:solidFill>
                <a:latin typeface="Calibri"/>
                <a:cs typeface="Calibri"/>
              </a:rPr>
              <a:t>ЭТАП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4361815" y="2368232"/>
            <a:ext cx="3361054" cy="14420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r>
              <a:rPr dirty="0" sz="1800" spc="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spc="-20">
                <a:solidFill>
                  <a:srgbClr val="FFFFFF"/>
                </a:solidFill>
                <a:latin typeface="Calibri"/>
                <a:cs typeface="Calibri"/>
              </a:rPr>
              <a:t>ЭТАП</a:t>
            </a:r>
            <a:endParaRPr sz="1800">
              <a:latin typeface="Calibri"/>
              <a:cs typeface="Calibri"/>
            </a:endParaRPr>
          </a:p>
          <a:p>
            <a:pPr marL="90170" marR="5080" indent="237490">
              <a:lnSpc>
                <a:spcPct val="105000"/>
              </a:lnSpc>
              <a:spcBef>
                <a:spcPts val="1250"/>
              </a:spcBef>
              <a:buAutoNum type="arabicParenR"/>
              <a:tabLst>
                <a:tab pos="327660" algn="l"/>
              </a:tabLst>
            </a:pP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Интеграция</a:t>
            </a:r>
            <a:r>
              <a:rPr dirty="0" sz="1550" spc="1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агента</a:t>
            </a:r>
            <a:r>
              <a:rPr dirty="0" sz="1550" spc="8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с</a:t>
            </a:r>
            <a:r>
              <a:rPr dirty="0" sz="1550" spc="10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Microsoft Sans Serif"/>
                <a:cs typeface="Microsoft Sans Serif"/>
              </a:rPr>
              <a:t>Антифрод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- </a:t>
            </a:r>
            <a:r>
              <a:rPr dirty="0" sz="1550" spc="-10">
                <a:solidFill>
                  <a:srgbClr val="FFFFFF"/>
                </a:solidFill>
                <a:latin typeface="Microsoft Sans Serif"/>
                <a:cs typeface="Microsoft Sans Serif"/>
              </a:rPr>
              <a:t>центром</a:t>
            </a:r>
            <a:endParaRPr sz="1550">
              <a:latin typeface="Microsoft Sans Serif"/>
              <a:cs typeface="Microsoft Sans Serif"/>
            </a:endParaRPr>
          </a:p>
          <a:p>
            <a:pPr marL="90170" marR="387350" indent="237490">
              <a:lnSpc>
                <a:spcPct val="100899"/>
              </a:lnSpc>
              <a:spcBef>
                <a:spcPts val="75"/>
              </a:spcBef>
              <a:buAutoNum type="arabicParenR"/>
              <a:tabLst>
                <a:tab pos="327660" algn="l"/>
              </a:tabLst>
            </a:pP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Анализ</a:t>
            </a:r>
            <a:r>
              <a:rPr dirty="0" sz="1550" spc="19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социальных</a:t>
            </a:r>
            <a:r>
              <a:rPr dirty="0" sz="1550" spc="10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сетей</a:t>
            </a:r>
            <a:r>
              <a:rPr dirty="0" sz="1550" spc="18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50">
                <a:solidFill>
                  <a:srgbClr val="FFFFFF"/>
                </a:solidFill>
                <a:latin typeface="Microsoft Sans Serif"/>
                <a:cs typeface="Microsoft Sans Serif"/>
              </a:rPr>
              <a:t>в </a:t>
            </a:r>
            <a:r>
              <a:rPr dirty="0" sz="1550" spc="-10">
                <a:solidFill>
                  <a:srgbClr val="FFFFFF"/>
                </a:solidFill>
                <a:latin typeface="Microsoft Sans Serif"/>
                <a:cs typeface="Microsoft Sans Serif"/>
              </a:rPr>
              <a:t>целях:</a:t>
            </a:r>
            <a:endParaRPr sz="1550">
              <a:latin typeface="Microsoft Sans Serif"/>
              <a:cs typeface="Microsoft Sans Serif"/>
            </a:endParaRPr>
          </a:p>
        </p:txBody>
      </p:sp>
      <p:sp>
        <p:nvSpPr>
          <p:cNvPr id="41" name="object 41" descr=""/>
          <p:cNvSpPr txBox="1"/>
          <p:nvPr/>
        </p:nvSpPr>
        <p:spPr>
          <a:xfrm>
            <a:off x="4439665" y="3792156"/>
            <a:ext cx="2794635" cy="7531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98450" marR="625475" indent="-285750">
              <a:lnSpc>
                <a:spcPct val="101000"/>
              </a:lnSpc>
              <a:spcBef>
                <a:spcPts val="105"/>
              </a:spcBef>
              <a:buChar char="•"/>
              <a:tabLst>
                <a:tab pos="298450" algn="l"/>
              </a:tabLst>
            </a:pP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выявления</a:t>
            </a:r>
            <a:r>
              <a:rPr dirty="0" sz="1550" spc="2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Microsoft Sans Serif"/>
                <a:cs typeface="Microsoft Sans Serif"/>
              </a:rPr>
              <a:t>трендов мошенничества;</a:t>
            </a:r>
            <a:endParaRPr sz="1550">
              <a:latin typeface="Microsoft Sans Serif"/>
              <a:cs typeface="Microsoft Sans Serif"/>
            </a:endParaRPr>
          </a:p>
          <a:p>
            <a:pPr marL="297815" indent="-285115">
              <a:lnSpc>
                <a:spcPct val="100000"/>
              </a:lnSpc>
              <a:spcBef>
                <a:spcPts val="95"/>
              </a:spcBef>
              <a:buChar char="•"/>
              <a:tabLst>
                <a:tab pos="297815" algn="l"/>
              </a:tabLst>
            </a:pP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утечек</a:t>
            </a:r>
            <a:r>
              <a:rPr dirty="0" sz="1550" spc="1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данных,</a:t>
            </a:r>
            <a:r>
              <a:rPr dirty="0" sz="1550" spc="7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DDoS</a:t>
            </a:r>
            <a:r>
              <a:rPr dirty="0" sz="1550" spc="5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20">
                <a:solidFill>
                  <a:srgbClr val="FFFFFF"/>
                </a:solidFill>
                <a:latin typeface="Microsoft Sans Serif"/>
                <a:cs typeface="Microsoft Sans Serif"/>
              </a:rPr>
              <a:t>атак</a:t>
            </a:r>
            <a:endParaRPr sz="1550">
              <a:latin typeface="Microsoft Sans Serif"/>
              <a:cs typeface="Microsoft Sans Serif"/>
            </a:endParaRPr>
          </a:p>
        </p:txBody>
      </p:sp>
      <p:sp>
        <p:nvSpPr>
          <p:cNvPr id="42" name="object 42" descr=""/>
          <p:cNvSpPr txBox="1"/>
          <p:nvPr/>
        </p:nvSpPr>
        <p:spPr>
          <a:xfrm>
            <a:off x="8275701" y="3165157"/>
            <a:ext cx="2454275" cy="2660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Анализ</a:t>
            </a:r>
            <a:r>
              <a:rPr dirty="0" sz="1550" spc="9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даркнета</a:t>
            </a:r>
            <a:r>
              <a:rPr dirty="0" sz="1550" spc="6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в</a:t>
            </a:r>
            <a:r>
              <a:rPr dirty="0" sz="1550" spc="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Microsoft Sans Serif"/>
                <a:cs typeface="Microsoft Sans Serif"/>
              </a:rPr>
              <a:t>целях:</a:t>
            </a:r>
            <a:endParaRPr sz="1550">
              <a:latin typeface="Microsoft Sans Serif"/>
              <a:cs typeface="Microsoft Sans Serif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8275701" y="3413061"/>
            <a:ext cx="2794635" cy="752475"/>
          </a:xfrm>
          <a:prstGeom prst="rect">
            <a:avLst/>
          </a:prstGeom>
        </p:spPr>
        <p:txBody>
          <a:bodyPr wrap="square" lIns="0" tIns="4445" rIns="0" bIns="0" rtlCol="0" vert="horz">
            <a:spAutoFit/>
          </a:bodyPr>
          <a:lstStyle/>
          <a:p>
            <a:pPr marL="298450" marR="626110" indent="-285750">
              <a:lnSpc>
                <a:spcPct val="105000"/>
              </a:lnSpc>
              <a:spcBef>
                <a:spcPts val="35"/>
              </a:spcBef>
              <a:buChar char="•"/>
              <a:tabLst>
                <a:tab pos="298450" algn="l"/>
              </a:tabLst>
            </a:pP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выявления</a:t>
            </a:r>
            <a:r>
              <a:rPr dirty="0" sz="1550" spc="2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Microsoft Sans Serif"/>
                <a:cs typeface="Microsoft Sans Serif"/>
              </a:rPr>
              <a:t>трендов мошенничества;</a:t>
            </a:r>
            <a:endParaRPr sz="1550">
              <a:latin typeface="Microsoft Sans Serif"/>
              <a:cs typeface="Microsoft Sans Serif"/>
            </a:endParaRPr>
          </a:p>
          <a:p>
            <a:pPr marL="297815" indent="-285115">
              <a:lnSpc>
                <a:spcPct val="100000"/>
              </a:lnSpc>
              <a:spcBef>
                <a:spcPts val="15"/>
              </a:spcBef>
              <a:buChar char="•"/>
              <a:tabLst>
                <a:tab pos="297815" algn="l"/>
              </a:tabLst>
            </a:pP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утечек</a:t>
            </a:r>
            <a:r>
              <a:rPr dirty="0" sz="1550" spc="1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данных,</a:t>
            </a:r>
            <a:r>
              <a:rPr dirty="0" sz="1550" spc="7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DDoS</a:t>
            </a:r>
            <a:r>
              <a:rPr dirty="0" sz="1550" spc="4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20">
                <a:solidFill>
                  <a:srgbClr val="FFFFFF"/>
                </a:solidFill>
                <a:latin typeface="Microsoft Sans Serif"/>
                <a:cs typeface="Microsoft Sans Serif"/>
              </a:rPr>
              <a:t>атак</a:t>
            </a:r>
            <a:endParaRPr sz="155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1946508" y="220662"/>
            <a:ext cx="177800" cy="1860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50" spc="-25" b="1">
                <a:solidFill>
                  <a:srgbClr val="125554"/>
                </a:solidFill>
                <a:latin typeface="Arial"/>
                <a:cs typeface="Arial"/>
              </a:rPr>
              <a:t>11</a:t>
            </a:r>
            <a:endParaRPr sz="1050">
              <a:latin typeface="Arial"/>
              <a:cs typeface="Arial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257175"/>
            <a:ext cx="1228724" cy="352425"/>
          </a:xfrm>
          <a:prstGeom prst="rect">
            <a:avLst/>
          </a:prstGeom>
        </p:spPr>
      </p:pic>
      <p:grpSp>
        <p:nvGrpSpPr>
          <p:cNvPr id="4" name="object 4" descr=""/>
          <p:cNvGrpSpPr/>
          <p:nvPr/>
        </p:nvGrpSpPr>
        <p:grpSpPr>
          <a:xfrm>
            <a:off x="1352550" y="228600"/>
            <a:ext cx="409575" cy="409575"/>
            <a:chOff x="1352550" y="228600"/>
            <a:chExt cx="409575" cy="409575"/>
          </a:xfrm>
        </p:grpSpPr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52550" y="285750"/>
              <a:ext cx="409575" cy="352425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85900" y="228600"/>
              <a:ext cx="142875" cy="323850"/>
            </a:xfrm>
            <a:prstGeom prst="rect">
              <a:avLst/>
            </a:prstGeom>
          </p:spPr>
        </p:pic>
      </p:grpSp>
      <p:pic>
        <p:nvPicPr>
          <p:cNvPr id="7" name="object 7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895475" y="390525"/>
            <a:ext cx="2495550" cy="114300"/>
          </a:xfrm>
          <a:prstGeom prst="rect">
            <a:avLst/>
          </a:prstGeom>
        </p:spPr>
      </p:pic>
      <p:sp>
        <p:nvSpPr>
          <p:cNvPr id="8" name="object 8" descr=""/>
          <p:cNvSpPr/>
          <p:nvPr/>
        </p:nvSpPr>
        <p:spPr>
          <a:xfrm>
            <a:off x="490537" y="5272151"/>
            <a:ext cx="11421110" cy="1209675"/>
          </a:xfrm>
          <a:custGeom>
            <a:avLst/>
            <a:gdLst/>
            <a:ahLst/>
            <a:cxnLst/>
            <a:rect l="l" t="t" r="r" b="b"/>
            <a:pathLst>
              <a:path w="11421110" h="1209675">
                <a:moveTo>
                  <a:pt x="0" y="60325"/>
                </a:moveTo>
                <a:lnTo>
                  <a:pt x="4748" y="36808"/>
                </a:lnTo>
                <a:lnTo>
                  <a:pt x="17695" y="17637"/>
                </a:lnTo>
                <a:lnTo>
                  <a:pt x="36899" y="4728"/>
                </a:lnTo>
                <a:lnTo>
                  <a:pt x="60413" y="0"/>
                </a:lnTo>
                <a:lnTo>
                  <a:pt x="11360086" y="0"/>
                </a:lnTo>
                <a:lnTo>
                  <a:pt x="11383623" y="4728"/>
                </a:lnTo>
                <a:lnTo>
                  <a:pt x="11402837" y="17637"/>
                </a:lnTo>
                <a:lnTo>
                  <a:pt x="11415789" y="36808"/>
                </a:lnTo>
                <a:lnTo>
                  <a:pt x="11420538" y="60325"/>
                </a:lnTo>
                <a:lnTo>
                  <a:pt x="11420538" y="1149197"/>
                </a:lnTo>
                <a:lnTo>
                  <a:pt x="11415789" y="1172712"/>
                </a:lnTo>
                <a:lnTo>
                  <a:pt x="11402837" y="1191915"/>
                </a:lnTo>
                <a:lnTo>
                  <a:pt x="11383623" y="1204863"/>
                </a:lnTo>
                <a:lnTo>
                  <a:pt x="11360086" y="1209611"/>
                </a:lnTo>
                <a:lnTo>
                  <a:pt x="60413" y="1209611"/>
                </a:lnTo>
                <a:lnTo>
                  <a:pt x="36899" y="1204863"/>
                </a:lnTo>
                <a:lnTo>
                  <a:pt x="17695" y="1191915"/>
                </a:lnTo>
                <a:lnTo>
                  <a:pt x="4748" y="1172712"/>
                </a:lnTo>
                <a:lnTo>
                  <a:pt x="0" y="1149197"/>
                </a:lnTo>
                <a:lnTo>
                  <a:pt x="0" y="60325"/>
                </a:lnTo>
                <a:close/>
              </a:path>
            </a:pathLst>
          </a:custGeom>
          <a:ln w="9525">
            <a:solidFill>
              <a:srgbClr val="3AFFC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44526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pc="95"/>
              <a:t>Повышение</a:t>
            </a:r>
            <a:r>
              <a:rPr dirty="0" spc="295"/>
              <a:t> </a:t>
            </a:r>
            <a:r>
              <a:rPr dirty="0" spc="95"/>
              <a:t>эффективности:</a:t>
            </a:r>
            <a:r>
              <a:rPr dirty="0" spc="315"/>
              <a:t> </a:t>
            </a:r>
            <a:r>
              <a:rPr dirty="0" sz="1400" spc="95">
                <a:solidFill>
                  <a:srgbClr val="FFC000"/>
                </a:solidFill>
              </a:rPr>
              <a:t>АГЕНТ</a:t>
            </a:r>
            <a:r>
              <a:rPr dirty="0" sz="1400" spc="215">
                <a:solidFill>
                  <a:srgbClr val="FFC000"/>
                </a:solidFill>
              </a:rPr>
              <a:t> </a:t>
            </a:r>
            <a:r>
              <a:rPr dirty="0" sz="1400">
                <a:solidFill>
                  <a:srgbClr val="FFC000"/>
                </a:solidFill>
              </a:rPr>
              <a:t>-</a:t>
            </a:r>
            <a:r>
              <a:rPr dirty="0" sz="1400" spc="254">
                <a:solidFill>
                  <a:srgbClr val="FFC000"/>
                </a:solidFill>
              </a:rPr>
              <a:t> </a:t>
            </a:r>
            <a:r>
              <a:rPr dirty="0" sz="1400" spc="95">
                <a:solidFill>
                  <a:srgbClr val="FFC000"/>
                </a:solidFill>
              </a:rPr>
              <a:t>АНАЛИТИК</a:t>
            </a:r>
            <a:endParaRPr sz="1400"/>
          </a:p>
        </p:txBody>
      </p:sp>
      <p:sp>
        <p:nvSpPr>
          <p:cNvPr id="10" name="object 10" descr=""/>
          <p:cNvSpPr txBox="1"/>
          <p:nvPr/>
        </p:nvSpPr>
        <p:spPr>
          <a:xfrm>
            <a:off x="658177" y="5563552"/>
            <a:ext cx="4077335" cy="63817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400" b="1">
                <a:solidFill>
                  <a:srgbClr val="F5E38B"/>
                </a:solidFill>
                <a:latin typeface="Arial"/>
                <a:cs typeface="Arial"/>
              </a:rPr>
              <a:t>Ожидаемый</a:t>
            </a:r>
            <a:r>
              <a:rPr dirty="0" sz="1400" spc="-8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400" spc="-10" b="1">
                <a:solidFill>
                  <a:srgbClr val="F5E38B"/>
                </a:solidFill>
                <a:latin typeface="Arial"/>
                <a:cs typeface="Arial"/>
              </a:rPr>
              <a:t>результат: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65"/>
              </a:spcBef>
            </a:pP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Оптимизация</a:t>
            </a:r>
            <a:r>
              <a:rPr dirty="0" sz="1200" spc="-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работы</a:t>
            </a:r>
            <a:r>
              <a:rPr dirty="0" sz="1200" spc="-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органов</a:t>
            </a:r>
            <a:r>
              <a:rPr dirty="0" sz="1200" spc="-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уголовного</a:t>
            </a:r>
            <a:r>
              <a:rPr dirty="0" sz="1200" spc="-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преследования</a:t>
            </a:r>
            <a:endParaRPr sz="1200">
              <a:latin typeface="Microsoft Sans Serif"/>
              <a:cs typeface="Microsoft Sans Serif"/>
            </a:endParaRPr>
          </a:p>
        </p:txBody>
      </p:sp>
      <p:grpSp>
        <p:nvGrpSpPr>
          <p:cNvPr id="11" name="object 11" descr=""/>
          <p:cNvGrpSpPr/>
          <p:nvPr/>
        </p:nvGrpSpPr>
        <p:grpSpPr>
          <a:xfrm>
            <a:off x="484187" y="1351025"/>
            <a:ext cx="11433810" cy="708025"/>
            <a:chOff x="484187" y="1351025"/>
            <a:chExt cx="11433810" cy="708025"/>
          </a:xfrm>
        </p:grpSpPr>
        <p:pic>
          <p:nvPicPr>
            <p:cNvPr id="12" name="object 12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90537" y="1357375"/>
              <a:ext cx="11420538" cy="695325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490537" y="1357375"/>
              <a:ext cx="11421110" cy="695325"/>
            </a:xfrm>
            <a:custGeom>
              <a:avLst/>
              <a:gdLst/>
              <a:ahLst/>
              <a:cxnLst/>
              <a:rect l="l" t="t" r="r" b="b"/>
              <a:pathLst>
                <a:path w="11421110" h="695325">
                  <a:moveTo>
                    <a:pt x="0" y="115824"/>
                  </a:moveTo>
                  <a:lnTo>
                    <a:pt x="9108" y="70723"/>
                  </a:lnTo>
                  <a:lnTo>
                    <a:pt x="33945" y="33909"/>
                  </a:lnTo>
                  <a:lnTo>
                    <a:pt x="70782" y="9096"/>
                  </a:lnTo>
                  <a:lnTo>
                    <a:pt x="115887" y="0"/>
                  </a:lnTo>
                  <a:lnTo>
                    <a:pt x="11304587" y="0"/>
                  </a:lnTo>
                  <a:lnTo>
                    <a:pt x="11349708" y="9096"/>
                  </a:lnTo>
                  <a:lnTo>
                    <a:pt x="11386566" y="33909"/>
                  </a:lnTo>
                  <a:lnTo>
                    <a:pt x="11411422" y="70723"/>
                  </a:lnTo>
                  <a:lnTo>
                    <a:pt x="11420538" y="115824"/>
                  </a:lnTo>
                  <a:lnTo>
                    <a:pt x="11420538" y="579374"/>
                  </a:lnTo>
                  <a:lnTo>
                    <a:pt x="11411422" y="624494"/>
                  </a:lnTo>
                  <a:lnTo>
                    <a:pt x="11386566" y="661352"/>
                  </a:lnTo>
                  <a:lnTo>
                    <a:pt x="11349708" y="686208"/>
                  </a:lnTo>
                  <a:lnTo>
                    <a:pt x="11304587" y="695325"/>
                  </a:lnTo>
                  <a:lnTo>
                    <a:pt x="115887" y="695325"/>
                  </a:lnTo>
                  <a:lnTo>
                    <a:pt x="70782" y="686208"/>
                  </a:lnTo>
                  <a:lnTo>
                    <a:pt x="33945" y="661352"/>
                  </a:lnTo>
                  <a:lnTo>
                    <a:pt x="9108" y="624494"/>
                  </a:lnTo>
                  <a:lnTo>
                    <a:pt x="0" y="579374"/>
                  </a:lnTo>
                  <a:lnTo>
                    <a:pt x="0" y="115824"/>
                  </a:lnTo>
                  <a:close/>
                </a:path>
              </a:pathLst>
            </a:custGeom>
            <a:ln w="12700">
              <a:solidFill>
                <a:srgbClr val="A8EFB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 descr=""/>
          <p:cNvSpPr txBox="1"/>
          <p:nvPr/>
        </p:nvSpPr>
        <p:spPr>
          <a:xfrm>
            <a:off x="595630" y="1381442"/>
            <a:ext cx="7815580" cy="5143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Создание</a:t>
            </a:r>
            <a:r>
              <a:rPr dirty="0" sz="1550" spc="1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агента,</a:t>
            </a:r>
            <a:r>
              <a:rPr dirty="0" sz="1550" spc="1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который</a:t>
            </a:r>
            <a:r>
              <a:rPr dirty="0" sz="1550" spc="7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будет</a:t>
            </a:r>
            <a:r>
              <a:rPr dirty="0" sz="1550" spc="1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формировать</a:t>
            </a:r>
            <a:r>
              <a:rPr dirty="0" sz="1550" spc="10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аналитическую</a:t>
            </a:r>
            <a:r>
              <a:rPr dirty="0" sz="1550" spc="9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справку</a:t>
            </a:r>
            <a:r>
              <a:rPr dirty="0" sz="1550" spc="8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по</a:t>
            </a:r>
            <a:r>
              <a:rPr dirty="0" sz="1550" spc="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Microsoft Sans Serif"/>
                <a:cs typeface="Microsoft Sans Serif"/>
              </a:rPr>
              <a:t>запросу</a:t>
            </a:r>
            <a:endParaRPr sz="155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MVP:</a:t>
            </a:r>
            <a:r>
              <a:rPr dirty="0" sz="1550" spc="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Формирование</a:t>
            </a:r>
            <a:r>
              <a:rPr dirty="0" sz="1550" spc="1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отчётов</a:t>
            </a:r>
            <a:r>
              <a:rPr dirty="0" sz="1550" spc="10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и</a:t>
            </a:r>
            <a:r>
              <a:rPr dirty="0" sz="1550" spc="1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графов</a:t>
            </a:r>
            <a:r>
              <a:rPr dirty="0" sz="1550" spc="1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Microsoft Sans Serif"/>
                <a:cs typeface="Microsoft Sans Serif"/>
              </a:rPr>
              <a:t>связей</a:t>
            </a:r>
            <a:endParaRPr sz="1550">
              <a:latin typeface="Microsoft Sans Serif"/>
              <a:cs typeface="Microsoft Sans Serif"/>
            </a:endParaRPr>
          </a:p>
        </p:txBody>
      </p:sp>
      <p:pic>
        <p:nvPicPr>
          <p:cNvPr id="15" name="object 15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591552" y="307486"/>
            <a:ext cx="221159" cy="235686"/>
          </a:xfrm>
          <a:prstGeom prst="rect">
            <a:avLst/>
          </a:prstGeom>
        </p:spPr>
      </p:pic>
      <p:grpSp>
        <p:nvGrpSpPr>
          <p:cNvPr id="16" name="object 16" descr=""/>
          <p:cNvGrpSpPr/>
          <p:nvPr/>
        </p:nvGrpSpPr>
        <p:grpSpPr>
          <a:xfrm>
            <a:off x="10869126" y="302888"/>
            <a:ext cx="716280" cy="245110"/>
            <a:chOff x="10869126" y="302888"/>
            <a:chExt cx="716280" cy="245110"/>
          </a:xfrm>
        </p:grpSpPr>
        <p:pic>
          <p:nvPicPr>
            <p:cNvPr id="17" name="object 17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869126" y="307504"/>
              <a:ext cx="204649" cy="235686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1379852" y="307486"/>
              <a:ext cx="205389" cy="235686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1101946" y="302888"/>
              <a:ext cx="236595" cy="244900"/>
            </a:xfrm>
            <a:prstGeom prst="rect">
              <a:avLst/>
            </a:prstGeom>
          </p:spPr>
        </p:pic>
      </p:grpSp>
      <p:pic>
        <p:nvPicPr>
          <p:cNvPr id="20" name="object 20" descr="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9970492" y="102506"/>
            <a:ext cx="485850" cy="643178"/>
          </a:xfrm>
          <a:prstGeom prst="rect">
            <a:avLst/>
          </a:prstGeom>
        </p:spPr>
      </p:pic>
      <p:grpSp>
        <p:nvGrpSpPr>
          <p:cNvPr id="21" name="object 21" descr=""/>
          <p:cNvGrpSpPr/>
          <p:nvPr/>
        </p:nvGrpSpPr>
        <p:grpSpPr>
          <a:xfrm>
            <a:off x="1732026" y="2655951"/>
            <a:ext cx="3346450" cy="2032000"/>
            <a:chOff x="1732026" y="2655951"/>
            <a:chExt cx="3346450" cy="2032000"/>
          </a:xfrm>
        </p:grpSpPr>
        <p:pic>
          <p:nvPicPr>
            <p:cNvPr id="22" name="object 22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738376" y="2662301"/>
              <a:ext cx="3333750" cy="2019300"/>
            </a:xfrm>
            <a:prstGeom prst="rect">
              <a:avLst/>
            </a:prstGeom>
          </p:spPr>
        </p:pic>
        <p:sp>
          <p:nvSpPr>
            <p:cNvPr id="23" name="object 23" descr=""/>
            <p:cNvSpPr/>
            <p:nvPr/>
          </p:nvSpPr>
          <p:spPr>
            <a:xfrm>
              <a:off x="1738376" y="2662301"/>
              <a:ext cx="3333750" cy="2019300"/>
            </a:xfrm>
            <a:custGeom>
              <a:avLst/>
              <a:gdLst/>
              <a:ahLst/>
              <a:cxnLst/>
              <a:rect l="l" t="t" r="r" b="b"/>
              <a:pathLst>
                <a:path w="3333750" h="2019300">
                  <a:moveTo>
                    <a:pt x="0" y="204343"/>
                  </a:moveTo>
                  <a:lnTo>
                    <a:pt x="5394" y="157474"/>
                  </a:lnTo>
                  <a:lnTo>
                    <a:pt x="20761" y="114457"/>
                  </a:lnTo>
                  <a:lnTo>
                    <a:pt x="44876" y="76516"/>
                  </a:lnTo>
                  <a:lnTo>
                    <a:pt x="76516" y="44876"/>
                  </a:lnTo>
                  <a:lnTo>
                    <a:pt x="114457" y="20761"/>
                  </a:lnTo>
                  <a:lnTo>
                    <a:pt x="157474" y="5394"/>
                  </a:lnTo>
                  <a:lnTo>
                    <a:pt x="204343" y="0"/>
                  </a:lnTo>
                  <a:lnTo>
                    <a:pt x="3129279" y="0"/>
                  </a:lnTo>
                  <a:lnTo>
                    <a:pt x="3176155" y="5394"/>
                  </a:lnTo>
                  <a:lnTo>
                    <a:pt x="3219190" y="20761"/>
                  </a:lnTo>
                  <a:lnTo>
                    <a:pt x="3257156" y="44876"/>
                  </a:lnTo>
                  <a:lnTo>
                    <a:pt x="3288823" y="76516"/>
                  </a:lnTo>
                  <a:lnTo>
                    <a:pt x="3312963" y="114457"/>
                  </a:lnTo>
                  <a:lnTo>
                    <a:pt x="3328348" y="157474"/>
                  </a:lnTo>
                  <a:lnTo>
                    <a:pt x="3333750" y="204343"/>
                  </a:lnTo>
                  <a:lnTo>
                    <a:pt x="3333750" y="1814830"/>
                  </a:lnTo>
                  <a:lnTo>
                    <a:pt x="3328348" y="1861705"/>
                  </a:lnTo>
                  <a:lnTo>
                    <a:pt x="3312963" y="1904740"/>
                  </a:lnTo>
                  <a:lnTo>
                    <a:pt x="3288823" y="1942706"/>
                  </a:lnTo>
                  <a:lnTo>
                    <a:pt x="3257156" y="1974373"/>
                  </a:lnTo>
                  <a:lnTo>
                    <a:pt x="3219190" y="1998513"/>
                  </a:lnTo>
                  <a:lnTo>
                    <a:pt x="3176155" y="2013898"/>
                  </a:lnTo>
                  <a:lnTo>
                    <a:pt x="3129279" y="2019300"/>
                  </a:lnTo>
                  <a:lnTo>
                    <a:pt x="204343" y="2019300"/>
                  </a:lnTo>
                  <a:lnTo>
                    <a:pt x="157474" y="2013898"/>
                  </a:lnTo>
                  <a:lnTo>
                    <a:pt x="114457" y="1998513"/>
                  </a:lnTo>
                  <a:lnTo>
                    <a:pt x="76516" y="1974373"/>
                  </a:lnTo>
                  <a:lnTo>
                    <a:pt x="44876" y="1942706"/>
                  </a:lnTo>
                  <a:lnTo>
                    <a:pt x="20761" y="1904740"/>
                  </a:lnTo>
                  <a:lnTo>
                    <a:pt x="5394" y="1861705"/>
                  </a:lnTo>
                  <a:lnTo>
                    <a:pt x="0" y="1814830"/>
                  </a:lnTo>
                  <a:lnTo>
                    <a:pt x="0" y="204343"/>
                  </a:lnTo>
                  <a:close/>
                </a:path>
              </a:pathLst>
            </a:custGeom>
            <a:ln w="12700">
              <a:solidFill>
                <a:srgbClr val="A8EFB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 descr=""/>
          <p:cNvSpPr txBox="1"/>
          <p:nvPr/>
        </p:nvSpPr>
        <p:spPr>
          <a:xfrm>
            <a:off x="1939925" y="2981261"/>
            <a:ext cx="2915920" cy="1487170"/>
          </a:xfrm>
          <a:prstGeom prst="rect">
            <a:avLst/>
          </a:prstGeom>
        </p:spPr>
        <p:txBody>
          <a:bodyPr wrap="square" lIns="0" tIns="7620" rIns="0" bIns="0" rtlCol="0" vert="horz">
            <a:spAutoFit/>
          </a:bodyPr>
          <a:lstStyle/>
          <a:p>
            <a:pPr algn="ctr" marL="12700" marR="5080">
              <a:lnSpc>
                <a:spcPct val="103600"/>
              </a:lnSpc>
              <a:spcBef>
                <a:spcPts val="60"/>
              </a:spcBef>
            </a:pP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Формирование</a:t>
            </a:r>
            <a:r>
              <a:rPr dirty="0" sz="1550" spc="10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Microsoft Sans Serif"/>
                <a:cs typeface="Microsoft Sans Serif"/>
              </a:rPr>
              <a:t>аналитической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справки</a:t>
            </a:r>
            <a:r>
              <a:rPr dirty="0" sz="1550" spc="8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на</a:t>
            </a:r>
            <a:r>
              <a:rPr dirty="0" sz="1550" spc="9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основе</a:t>
            </a:r>
            <a:r>
              <a:rPr dirty="0" sz="1550" spc="9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Microsoft Sans Serif"/>
                <a:cs typeface="Microsoft Sans Serif"/>
              </a:rPr>
              <a:t>данных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Антифрод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-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центра,</a:t>
            </a:r>
            <a:r>
              <a:rPr dirty="0" sz="1550" spc="30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50">
                <a:solidFill>
                  <a:srgbClr val="FFFFFF"/>
                </a:solidFill>
                <a:latin typeface="Microsoft Sans Serif"/>
                <a:cs typeface="Microsoft Sans Serif"/>
              </a:rPr>
              <a:t>с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рекомендациями</a:t>
            </a:r>
            <a:r>
              <a:rPr dirty="0" sz="1550" spc="1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50">
                <a:solidFill>
                  <a:srgbClr val="FFFFFF"/>
                </a:solidFill>
                <a:latin typeface="Microsoft Sans Serif"/>
                <a:cs typeface="Microsoft Sans Serif"/>
              </a:rPr>
              <a:t>и</a:t>
            </a:r>
            <a:endParaRPr sz="1550">
              <a:latin typeface="Microsoft Sans Serif"/>
              <a:cs typeface="Microsoft Sans Serif"/>
            </a:endParaRPr>
          </a:p>
          <a:p>
            <a:pPr algn="ctr" marL="98425" marR="90805">
              <a:lnSpc>
                <a:spcPts val="1950"/>
              </a:lnSpc>
              <a:spcBef>
                <a:spcPts val="5"/>
              </a:spcBef>
            </a:pP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инструкциями</a:t>
            </a:r>
            <a:r>
              <a:rPr dirty="0" sz="1550" spc="8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о</a:t>
            </a:r>
            <a:r>
              <a:rPr dirty="0" sz="1550" spc="9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Microsoft Sans Serif"/>
                <a:cs typeface="Microsoft Sans Serif"/>
              </a:rPr>
              <a:t>дальнейших действиях</a:t>
            </a:r>
            <a:endParaRPr sz="1550">
              <a:latin typeface="Microsoft Sans Serif"/>
              <a:cs typeface="Microsoft Sans Serif"/>
            </a:endParaRPr>
          </a:p>
        </p:txBody>
      </p:sp>
      <p:grpSp>
        <p:nvGrpSpPr>
          <p:cNvPr id="25" name="object 25" descr=""/>
          <p:cNvGrpSpPr/>
          <p:nvPr/>
        </p:nvGrpSpPr>
        <p:grpSpPr>
          <a:xfrm>
            <a:off x="1627251" y="2408301"/>
            <a:ext cx="1927225" cy="508000"/>
            <a:chOff x="1627251" y="2408301"/>
            <a:chExt cx="1927225" cy="508000"/>
          </a:xfrm>
        </p:grpSpPr>
        <p:pic>
          <p:nvPicPr>
            <p:cNvPr id="26" name="object 26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633601" y="2414651"/>
              <a:ext cx="1914525" cy="495300"/>
            </a:xfrm>
            <a:prstGeom prst="rect">
              <a:avLst/>
            </a:prstGeom>
          </p:spPr>
        </p:pic>
        <p:sp>
          <p:nvSpPr>
            <p:cNvPr id="27" name="object 27" descr=""/>
            <p:cNvSpPr/>
            <p:nvPr/>
          </p:nvSpPr>
          <p:spPr>
            <a:xfrm>
              <a:off x="1633601" y="2414651"/>
              <a:ext cx="1914525" cy="495300"/>
            </a:xfrm>
            <a:custGeom>
              <a:avLst/>
              <a:gdLst/>
              <a:ahLst/>
              <a:cxnLst/>
              <a:rect l="l" t="t" r="r" b="b"/>
              <a:pathLst>
                <a:path w="1914525" h="495300">
                  <a:moveTo>
                    <a:pt x="0" y="82550"/>
                  </a:moveTo>
                  <a:lnTo>
                    <a:pt x="6486" y="50417"/>
                  </a:lnTo>
                  <a:lnTo>
                    <a:pt x="24177" y="24177"/>
                  </a:lnTo>
                  <a:lnTo>
                    <a:pt x="50417" y="6486"/>
                  </a:lnTo>
                  <a:lnTo>
                    <a:pt x="82550" y="0"/>
                  </a:lnTo>
                  <a:lnTo>
                    <a:pt x="1831975" y="0"/>
                  </a:lnTo>
                  <a:lnTo>
                    <a:pt x="1864054" y="6486"/>
                  </a:lnTo>
                  <a:lnTo>
                    <a:pt x="1890299" y="24177"/>
                  </a:lnTo>
                  <a:lnTo>
                    <a:pt x="1908020" y="50417"/>
                  </a:lnTo>
                  <a:lnTo>
                    <a:pt x="1914525" y="82550"/>
                  </a:lnTo>
                  <a:lnTo>
                    <a:pt x="1914525" y="412623"/>
                  </a:lnTo>
                  <a:lnTo>
                    <a:pt x="1908020" y="444775"/>
                  </a:lnTo>
                  <a:lnTo>
                    <a:pt x="1890299" y="471058"/>
                  </a:lnTo>
                  <a:lnTo>
                    <a:pt x="1864054" y="488793"/>
                  </a:lnTo>
                  <a:lnTo>
                    <a:pt x="1831975" y="495300"/>
                  </a:lnTo>
                  <a:lnTo>
                    <a:pt x="82550" y="495300"/>
                  </a:lnTo>
                  <a:lnTo>
                    <a:pt x="50417" y="488793"/>
                  </a:lnTo>
                  <a:lnTo>
                    <a:pt x="24177" y="471058"/>
                  </a:lnTo>
                  <a:lnTo>
                    <a:pt x="6486" y="444775"/>
                  </a:lnTo>
                  <a:lnTo>
                    <a:pt x="0" y="412623"/>
                  </a:lnTo>
                  <a:lnTo>
                    <a:pt x="0" y="82550"/>
                  </a:lnTo>
                  <a:close/>
                </a:path>
              </a:pathLst>
            </a:custGeom>
            <a:ln w="12700">
              <a:solidFill>
                <a:srgbClr val="A8EFB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 descr=""/>
          <p:cNvSpPr txBox="1"/>
          <p:nvPr/>
        </p:nvSpPr>
        <p:spPr>
          <a:xfrm>
            <a:off x="1735201" y="2503487"/>
            <a:ext cx="1540510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FFFFFF"/>
                </a:solidFill>
                <a:latin typeface="Arial MT"/>
                <a:cs typeface="Arial MT"/>
              </a:rPr>
              <a:t>1</a:t>
            </a:r>
            <a:r>
              <a:rPr dirty="0" sz="1800" spc="-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ЭТАП</a:t>
            </a:r>
            <a:r>
              <a:rPr dirty="0" sz="1800" spc="-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20">
                <a:solidFill>
                  <a:srgbClr val="FFFFFF"/>
                </a:solidFill>
                <a:latin typeface="Arial MT"/>
                <a:cs typeface="Arial MT"/>
              </a:rPr>
              <a:t>(MVP)</a:t>
            </a:r>
            <a:endParaRPr sz="1800">
              <a:latin typeface="Arial MT"/>
              <a:cs typeface="Arial MT"/>
            </a:endParaRPr>
          </a:p>
        </p:txBody>
      </p:sp>
      <p:grpSp>
        <p:nvGrpSpPr>
          <p:cNvPr id="29" name="object 29" descr=""/>
          <p:cNvGrpSpPr/>
          <p:nvPr/>
        </p:nvGrpSpPr>
        <p:grpSpPr>
          <a:xfrm>
            <a:off x="5884926" y="2341626"/>
            <a:ext cx="3670300" cy="2298700"/>
            <a:chOff x="5884926" y="2341626"/>
            <a:chExt cx="3670300" cy="2298700"/>
          </a:xfrm>
        </p:grpSpPr>
        <p:pic>
          <p:nvPicPr>
            <p:cNvPr id="30" name="object 30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5986526" y="2700401"/>
              <a:ext cx="3562350" cy="1933575"/>
            </a:xfrm>
            <a:prstGeom prst="rect">
              <a:avLst/>
            </a:prstGeom>
          </p:spPr>
        </p:pic>
        <p:sp>
          <p:nvSpPr>
            <p:cNvPr id="31" name="object 31" descr=""/>
            <p:cNvSpPr/>
            <p:nvPr/>
          </p:nvSpPr>
          <p:spPr>
            <a:xfrm>
              <a:off x="5986526" y="2700401"/>
              <a:ext cx="3562350" cy="1933575"/>
            </a:xfrm>
            <a:custGeom>
              <a:avLst/>
              <a:gdLst/>
              <a:ahLst/>
              <a:cxnLst/>
              <a:rect l="l" t="t" r="r" b="b"/>
              <a:pathLst>
                <a:path w="3562350" h="1933575">
                  <a:moveTo>
                    <a:pt x="0" y="195707"/>
                  </a:moveTo>
                  <a:lnTo>
                    <a:pt x="5169" y="150836"/>
                  </a:lnTo>
                  <a:lnTo>
                    <a:pt x="19893" y="109643"/>
                  </a:lnTo>
                  <a:lnTo>
                    <a:pt x="42997" y="73306"/>
                  </a:lnTo>
                  <a:lnTo>
                    <a:pt x="73306" y="42997"/>
                  </a:lnTo>
                  <a:lnTo>
                    <a:pt x="109643" y="19893"/>
                  </a:lnTo>
                  <a:lnTo>
                    <a:pt x="150836" y="5169"/>
                  </a:lnTo>
                  <a:lnTo>
                    <a:pt x="195707" y="0"/>
                  </a:lnTo>
                  <a:lnTo>
                    <a:pt x="3366516" y="0"/>
                  </a:lnTo>
                  <a:lnTo>
                    <a:pt x="3411394" y="5169"/>
                  </a:lnTo>
                  <a:lnTo>
                    <a:pt x="3452604" y="19893"/>
                  </a:lnTo>
                  <a:lnTo>
                    <a:pt x="3488966" y="42997"/>
                  </a:lnTo>
                  <a:lnTo>
                    <a:pt x="3519302" y="73306"/>
                  </a:lnTo>
                  <a:lnTo>
                    <a:pt x="3542431" y="109643"/>
                  </a:lnTo>
                  <a:lnTo>
                    <a:pt x="3557173" y="150836"/>
                  </a:lnTo>
                  <a:lnTo>
                    <a:pt x="3562350" y="195707"/>
                  </a:lnTo>
                  <a:lnTo>
                    <a:pt x="3562350" y="1737741"/>
                  </a:lnTo>
                  <a:lnTo>
                    <a:pt x="3557173" y="1782619"/>
                  </a:lnTo>
                  <a:lnTo>
                    <a:pt x="3542431" y="1823829"/>
                  </a:lnTo>
                  <a:lnTo>
                    <a:pt x="3519302" y="1860191"/>
                  </a:lnTo>
                  <a:lnTo>
                    <a:pt x="3488966" y="1890527"/>
                  </a:lnTo>
                  <a:lnTo>
                    <a:pt x="3452604" y="1913656"/>
                  </a:lnTo>
                  <a:lnTo>
                    <a:pt x="3411394" y="1928398"/>
                  </a:lnTo>
                  <a:lnTo>
                    <a:pt x="3366516" y="1933575"/>
                  </a:lnTo>
                  <a:lnTo>
                    <a:pt x="195707" y="1933575"/>
                  </a:lnTo>
                  <a:lnTo>
                    <a:pt x="150836" y="1928398"/>
                  </a:lnTo>
                  <a:lnTo>
                    <a:pt x="109643" y="1913656"/>
                  </a:lnTo>
                  <a:lnTo>
                    <a:pt x="73306" y="1890527"/>
                  </a:lnTo>
                  <a:lnTo>
                    <a:pt x="42997" y="1860191"/>
                  </a:lnTo>
                  <a:lnTo>
                    <a:pt x="19893" y="1823829"/>
                  </a:lnTo>
                  <a:lnTo>
                    <a:pt x="5169" y="1782619"/>
                  </a:lnTo>
                  <a:lnTo>
                    <a:pt x="0" y="1737741"/>
                  </a:lnTo>
                  <a:lnTo>
                    <a:pt x="0" y="195707"/>
                  </a:lnTo>
                  <a:close/>
                </a:path>
              </a:pathLst>
            </a:custGeom>
            <a:ln w="12700">
              <a:solidFill>
                <a:srgbClr val="A8EFB8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2" name="object 32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891276" y="2347976"/>
              <a:ext cx="1914525" cy="495300"/>
            </a:xfrm>
            <a:prstGeom prst="rect">
              <a:avLst/>
            </a:prstGeom>
          </p:spPr>
        </p:pic>
        <p:sp>
          <p:nvSpPr>
            <p:cNvPr id="33" name="object 33" descr=""/>
            <p:cNvSpPr/>
            <p:nvPr/>
          </p:nvSpPr>
          <p:spPr>
            <a:xfrm>
              <a:off x="5891276" y="2347976"/>
              <a:ext cx="1914525" cy="495300"/>
            </a:xfrm>
            <a:custGeom>
              <a:avLst/>
              <a:gdLst/>
              <a:ahLst/>
              <a:cxnLst/>
              <a:rect l="l" t="t" r="r" b="b"/>
              <a:pathLst>
                <a:path w="1914525" h="495300">
                  <a:moveTo>
                    <a:pt x="0" y="82550"/>
                  </a:moveTo>
                  <a:lnTo>
                    <a:pt x="6486" y="50417"/>
                  </a:lnTo>
                  <a:lnTo>
                    <a:pt x="24177" y="24177"/>
                  </a:lnTo>
                  <a:lnTo>
                    <a:pt x="50417" y="6486"/>
                  </a:lnTo>
                  <a:lnTo>
                    <a:pt x="82550" y="0"/>
                  </a:lnTo>
                  <a:lnTo>
                    <a:pt x="1831975" y="0"/>
                  </a:lnTo>
                  <a:lnTo>
                    <a:pt x="1864054" y="6486"/>
                  </a:lnTo>
                  <a:lnTo>
                    <a:pt x="1890299" y="24177"/>
                  </a:lnTo>
                  <a:lnTo>
                    <a:pt x="1908020" y="50417"/>
                  </a:lnTo>
                  <a:lnTo>
                    <a:pt x="1914525" y="82550"/>
                  </a:lnTo>
                  <a:lnTo>
                    <a:pt x="1914525" y="412623"/>
                  </a:lnTo>
                  <a:lnTo>
                    <a:pt x="1908020" y="444775"/>
                  </a:lnTo>
                  <a:lnTo>
                    <a:pt x="1890299" y="471058"/>
                  </a:lnTo>
                  <a:lnTo>
                    <a:pt x="1864054" y="488793"/>
                  </a:lnTo>
                  <a:lnTo>
                    <a:pt x="1831975" y="495300"/>
                  </a:lnTo>
                  <a:lnTo>
                    <a:pt x="82550" y="495300"/>
                  </a:lnTo>
                  <a:lnTo>
                    <a:pt x="50417" y="488793"/>
                  </a:lnTo>
                  <a:lnTo>
                    <a:pt x="24177" y="471058"/>
                  </a:lnTo>
                  <a:lnTo>
                    <a:pt x="6486" y="444775"/>
                  </a:lnTo>
                  <a:lnTo>
                    <a:pt x="0" y="412623"/>
                  </a:lnTo>
                  <a:lnTo>
                    <a:pt x="0" y="82550"/>
                  </a:lnTo>
                  <a:close/>
                </a:path>
              </a:pathLst>
            </a:custGeom>
            <a:ln w="12700">
              <a:solidFill>
                <a:srgbClr val="A8EFB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4" name="object 34" descr=""/>
          <p:cNvSpPr txBox="1"/>
          <p:nvPr/>
        </p:nvSpPr>
        <p:spPr>
          <a:xfrm>
            <a:off x="5994019" y="2431097"/>
            <a:ext cx="829310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FFFFFF"/>
                </a:solidFill>
                <a:latin typeface="Arial MT"/>
                <a:cs typeface="Arial MT"/>
              </a:rPr>
              <a:t>2 </a:t>
            </a:r>
            <a:r>
              <a:rPr dirty="0" sz="1800" spc="-20">
                <a:solidFill>
                  <a:srgbClr val="FFFFFF"/>
                </a:solidFill>
                <a:latin typeface="Microsoft Sans Serif"/>
                <a:cs typeface="Microsoft Sans Serif"/>
              </a:rPr>
              <a:t>ЭТАП</a:t>
            </a:r>
            <a:endParaRPr sz="1800">
              <a:latin typeface="Microsoft Sans Serif"/>
              <a:cs typeface="Microsoft Sans Serif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6071615" y="2985198"/>
            <a:ext cx="3283585" cy="1486535"/>
          </a:xfrm>
          <a:prstGeom prst="rect">
            <a:avLst/>
          </a:prstGeom>
        </p:spPr>
        <p:txBody>
          <a:bodyPr wrap="square" lIns="0" tIns="4445" rIns="0" bIns="0" rtlCol="0" vert="horz">
            <a:spAutoFit/>
          </a:bodyPr>
          <a:lstStyle/>
          <a:p>
            <a:pPr marL="12700" marR="5080" indent="238125">
              <a:lnSpc>
                <a:spcPct val="104900"/>
              </a:lnSpc>
              <a:spcBef>
                <a:spcPts val="35"/>
              </a:spcBef>
              <a:buAutoNum type="arabicParenR"/>
              <a:tabLst>
                <a:tab pos="250825" algn="l"/>
              </a:tabLst>
            </a:pP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Интеграция</a:t>
            </a:r>
            <a:r>
              <a:rPr dirty="0" sz="1550" spc="1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агента</a:t>
            </a:r>
            <a:r>
              <a:rPr dirty="0" sz="1550" spc="9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с</a:t>
            </a:r>
            <a:r>
              <a:rPr dirty="0" sz="1550" spc="114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Microsoft Sans Serif"/>
                <a:cs typeface="Microsoft Sans Serif"/>
              </a:rPr>
              <a:t>Антифрод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- </a:t>
            </a:r>
            <a:r>
              <a:rPr dirty="0" sz="1550" spc="-10">
                <a:solidFill>
                  <a:srgbClr val="FFFFFF"/>
                </a:solidFill>
                <a:latin typeface="Microsoft Sans Serif"/>
                <a:cs typeface="Microsoft Sans Serif"/>
              </a:rPr>
              <a:t>центром</a:t>
            </a:r>
            <a:endParaRPr sz="1550">
              <a:latin typeface="Microsoft Sans Serif"/>
              <a:cs typeface="Microsoft Sans Serif"/>
            </a:endParaRPr>
          </a:p>
          <a:p>
            <a:pPr marL="12700" marR="59055" indent="238125">
              <a:lnSpc>
                <a:spcPct val="102299"/>
              </a:lnSpc>
              <a:spcBef>
                <a:spcPts val="50"/>
              </a:spcBef>
              <a:buAutoNum type="arabicParenR"/>
              <a:tabLst>
                <a:tab pos="250825" algn="l"/>
              </a:tabLst>
            </a:pP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Анализ</a:t>
            </a:r>
            <a:r>
              <a:rPr dirty="0" sz="1550" spc="16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связей</a:t>
            </a:r>
            <a:r>
              <a:rPr dirty="0" sz="1550" spc="1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инцидента</a:t>
            </a:r>
            <a:r>
              <a:rPr dirty="0" sz="1550" spc="7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50">
                <a:solidFill>
                  <a:srgbClr val="FFFFFF"/>
                </a:solidFill>
                <a:latin typeface="Microsoft Sans Serif"/>
                <a:cs typeface="Microsoft Sans Serif"/>
              </a:rPr>
              <a:t>и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параметром</a:t>
            </a:r>
            <a:r>
              <a:rPr dirty="0" sz="1550" spc="1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инцидента</a:t>
            </a:r>
            <a:r>
              <a:rPr dirty="0" sz="1550" spc="1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с</a:t>
            </a:r>
            <a:r>
              <a:rPr dirty="0" sz="1550" spc="6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Microsoft Sans Serif"/>
                <a:cs typeface="Microsoft Sans Serif"/>
              </a:rPr>
              <a:t>другими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инцидентами,</a:t>
            </a:r>
            <a:r>
              <a:rPr dirty="0" sz="1550" spc="2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Microsoft Sans Serif"/>
                <a:cs typeface="Microsoft Sans Serif"/>
              </a:rPr>
              <a:t>формирование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графов</a:t>
            </a:r>
            <a:r>
              <a:rPr dirty="0" sz="1550" spc="1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Microsoft Sans Serif"/>
                <a:cs typeface="Microsoft Sans Serif"/>
              </a:rPr>
              <a:t>связей</a:t>
            </a:r>
            <a:endParaRPr sz="155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1946508" y="220662"/>
            <a:ext cx="177800" cy="1860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50" spc="-25" b="1">
                <a:solidFill>
                  <a:srgbClr val="125554"/>
                </a:solidFill>
                <a:latin typeface="Arial"/>
                <a:cs typeface="Arial"/>
              </a:rPr>
              <a:t>12</a:t>
            </a:r>
            <a:endParaRPr sz="1050">
              <a:latin typeface="Arial"/>
              <a:cs typeface="Arial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257175"/>
            <a:ext cx="1228724" cy="352425"/>
          </a:xfrm>
          <a:prstGeom prst="rect">
            <a:avLst/>
          </a:prstGeom>
        </p:spPr>
      </p:pic>
      <p:grpSp>
        <p:nvGrpSpPr>
          <p:cNvPr id="4" name="object 4" descr=""/>
          <p:cNvGrpSpPr/>
          <p:nvPr/>
        </p:nvGrpSpPr>
        <p:grpSpPr>
          <a:xfrm>
            <a:off x="1352550" y="228600"/>
            <a:ext cx="409575" cy="409575"/>
            <a:chOff x="1352550" y="228600"/>
            <a:chExt cx="409575" cy="409575"/>
          </a:xfrm>
        </p:grpSpPr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52550" y="285750"/>
              <a:ext cx="409575" cy="352425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85900" y="228600"/>
              <a:ext cx="142875" cy="323850"/>
            </a:xfrm>
            <a:prstGeom prst="rect">
              <a:avLst/>
            </a:prstGeom>
          </p:spPr>
        </p:pic>
      </p:grpSp>
      <p:pic>
        <p:nvPicPr>
          <p:cNvPr id="7" name="object 7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895475" y="390525"/>
            <a:ext cx="2495550" cy="114300"/>
          </a:xfrm>
          <a:prstGeom prst="rect">
            <a:avLst/>
          </a:prstGeom>
        </p:spPr>
      </p:pic>
      <p:sp>
        <p:nvSpPr>
          <p:cNvPr id="8" name="object 8" descr=""/>
          <p:cNvSpPr/>
          <p:nvPr/>
        </p:nvSpPr>
        <p:spPr>
          <a:xfrm>
            <a:off x="423862" y="5272151"/>
            <a:ext cx="11306810" cy="1104900"/>
          </a:xfrm>
          <a:custGeom>
            <a:avLst/>
            <a:gdLst/>
            <a:ahLst/>
            <a:cxnLst/>
            <a:rect l="l" t="t" r="r" b="b"/>
            <a:pathLst>
              <a:path w="11306810" h="1104900">
                <a:moveTo>
                  <a:pt x="0" y="55118"/>
                </a:moveTo>
                <a:lnTo>
                  <a:pt x="4335" y="33647"/>
                </a:lnTo>
                <a:lnTo>
                  <a:pt x="16160" y="16129"/>
                </a:lnTo>
                <a:lnTo>
                  <a:pt x="33700" y="4325"/>
                </a:lnTo>
                <a:lnTo>
                  <a:pt x="55181" y="0"/>
                </a:lnTo>
                <a:lnTo>
                  <a:pt x="11250993" y="0"/>
                </a:lnTo>
                <a:lnTo>
                  <a:pt x="11272484" y="4325"/>
                </a:lnTo>
                <a:lnTo>
                  <a:pt x="11290046" y="16128"/>
                </a:lnTo>
                <a:lnTo>
                  <a:pt x="11301892" y="33647"/>
                </a:lnTo>
                <a:lnTo>
                  <a:pt x="11306238" y="55118"/>
                </a:lnTo>
                <a:lnTo>
                  <a:pt x="11306238" y="1049655"/>
                </a:lnTo>
                <a:lnTo>
                  <a:pt x="11301892" y="1071135"/>
                </a:lnTo>
                <a:lnTo>
                  <a:pt x="11290045" y="1088675"/>
                </a:lnTo>
                <a:lnTo>
                  <a:pt x="11272484" y="1100500"/>
                </a:lnTo>
                <a:lnTo>
                  <a:pt x="11250993" y="1104836"/>
                </a:lnTo>
                <a:lnTo>
                  <a:pt x="55181" y="1104836"/>
                </a:lnTo>
                <a:lnTo>
                  <a:pt x="33700" y="1100500"/>
                </a:lnTo>
                <a:lnTo>
                  <a:pt x="16160" y="1088675"/>
                </a:lnTo>
                <a:lnTo>
                  <a:pt x="4335" y="1071135"/>
                </a:lnTo>
                <a:lnTo>
                  <a:pt x="0" y="1049655"/>
                </a:lnTo>
                <a:lnTo>
                  <a:pt x="0" y="55118"/>
                </a:lnTo>
                <a:close/>
              </a:path>
            </a:pathLst>
          </a:custGeom>
          <a:ln w="9525">
            <a:solidFill>
              <a:srgbClr val="3AFFC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44526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pc="95"/>
              <a:t>Оптимизация</a:t>
            </a:r>
            <a:r>
              <a:rPr dirty="0" spc="225"/>
              <a:t> </a:t>
            </a:r>
            <a:r>
              <a:rPr dirty="0" spc="105"/>
              <a:t>процесса:</a:t>
            </a:r>
            <a:r>
              <a:rPr dirty="0" spc="265"/>
              <a:t> </a:t>
            </a:r>
            <a:r>
              <a:rPr dirty="0" sz="1400" spc="100">
                <a:solidFill>
                  <a:srgbClr val="FFC000"/>
                </a:solidFill>
              </a:rPr>
              <a:t>АГЕНТ</a:t>
            </a:r>
            <a:r>
              <a:rPr dirty="0" sz="1400" spc="210">
                <a:solidFill>
                  <a:srgbClr val="FFC000"/>
                </a:solidFill>
              </a:rPr>
              <a:t> </a:t>
            </a:r>
            <a:r>
              <a:rPr dirty="0" sz="1400">
                <a:solidFill>
                  <a:srgbClr val="FFC000"/>
                </a:solidFill>
              </a:rPr>
              <a:t>-</a:t>
            </a:r>
            <a:r>
              <a:rPr dirty="0" sz="1400" spc="245">
                <a:solidFill>
                  <a:srgbClr val="FFC000"/>
                </a:solidFill>
              </a:rPr>
              <a:t> </a:t>
            </a:r>
            <a:r>
              <a:rPr dirty="0" sz="1400" spc="85">
                <a:solidFill>
                  <a:srgbClr val="FFC000"/>
                </a:solidFill>
              </a:rPr>
              <a:t>ПОДДЕРЖКИ</a:t>
            </a:r>
            <a:endParaRPr sz="1400"/>
          </a:p>
        </p:txBody>
      </p:sp>
      <p:sp>
        <p:nvSpPr>
          <p:cNvPr id="10" name="object 10" descr=""/>
          <p:cNvSpPr txBox="1"/>
          <p:nvPr/>
        </p:nvSpPr>
        <p:spPr>
          <a:xfrm>
            <a:off x="430792" y="5457573"/>
            <a:ext cx="11292840" cy="596900"/>
          </a:xfrm>
          <a:prstGeom prst="rect">
            <a:avLst/>
          </a:prstGeom>
        </p:spPr>
        <p:txBody>
          <a:bodyPr wrap="square" lIns="0" tIns="108585" rIns="0" bIns="0" rtlCol="0" vert="horz">
            <a:spAutoFit/>
          </a:bodyPr>
          <a:lstStyle/>
          <a:p>
            <a:pPr marL="292735">
              <a:lnSpc>
                <a:spcPct val="100000"/>
              </a:lnSpc>
              <a:spcBef>
                <a:spcPts val="855"/>
              </a:spcBef>
            </a:pPr>
            <a:r>
              <a:rPr dirty="0" sz="1400" b="1">
                <a:solidFill>
                  <a:srgbClr val="F5E38B"/>
                </a:solidFill>
                <a:latin typeface="Arial"/>
                <a:cs typeface="Arial"/>
              </a:rPr>
              <a:t>Ожидаемый</a:t>
            </a:r>
            <a:r>
              <a:rPr dirty="0" sz="1400" spc="-8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400" spc="-10" b="1">
                <a:solidFill>
                  <a:srgbClr val="F5E38B"/>
                </a:solidFill>
                <a:latin typeface="Arial"/>
                <a:cs typeface="Arial"/>
              </a:rPr>
              <a:t>результат:</a:t>
            </a:r>
            <a:endParaRPr sz="1400">
              <a:latin typeface="Arial"/>
              <a:cs typeface="Arial"/>
            </a:endParaRPr>
          </a:p>
          <a:p>
            <a:pPr marL="292735">
              <a:lnSpc>
                <a:spcPct val="100000"/>
              </a:lnSpc>
              <a:spcBef>
                <a:spcPts val="625"/>
              </a:spcBef>
            </a:pP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Улучшить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обслуживание</a:t>
            </a:r>
            <a:r>
              <a:rPr dirty="0" sz="1200" spc="-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участников</a:t>
            </a:r>
            <a:r>
              <a:rPr dirty="0" sz="1200" spc="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Антифрод</a:t>
            </a:r>
            <a:r>
              <a:rPr dirty="0" sz="1200" spc="-10">
                <a:solidFill>
                  <a:srgbClr val="FFFFFF"/>
                </a:solidFill>
                <a:latin typeface="Arial MT"/>
                <a:cs typeface="Arial MT"/>
              </a:rPr>
              <a:t>-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центра</a:t>
            </a:r>
            <a:r>
              <a:rPr dirty="0" sz="1200" spc="28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и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 обеспечить</a:t>
            </a:r>
            <a:r>
              <a:rPr dirty="0" sz="1200" spc="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поддержку</a:t>
            </a:r>
            <a:r>
              <a:rPr dirty="0" sz="1200" spc="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при</a:t>
            </a:r>
            <a:r>
              <a:rPr dirty="0" sz="1200" spc="-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работе</a:t>
            </a:r>
            <a:r>
              <a:rPr dirty="0" sz="1200" spc="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в</a:t>
            </a:r>
            <a:r>
              <a:rPr dirty="0" sz="1200" spc="-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системе</a:t>
            </a:r>
            <a:r>
              <a:rPr dirty="0" sz="1200" spc="-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Антифрод</a:t>
            </a:r>
            <a:r>
              <a:rPr dirty="0" sz="1200" spc="-10">
                <a:solidFill>
                  <a:srgbClr val="FFFFFF"/>
                </a:solidFill>
                <a:latin typeface="Arial MT"/>
                <a:cs typeface="Arial MT"/>
              </a:rPr>
              <a:t>-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центра</a:t>
            </a:r>
            <a:r>
              <a:rPr dirty="0" sz="1200">
                <a:solidFill>
                  <a:srgbClr val="FFFFFF"/>
                </a:solidFill>
                <a:latin typeface="Arial MT"/>
                <a:cs typeface="Arial MT"/>
              </a:rPr>
              <a:t>.</a:t>
            </a:r>
            <a:r>
              <a:rPr dirty="0" sz="120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Высвобождение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ресурсов</a:t>
            </a:r>
            <a:r>
              <a:rPr dirty="0" sz="1200" spc="-10">
                <a:solidFill>
                  <a:srgbClr val="FFFFFF"/>
                </a:solidFill>
                <a:latin typeface="Arial MT"/>
                <a:cs typeface="Arial MT"/>
              </a:rPr>
              <a:t>.</a:t>
            </a:r>
            <a:endParaRPr sz="1200">
              <a:latin typeface="Arial MT"/>
              <a:cs typeface="Arial MT"/>
            </a:endParaRPr>
          </a:p>
        </p:txBody>
      </p:sp>
      <p:grpSp>
        <p:nvGrpSpPr>
          <p:cNvPr id="11" name="object 11" descr=""/>
          <p:cNvGrpSpPr/>
          <p:nvPr/>
        </p:nvGrpSpPr>
        <p:grpSpPr>
          <a:xfrm>
            <a:off x="417512" y="1379600"/>
            <a:ext cx="11319510" cy="603250"/>
            <a:chOff x="417512" y="1379600"/>
            <a:chExt cx="11319510" cy="603250"/>
          </a:xfrm>
        </p:grpSpPr>
        <p:pic>
          <p:nvPicPr>
            <p:cNvPr id="12" name="object 12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23862" y="1385950"/>
              <a:ext cx="11306238" cy="590550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423862" y="1385950"/>
              <a:ext cx="11306810" cy="590550"/>
            </a:xfrm>
            <a:custGeom>
              <a:avLst/>
              <a:gdLst/>
              <a:ahLst/>
              <a:cxnLst/>
              <a:rect l="l" t="t" r="r" b="b"/>
              <a:pathLst>
                <a:path w="11306810" h="590550">
                  <a:moveTo>
                    <a:pt x="0" y="98298"/>
                  </a:moveTo>
                  <a:lnTo>
                    <a:pt x="7735" y="60007"/>
                  </a:lnTo>
                  <a:lnTo>
                    <a:pt x="28829" y="28765"/>
                  </a:lnTo>
                  <a:lnTo>
                    <a:pt x="60114" y="7715"/>
                  </a:lnTo>
                  <a:lnTo>
                    <a:pt x="98425" y="0"/>
                  </a:lnTo>
                  <a:lnTo>
                    <a:pt x="11207813" y="0"/>
                  </a:lnTo>
                  <a:lnTo>
                    <a:pt x="11246123" y="7715"/>
                  </a:lnTo>
                  <a:lnTo>
                    <a:pt x="11277409" y="28765"/>
                  </a:lnTo>
                  <a:lnTo>
                    <a:pt x="11298503" y="60007"/>
                  </a:lnTo>
                  <a:lnTo>
                    <a:pt x="11306238" y="98298"/>
                  </a:lnTo>
                  <a:lnTo>
                    <a:pt x="11306238" y="492125"/>
                  </a:lnTo>
                  <a:lnTo>
                    <a:pt x="11298503" y="530435"/>
                  </a:lnTo>
                  <a:lnTo>
                    <a:pt x="11277409" y="561721"/>
                  </a:lnTo>
                  <a:lnTo>
                    <a:pt x="11246123" y="582814"/>
                  </a:lnTo>
                  <a:lnTo>
                    <a:pt x="11207813" y="590550"/>
                  </a:lnTo>
                  <a:lnTo>
                    <a:pt x="98425" y="590550"/>
                  </a:lnTo>
                  <a:lnTo>
                    <a:pt x="60114" y="582814"/>
                  </a:lnTo>
                  <a:lnTo>
                    <a:pt x="28829" y="561721"/>
                  </a:lnTo>
                  <a:lnTo>
                    <a:pt x="7735" y="530435"/>
                  </a:lnTo>
                  <a:lnTo>
                    <a:pt x="0" y="492125"/>
                  </a:lnTo>
                  <a:lnTo>
                    <a:pt x="0" y="98298"/>
                  </a:lnTo>
                  <a:close/>
                </a:path>
              </a:pathLst>
            </a:custGeom>
            <a:ln w="12700">
              <a:solidFill>
                <a:srgbClr val="A8EFB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 descr=""/>
          <p:cNvSpPr txBox="1"/>
          <p:nvPr/>
        </p:nvSpPr>
        <p:spPr>
          <a:xfrm>
            <a:off x="528002" y="1458912"/>
            <a:ext cx="6992620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solidFill>
                  <a:srgbClr val="FFFFFF"/>
                </a:solidFill>
                <a:latin typeface="Microsoft Sans Serif"/>
                <a:cs typeface="Microsoft Sans Serif"/>
              </a:rPr>
              <a:t>Создание</a:t>
            </a:r>
            <a:r>
              <a:rPr dirty="0" sz="1800" spc="-1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агента,</a:t>
            </a:r>
            <a:r>
              <a:rPr dirty="0" sz="1800" spc="-6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0">
                <a:solidFill>
                  <a:srgbClr val="FFFFFF"/>
                </a:solidFill>
                <a:latin typeface="Microsoft Sans Serif"/>
                <a:cs typeface="Microsoft Sans Serif"/>
              </a:rPr>
              <a:t>который</a:t>
            </a:r>
            <a:r>
              <a:rPr dirty="0" sz="1800" spc="-8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0">
                <a:solidFill>
                  <a:srgbClr val="FFFFFF"/>
                </a:solidFill>
                <a:latin typeface="Microsoft Sans Serif"/>
                <a:cs typeface="Microsoft Sans Serif"/>
              </a:rPr>
              <a:t>сопровождает</a:t>
            </a:r>
            <a:r>
              <a:rPr dirty="0" sz="1800" spc="-9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20">
                <a:solidFill>
                  <a:srgbClr val="FFFFFF"/>
                </a:solidFill>
                <a:latin typeface="Microsoft Sans Serif"/>
                <a:cs typeface="Microsoft Sans Serif"/>
              </a:rPr>
              <a:t>пользователей</a:t>
            </a:r>
            <a:r>
              <a:rPr dirty="0" sz="1800" spc="-9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0">
                <a:solidFill>
                  <a:srgbClr val="FFFFFF"/>
                </a:solidFill>
                <a:latin typeface="Microsoft Sans Serif"/>
                <a:cs typeface="Microsoft Sans Serif"/>
              </a:rPr>
              <a:t>системы</a:t>
            </a:r>
            <a:endParaRPr sz="1800">
              <a:latin typeface="Microsoft Sans Serif"/>
              <a:cs typeface="Microsoft Sans Serif"/>
            </a:endParaRPr>
          </a:p>
        </p:txBody>
      </p:sp>
      <p:pic>
        <p:nvPicPr>
          <p:cNvPr id="15" name="object 15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591552" y="307486"/>
            <a:ext cx="221159" cy="235686"/>
          </a:xfrm>
          <a:prstGeom prst="rect">
            <a:avLst/>
          </a:prstGeom>
        </p:spPr>
      </p:pic>
      <p:grpSp>
        <p:nvGrpSpPr>
          <p:cNvPr id="16" name="object 16" descr=""/>
          <p:cNvGrpSpPr/>
          <p:nvPr/>
        </p:nvGrpSpPr>
        <p:grpSpPr>
          <a:xfrm>
            <a:off x="10869126" y="302888"/>
            <a:ext cx="716280" cy="245110"/>
            <a:chOff x="10869126" y="302888"/>
            <a:chExt cx="716280" cy="245110"/>
          </a:xfrm>
        </p:grpSpPr>
        <p:pic>
          <p:nvPicPr>
            <p:cNvPr id="17" name="object 17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869126" y="307504"/>
              <a:ext cx="204649" cy="235686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1101946" y="302888"/>
              <a:ext cx="236595" cy="244900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1379852" y="307486"/>
              <a:ext cx="205389" cy="235686"/>
            </a:xfrm>
            <a:prstGeom prst="rect">
              <a:avLst/>
            </a:prstGeom>
          </p:spPr>
        </p:pic>
      </p:grpSp>
      <p:pic>
        <p:nvPicPr>
          <p:cNvPr id="20" name="object 20" descr="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9970492" y="102506"/>
            <a:ext cx="485850" cy="643178"/>
          </a:xfrm>
          <a:prstGeom prst="rect">
            <a:avLst/>
          </a:prstGeom>
        </p:spPr>
      </p:pic>
      <p:grpSp>
        <p:nvGrpSpPr>
          <p:cNvPr id="21" name="object 21" descr=""/>
          <p:cNvGrpSpPr/>
          <p:nvPr/>
        </p:nvGrpSpPr>
        <p:grpSpPr>
          <a:xfrm>
            <a:off x="1674876" y="2636901"/>
            <a:ext cx="3346450" cy="2022475"/>
            <a:chOff x="1674876" y="2636901"/>
            <a:chExt cx="3346450" cy="2022475"/>
          </a:xfrm>
        </p:grpSpPr>
        <p:pic>
          <p:nvPicPr>
            <p:cNvPr id="22" name="object 22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681226" y="2643251"/>
              <a:ext cx="3333750" cy="2009775"/>
            </a:xfrm>
            <a:prstGeom prst="rect">
              <a:avLst/>
            </a:prstGeom>
          </p:spPr>
        </p:pic>
        <p:sp>
          <p:nvSpPr>
            <p:cNvPr id="23" name="object 23" descr=""/>
            <p:cNvSpPr/>
            <p:nvPr/>
          </p:nvSpPr>
          <p:spPr>
            <a:xfrm>
              <a:off x="1681226" y="2643251"/>
              <a:ext cx="3333750" cy="2009775"/>
            </a:xfrm>
            <a:custGeom>
              <a:avLst/>
              <a:gdLst/>
              <a:ahLst/>
              <a:cxnLst/>
              <a:rect l="l" t="t" r="r" b="b"/>
              <a:pathLst>
                <a:path w="3333750" h="2009775">
                  <a:moveTo>
                    <a:pt x="0" y="203326"/>
                  </a:moveTo>
                  <a:lnTo>
                    <a:pt x="5371" y="156714"/>
                  </a:lnTo>
                  <a:lnTo>
                    <a:pt x="20671" y="113920"/>
                  </a:lnTo>
                  <a:lnTo>
                    <a:pt x="44676" y="76167"/>
                  </a:lnTo>
                  <a:lnTo>
                    <a:pt x="76167" y="44676"/>
                  </a:lnTo>
                  <a:lnTo>
                    <a:pt x="113920" y="20671"/>
                  </a:lnTo>
                  <a:lnTo>
                    <a:pt x="156714" y="5371"/>
                  </a:lnTo>
                  <a:lnTo>
                    <a:pt x="203326" y="0"/>
                  </a:lnTo>
                  <a:lnTo>
                    <a:pt x="3130296" y="0"/>
                  </a:lnTo>
                  <a:lnTo>
                    <a:pt x="3176915" y="5371"/>
                  </a:lnTo>
                  <a:lnTo>
                    <a:pt x="3219727" y="20671"/>
                  </a:lnTo>
                  <a:lnTo>
                    <a:pt x="3257505" y="44676"/>
                  </a:lnTo>
                  <a:lnTo>
                    <a:pt x="3289023" y="76167"/>
                  </a:lnTo>
                  <a:lnTo>
                    <a:pt x="3313053" y="113920"/>
                  </a:lnTo>
                  <a:lnTo>
                    <a:pt x="3328371" y="156714"/>
                  </a:lnTo>
                  <a:lnTo>
                    <a:pt x="3333750" y="203326"/>
                  </a:lnTo>
                  <a:lnTo>
                    <a:pt x="3333750" y="1806321"/>
                  </a:lnTo>
                  <a:lnTo>
                    <a:pt x="3328371" y="1852940"/>
                  </a:lnTo>
                  <a:lnTo>
                    <a:pt x="3313053" y="1895752"/>
                  </a:lnTo>
                  <a:lnTo>
                    <a:pt x="3289023" y="1933530"/>
                  </a:lnTo>
                  <a:lnTo>
                    <a:pt x="3257505" y="1965048"/>
                  </a:lnTo>
                  <a:lnTo>
                    <a:pt x="3219727" y="1989078"/>
                  </a:lnTo>
                  <a:lnTo>
                    <a:pt x="3176915" y="2004396"/>
                  </a:lnTo>
                  <a:lnTo>
                    <a:pt x="3130296" y="2009775"/>
                  </a:lnTo>
                  <a:lnTo>
                    <a:pt x="203326" y="2009775"/>
                  </a:lnTo>
                  <a:lnTo>
                    <a:pt x="156714" y="2004396"/>
                  </a:lnTo>
                  <a:lnTo>
                    <a:pt x="113920" y="1989078"/>
                  </a:lnTo>
                  <a:lnTo>
                    <a:pt x="76167" y="1965048"/>
                  </a:lnTo>
                  <a:lnTo>
                    <a:pt x="44676" y="1933530"/>
                  </a:lnTo>
                  <a:lnTo>
                    <a:pt x="20671" y="1895752"/>
                  </a:lnTo>
                  <a:lnTo>
                    <a:pt x="5371" y="1852940"/>
                  </a:lnTo>
                  <a:lnTo>
                    <a:pt x="0" y="1806321"/>
                  </a:lnTo>
                  <a:lnTo>
                    <a:pt x="0" y="203326"/>
                  </a:lnTo>
                  <a:close/>
                </a:path>
              </a:pathLst>
            </a:custGeom>
            <a:ln w="12700">
              <a:solidFill>
                <a:srgbClr val="A8EFB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 descr=""/>
          <p:cNvSpPr txBox="1"/>
          <p:nvPr/>
        </p:nvSpPr>
        <p:spPr>
          <a:xfrm>
            <a:off x="1957451" y="3021266"/>
            <a:ext cx="2773680" cy="1487170"/>
          </a:xfrm>
          <a:prstGeom prst="rect">
            <a:avLst/>
          </a:prstGeom>
        </p:spPr>
        <p:txBody>
          <a:bodyPr wrap="square" lIns="0" tIns="8255" rIns="0" bIns="0" rtlCol="0" vert="horz">
            <a:spAutoFit/>
          </a:bodyPr>
          <a:lstStyle/>
          <a:p>
            <a:pPr algn="ctr" marL="12065" marR="5080" indent="10160">
              <a:lnSpc>
                <a:spcPct val="103400"/>
              </a:lnSpc>
              <a:spcBef>
                <a:spcPts val="65"/>
              </a:spcBef>
            </a:pP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Чат</a:t>
            </a:r>
            <a:r>
              <a:rPr dirty="0" sz="1550" spc="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Microsoft Sans Serif"/>
                <a:cs typeface="Microsoft Sans Serif"/>
              </a:rPr>
              <a:t>поддержки,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предоставление</a:t>
            </a:r>
            <a:r>
              <a:rPr dirty="0" sz="1550" spc="1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ответов</a:t>
            </a:r>
            <a:r>
              <a:rPr dirty="0" sz="1550" spc="10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25">
                <a:solidFill>
                  <a:srgbClr val="FFFFFF"/>
                </a:solidFill>
                <a:latin typeface="Microsoft Sans Serif"/>
                <a:cs typeface="Microsoft Sans Serif"/>
              </a:rPr>
              <a:t>на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часто</a:t>
            </a:r>
            <a:r>
              <a:rPr dirty="0" sz="1550" spc="10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задаваемые</a:t>
            </a:r>
            <a:r>
              <a:rPr dirty="0" sz="1550" spc="1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Microsoft Sans Serif"/>
                <a:cs typeface="Microsoft Sans Serif"/>
              </a:rPr>
              <a:t>вопросы,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поиск</a:t>
            </a:r>
            <a:r>
              <a:rPr dirty="0" sz="1550" spc="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ответов</a:t>
            </a:r>
            <a:r>
              <a:rPr dirty="0" sz="1550" spc="8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в</a:t>
            </a:r>
            <a:r>
              <a:rPr dirty="0" sz="1550" spc="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Microsoft Sans Serif"/>
                <a:cs typeface="Microsoft Sans Serif"/>
              </a:rPr>
              <a:t>инструкциях,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FAQ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,</a:t>
            </a:r>
            <a:r>
              <a:rPr dirty="0" sz="1550" spc="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Microsoft Sans Serif"/>
                <a:cs typeface="Microsoft Sans Serif"/>
              </a:rPr>
              <a:t>технической документации</a:t>
            </a:r>
            <a:endParaRPr sz="1550">
              <a:latin typeface="Microsoft Sans Serif"/>
              <a:cs typeface="Microsoft Sans Serif"/>
            </a:endParaRPr>
          </a:p>
        </p:txBody>
      </p:sp>
      <p:grpSp>
        <p:nvGrpSpPr>
          <p:cNvPr id="25" name="object 25" descr=""/>
          <p:cNvGrpSpPr/>
          <p:nvPr/>
        </p:nvGrpSpPr>
        <p:grpSpPr>
          <a:xfrm>
            <a:off x="1579625" y="2389251"/>
            <a:ext cx="1651000" cy="508000"/>
            <a:chOff x="1579625" y="2389251"/>
            <a:chExt cx="1651000" cy="508000"/>
          </a:xfrm>
        </p:grpSpPr>
        <p:pic>
          <p:nvPicPr>
            <p:cNvPr id="26" name="object 26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585975" y="2395601"/>
              <a:ext cx="1638300" cy="495300"/>
            </a:xfrm>
            <a:prstGeom prst="rect">
              <a:avLst/>
            </a:prstGeom>
          </p:spPr>
        </p:pic>
        <p:sp>
          <p:nvSpPr>
            <p:cNvPr id="27" name="object 27" descr=""/>
            <p:cNvSpPr/>
            <p:nvPr/>
          </p:nvSpPr>
          <p:spPr>
            <a:xfrm>
              <a:off x="1585975" y="2395601"/>
              <a:ext cx="1638300" cy="495300"/>
            </a:xfrm>
            <a:custGeom>
              <a:avLst/>
              <a:gdLst/>
              <a:ahLst/>
              <a:cxnLst/>
              <a:rect l="l" t="t" r="r" b="b"/>
              <a:pathLst>
                <a:path w="1638300" h="495300">
                  <a:moveTo>
                    <a:pt x="0" y="82423"/>
                  </a:moveTo>
                  <a:lnTo>
                    <a:pt x="6484" y="50363"/>
                  </a:lnTo>
                  <a:lnTo>
                    <a:pt x="24161" y="24161"/>
                  </a:lnTo>
                  <a:lnTo>
                    <a:pt x="50363" y="6484"/>
                  </a:lnTo>
                  <a:lnTo>
                    <a:pt x="82423" y="0"/>
                  </a:lnTo>
                  <a:lnTo>
                    <a:pt x="1555750" y="0"/>
                  </a:lnTo>
                  <a:lnTo>
                    <a:pt x="1587829" y="6484"/>
                  </a:lnTo>
                  <a:lnTo>
                    <a:pt x="1614074" y="24161"/>
                  </a:lnTo>
                  <a:lnTo>
                    <a:pt x="1631795" y="50363"/>
                  </a:lnTo>
                  <a:lnTo>
                    <a:pt x="1638300" y="82423"/>
                  </a:lnTo>
                  <a:lnTo>
                    <a:pt x="1638300" y="412750"/>
                  </a:lnTo>
                  <a:lnTo>
                    <a:pt x="1631795" y="444829"/>
                  </a:lnTo>
                  <a:lnTo>
                    <a:pt x="1614074" y="471074"/>
                  </a:lnTo>
                  <a:lnTo>
                    <a:pt x="1587829" y="488795"/>
                  </a:lnTo>
                  <a:lnTo>
                    <a:pt x="1555750" y="495300"/>
                  </a:lnTo>
                  <a:lnTo>
                    <a:pt x="82423" y="495300"/>
                  </a:lnTo>
                  <a:lnTo>
                    <a:pt x="50363" y="488795"/>
                  </a:lnTo>
                  <a:lnTo>
                    <a:pt x="24161" y="471074"/>
                  </a:lnTo>
                  <a:lnTo>
                    <a:pt x="6484" y="444829"/>
                  </a:lnTo>
                  <a:lnTo>
                    <a:pt x="0" y="412750"/>
                  </a:lnTo>
                  <a:lnTo>
                    <a:pt x="0" y="82423"/>
                  </a:lnTo>
                  <a:close/>
                </a:path>
              </a:pathLst>
            </a:custGeom>
            <a:ln w="12700">
              <a:solidFill>
                <a:srgbClr val="A8EFB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 descr=""/>
          <p:cNvSpPr txBox="1"/>
          <p:nvPr/>
        </p:nvSpPr>
        <p:spPr>
          <a:xfrm>
            <a:off x="1683385" y="2478722"/>
            <a:ext cx="828675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FFFFFF"/>
                </a:solidFill>
                <a:latin typeface="Arial MT"/>
                <a:cs typeface="Arial MT"/>
              </a:rPr>
              <a:t>1</a:t>
            </a:r>
            <a:r>
              <a:rPr dirty="0" sz="1800" spc="-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00" spc="-20">
                <a:solidFill>
                  <a:srgbClr val="FFFFFF"/>
                </a:solidFill>
                <a:latin typeface="Microsoft Sans Serif"/>
                <a:cs typeface="Microsoft Sans Serif"/>
              </a:rPr>
              <a:t>ЭТАП</a:t>
            </a:r>
            <a:endParaRPr sz="1800">
              <a:latin typeface="Microsoft Sans Serif"/>
              <a:cs typeface="Microsoft Sans Serif"/>
            </a:endParaRPr>
          </a:p>
        </p:txBody>
      </p:sp>
      <p:grpSp>
        <p:nvGrpSpPr>
          <p:cNvPr id="29" name="object 29" descr=""/>
          <p:cNvGrpSpPr/>
          <p:nvPr/>
        </p:nvGrpSpPr>
        <p:grpSpPr>
          <a:xfrm>
            <a:off x="5837301" y="2636901"/>
            <a:ext cx="3717925" cy="2022475"/>
            <a:chOff x="5837301" y="2636901"/>
            <a:chExt cx="3717925" cy="2022475"/>
          </a:xfrm>
        </p:grpSpPr>
        <p:pic>
          <p:nvPicPr>
            <p:cNvPr id="30" name="object 30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5843651" y="2643251"/>
              <a:ext cx="3705225" cy="2009775"/>
            </a:xfrm>
            <a:prstGeom prst="rect">
              <a:avLst/>
            </a:prstGeom>
          </p:spPr>
        </p:pic>
        <p:sp>
          <p:nvSpPr>
            <p:cNvPr id="31" name="object 31" descr=""/>
            <p:cNvSpPr/>
            <p:nvPr/>
          </p:nvSpPr>
          <p:spPr>
            <a:xfrm>
              <a:off x="5843651" y="2643251"/>
              <a:ext cx="3705225" cy="2009775"/>
            </a:xfrm>
            <a:custGeom>
              <a:avLst/>
              <a:gdLst/>
              <a:ahLst/>
              <a:cxnLst/>
              <a:rect l="l" t="t" r="r" b="b"/>
              <a:pathLst>
                <a:path w="3705225" h="2009775">
                  <a:moveTo>
                    <a:pt x="0" y="334899"/>
                  </a:moveTo>
                  <a:lnTo>
                    <a:pt x="3629" y="285392"/>
                  </a:lnTo>
                  <a:lnTo>
                    <a:pt x="14172" y="238146"/>
                  </a:lnTo>
                  <a:lnTo>
                    <a:pt x="31113" y="193679"/>
                  </a:lnTo>
                  <a:lnTo>
                    <a:pt x="53934" y="152507"/>
                  </a:lnTo>
                  <a:lnTo>
                    <a:pt x="82118" y="115148"/>
                  </a:lnTo>
                  <a:lnTo>
                    <a:pt x="115148" y="82118"/>
                  </a:lnTo>
                  <a:lnTo>
                    <a:pt x="152507" y="53934"/>
                  </a:lnTo>
                  <a:lnTo>
                    <a:pt x="193679" y="31113"/>
                  </a:lnTo>
                  <a:lnTo>
                    <a:pt x="238146" y="14172"/>
                  </a:lnTo>
                  <a:lnTo>
                    <a:pt x="285392" y="3629"/>
                  </a:lnTo>
                  <a:lnTo>
                    <a:pt x="334899" y="0"/>
                  </a:lnTo>
                  <a:lnTo>
                    <a:pt x="3370199" y="0"/>
                  </a:lnTo>
                  <a:lnTo>
                    <a:pt x="3419708" y="3629"/>
                  </a:lnTo>
                  <a:lnTo>
                    <a:pt x="3466962" y="14172"/>
                  </a:lnTo>
                  <a:lnTo>
                    <a:pt x="3511441" y="31113"/>
                  </a:lnTo>
                  <a:lnTo>
                    <a:pt x="3552628" y="53934"/>
                  </a:lnTo>
                  <a:lnTo>
                    <a:pt x="3590004" y="82118"/>
                  </a:lnTo>
                  <a:lnTo>
                    <a:pt x="3623051" y="115148"/>
                  </a:lnTo>
                  <a:lnTo>
                    <a:pt x="3651252" y="152507"/>
                  </a:lnTo>
                  <a:lnTo>
                    <a:pt x="3674088" y="193679"/>
                  </a:lnTo>
                  <a:lnTo>
                    <a:pt x="3691041" y="238146"/>
                  </a:lnTo>
                  <a:lnTo>
                    <a:pt x="3701592" y="285392"/>
                  </a:lnTo>
                  <a:lnTo>
                    <a:pt x="3705225" y="334899"/>
                  </a:lnTo>
                  <a:lnTo>
                    <a:pt x="3705225" y="1674749"/>
                  </a:lnTo>
                  <a:lnTo>
                    <a:pt x="3701592" y="1724258"/>
                  </a:lnTo>
                  <a:lnTo>
                    <a:pt x="3691041" y="1771512"/>
                  </a:lnTo>
                  <a:lnTo>
                    <a:pt x="3674088" y="1815991"/>
                  </a:lnTo>
                  <a:lnTo>
                    <a:pt x="3651252" y="1857178"/>
                  </a:lnTo>
                  <a:lnTo>
                    <a:pt x="3623051" y="1894554"/>
                  </a:lnTo>
                  <a:lnTo>
                    <a:pt x="3590004" y="1927601"/>
                  </a:lnTo>
                  <a:lnTo>
                    <a:pt x="3552628" y="1955802"/>
                  </a:lnTo>
                  <a:lnTo>
                    <a:pt x="3511441" y="1978638"/>
                  </a:lnTo>
                  <a:lnTo>
                    <a:pt x="3466962" y="1995591"/>
                  </a:lnTo>
                  <a:lnTo>
                    <a:pt x="3419708" y="2006142"/>
                  </a:lnTo>
                  <a:lnTo>
                    <a:pt x="3370199" y="2009775"/>
                  </a:lnTo>
                  <a:lnTo>
                    <a:pt x="334899" y="2009775"/>
                  </a:lnTo>
                  <a:lnTo>
                    <a:pt x="285392" y="2006142"/>
                  </a:lnTo>
                  <a:lnTo>
                    <a:pt x="238146" y="1995591"/>
                  </a:lnTo>
                  <a:lnTo>
                    <a:pt x="193679" y="1978638"/>
                  </a:lnTo>
                  <a:lnTo>
                    <a:pt x="152507" y="1955802"/>
                  </a:lnTo>
                  <a:lnTo>
                    <a:pt x="115148" y="1927601"/>
                  </a:lnTo>
                  <a:lnTo>
                    <a:pt x="82118" y="1894554"/>
                  </a:lnTo>
                  <a:lnTo>
                    <a:pt x="53934" y="1857178"/>
                  </a:lnTo>
                  <a:lnTo>
                    <a:pt x="31113" y="1815991"/>
                  </a:lnTo>
                  <a:lnTo>
                    <a:pt x="14172" y="1771512"/>
                  </a:lnTo>
                  <a:lnTo>
                    <a:pt x="3629" y="1724258"/>
                  </a:lnTo>
                  <a:lnTo>
                    <a:pt x="0" y="1674749"/>
                  </a:lnTo>
                  <a:lnTo>
                    <a:pt x="0" y="334899"/>
                  </a:lnTo>
                  <a:close/>
                </a:path>
              </a:pathLst>
            </a:custGeom>
            <a:ln w="12700">
              <a:solidFill>
                <a:srgbClr val="A8EFB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2" name="object 32" descr=""/>
          <p:cNvSpPr txBox="1"/>
          <p:nvPr/>
        </p:nvSpPr>
        <p:spPr>
          <a:xfrm>
            <a:off x="6016371" y="3215703"/>
            <a:ext cx="1477645" cy="576580"/>
          </a:xfrm>
          <a:prstGeom prst="rect">
            <a:avLst/>
          </a:prstGeom>
        </p:spPr>
        <p:txBody>
          <a:bodyPr wrap="square" lIns="0" tIns="10795" rIns="0" bIns="0" rtlCol="0" vert="horz">
            <a:spAutoFit/>
          </a:bodyPr>
          <a:lstStyle/>
          <a:p>
            <a:pPr marL="12700" marR="5080">
              <a:lnSpc>
                <a:spcPct val="100800"/>
              </a:lnSpc>
              <a:spcBef>
                <a:spcPts val="85"/>
              </a:spcBef>
            </a:pPr>
            <a:r>
              <a:rPr dirty="0" sz="1800" spc="-10">
                <a:solidFill>
                  <a:srgbClr val="FFFFFF"/>
                </a:solidFill>
                <a:latin typeface="Microsoft Sans Serif"/>
                <a:cs typeface="Microsoft Sans Serif"/>
              </a:rPr>
              <a:t>Поддержка </a:t>
            </a:r>
            <a:r>
              <a:rPr dirty="0" sz="1800" spc="-20">
                <a:solidFill>
                  <a:srgbClr val="FFFFFF"/>
                </a:solidFill>
                <a:latin typeface="Microsoft Sans Serif"/>
                <a:cs typeface="Microsoft Sans Serif"/>
              </a:rPr>
              <a:t>интерфейсом</a:t>
            </a:r>
            <a:endParaRPr sz="1800">
              <a:latin typeface="Microsoft Sans Serif"/>
              <a:cs typeface="Microsoft Sans Serif"/>
            </a:endParaRPr>
          </a:p>
        </p:txBody>
      </p:sp>
      <p:sp>
        <p:nvSpPr>
          <p:cNvPr id="33" name="object 33" descr=""/>
          <p:cNvSpPr txBox="1"/>
          <p:nvPr/>
        </p:nvSpPr>
        <p:spPr>
          <a:xfrm>
            <a:off x="6016371" y="3769042"/>
            <a:ext cx="1920239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76655" algn="l"/>
              </a:tabLst>
            </a:pPr>
            <a:r>
              <a:rPr dirty="0" sz="1800" spc="-10">
                <a:solidFill>
                  <a:srgbClr val="FFFFFF"/>
                </a:solidFill>
                <a:latin typeface="Microsoft Sans Serif"/>
                <a:cs typeface="Microsoft Sans Serif"/>
              </a:rPr>
              <a:t>центра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	</a:t>
            </a:r>
            <a:r>
              <a:rPr dirty="0" sz="1800" spc="-25">
                <a:solidFill>
                  <a:srgbClr val="FFFFFF"/>
                </a:solidFill>
                <a:latin typeface="Microsoft Sans Serif"/>
                <a:cs typeface="Microsoft Sans Serif"/>
              </a:rPr>
              <a:t>(поиск,</a:t>
            </a:r>
            <a:endParaRPr sz="1800">
              <a:latin typeface="Microsoft Sans Serif"/>
              <a:cs typeface="Microsoft Sans Serif"/>
            </a:endParaRPr>
          </a:p>
        </p:txBody>
      </p:sp>
      <p:sp>
        <p:nvSpPr>
          <p:cNvPr id="34" name="object 34" descr=""/>
          <p:cNvSpPr txBox="1"/>
          <p:nvPr/>
        </p:nvSpPr>
        <p:spPr>
          <a:xfrm>
            <a:off x="7554594" y="3215703"/>
            <a:ext cx="1817370" cy="8534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R="5080">
              <a:lnSpc>
                <a:spcPct val="100000"/>
              </a:lnSpc>
              <a:spcBef>
                <a:spcPts val="100"/>
              </a:spcBef>
              <a:tabLst>
                <a:tab pos="595630" algn="l"/>
                <a:tab pos="1677035" algn="l"/>
              </a:tabLst>
            </a:pPr>
            <a:r>
              <a:rPr dirty="0" sz="1800" spc="-25">
                <a:solidFill>
                  <a:srgbClr val="FFFFFF"/>
                </a:solidFill>
                <a:latin typeface="Microsoft Sans Serif"/>
                <a:cs typeface="Microsoft Sans Serif"/>
              </a:rPr>
              <a:t>по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	</a:t>
            </a:r>
            <a:r>
              <a:rPr dirty="0" sz="1800" spc="-10">
                <a:solidFill>
                  <a:srgbClr val="FFFFFF"/>
                </a:solidFill>
                <a:latin typeface="Microsoft Sans Serif"/>
                <a:cs typeface="Microsoft Sans Serif"/>
              </a:rPr>
              <a:t>работе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	</a:t>
            </a:r>
            <a:r>
              <a:rPr dirty="0" sz="1800" spc="-50">
                <a:solidFill>
                  <a:srgbClr val="FFFFFF"/>
                </a:solidFill>
                <a:latin typeface="Microsoft Sans Serif"/>
                <a:cs typeface="Microsoft Sans Serif"/>
              </a:rPr>
              <a:t>с</a:t>
            </a:r>
            <a:endParaRPr sz="1800">
              <a:latin typeface="Microsoft Sans Serif"/>
              <a:cs typeface="Microsoft Sans Serif"/>
            </a:endParaRPr>
          </a:p>
          <a:p>
            <a:pPr algn="r" marL="793750" marR="5080" indent="-147955">
              <a:lnSpc>
                <a:spcPts val="2180"/>
              </a:lnSpc>
              <a:spcBef>
                <a:spcPts val="75"/>
              </a:spcBef>
            </a:pPr>
            <a:r>
              <a:rPr dirty="0" sz="1800" spc="-20">
                <a:solidFill>
                  <a:srgbClr val="FFFFFF"/>
                </a:solidFill>
                <a:latin typeface="Microsoft Sans Serif"/>
                <a:cs typeface="Microsoft Sans Serif"/>
              </a:rPr>
              <a:t>Антифрод</a:t>
            </a:r>
            <a:r>
              <a:rPr dirty="0" sz="1800" spc="-20">
                <a:solidFill>
                  <a:srgbClr val="FFFFFF"/>
                </a:solidFill>
                <a:latin typeface="Arial MT"/>
                <a:cs typeface="Arial MT"/>
              </a:rPr>
              <a:t>- </a:t>
            </a:r>
            <a:r>
              <a:rPr dirty="0" sz="1800" spc="-25">
                <a:solidFill>
                  <a:srgbClr val="FFFFFF"/>
                </a:solidFill>
                <a:latin typeface="Microsoft Sans Serif"/>
                <a:cs typeface="Microsoft Sans Serif"/>
              </a:rPr>
              <a:t>фильтры,</a:t>
            </a:r>
            <a:endParaRPr sz="1800">
              <a:latin typeface="Microsoft Sans Serif"/>
              <a:cs typeface="Microsoft Sans Serif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6016371" y="4045648"/>
            <a:ext cx="3241675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solidFill>
                  <a:srgbClr val="FFFFFF"/>
                </a:solidFill>
                <a:latin typeface="Microsoft Sans Serif"/>
                <a:cs typeface="Microsoft Sans Serif"/>
              </a:rPr>
              <a:t>заполнение</a:t>
            </a:r>
            <a:r>
              <a:rPr dirty="0" sz="1800" spc="-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инцидентов</a:t>
            </a:r>
            <a:r>
              <a:rPr dirty="0" sz="1800" spc="-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и</a:t>
            </a:r>
            <a:r>
              <a:rPr dirty="0" sz="1800" spc="-7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20">
                <a:solidFill>
                  <a:srgbClr val="FFFFFF"/>
                </a:solidFill>
                <a:latin typeface="Microsoft Sans Serif"/>
                <a:cs typeface="Microsoft Sans Serif"/>
              </a:rPr>
              <a:t>др</a:t>
            </a:r>
            <a:r>
              <a:rPr dirty="0" sz="1800" spc="-20">
                <a:solidFill>
                  <a:srgbClr val="FFFFFF"/>
                </a:solidFill>
                <a:latin typeface="Arial MT"/>
                <a:cs typeface="Arial MT"/>
              </a:rPr>
              <a:t>.)</a:t>
            </a:r>
            <a:endParaRPr sz="1800">
              <a:latin typeface="Arial MT"/>
              <a:cs typeface="Arial MT"/>
            </a:endParaRPr>
          </a:p>
        </p:txBody>
      </p:sp>
      <p:grpSp>
        <p:nvGrpSpPr>
          <p:cNvPr id="36" name="object 36" descr=""/>
          <p:cNvGrpSpPr/>
          <p:nvPr/>
        </p:nvGrpSpPr>
        <p:grpSpPr>
          <a:xfrm>
            <a:off x="5989701" y="2360676"/>
            <a:ext cx="1651000" cy="508000"/>
            <a:chOff x="5989701" y="2360676"/>
            <a:chExt cx="1651000" cy="508000"/>
          </a:xfrm>
        </p:grpSpPr>
        <p:pic>
          <p:nvPicPr>
            <p:cNvPr id="37" name="object 37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996051" y="2367026"/>
              <a:ext cx="1638300" cy="495300"/>
            </a:xfrm>
            <a:prstGeom prst="rect">
              <a:avLst/>
            </a:prstGeom>
          </p:spPr>
        </p:pic>
        <p:sp>
          <p:nvSpPr>
            <p:cNvPr id="38" name="object 38" descr=""/>
            <p:cNvSpPr/>
            <p:nvPr/>
          </p:nvSpPr>
          <p:spPr>
            <a:xfrm>
              <a:off x="5996051" y="2367026"/>
              <a:ext cx="1638300" cy="495300"/>
            </a:xfrm>
            <a:custGeom>
              <a:avLst/>
              <a:gdLst/>
              <a:ahLst/>
              <a:cxnLst/>
              <a:rect l="l" t="t" r="r" b="b"/>
              <a:pathLst>
                <a:path w="1638300" h="495300">
                  <a:moveTo>
                    <a:pt x="0" y="82423"/>
                  </a:moveTo>
                  <a:lnTo>
                    <a:pt x="6484" y="50363"/>
                  </a:lnTo>
                  <a:lnTo>
                    <a:pt x="24161" y="24161"/>
                  </a:lnTo>
                  <a:lnTo>
                    <a:pt x="50363" y="6484"/>
                  </a:lnTo>
                  <a:lnTo>
                    <a:pt x="82423" y="0"/>
                  </a:lnTo>
                  <a:lnTo>
                    <a:pt x="1555750" y="0"/>
                  </a:lnTo>
                  <a:lnTo>
                    <a:pt x="1587829" y="6484"/>
                  </a:lnTo>
                  <a:lnTo>
                    <a:pt x="1614074" y="24161"/>
                  </a:lnTo>
                  <a:lnTo>
                    <a:pt x="1631795" y="50363"/>
                  </a:lnTo>
                  <a:lnTo>
                    <a:pt x="1638300" y="82423"/>
                  </a:lnTo>
                  <a:lnTo>
                    <a:pt x="1638300" y="412750"/>
                  </a:lnTo>
                  <a:lnTo>
                    <a:pt x="1631795" y="444829"/>
                  </a:lnTo>
                  <a:lnTo>
                    <a:pt x="1614074" y="471074"/>
                  </a:lnTo>
                  <a:lnTo>
                    <a:pt x="1587829" y="488795"/>
                  </a:lnTo>
                  <a:lnTo>
                    <a:pt x="1555750" y="495300"/>
                  </a:lnTo>
                  <a:lnTo>
                    <a:pt x="82423" y="495300"/>
                  </a:lnTo>
                  <a:lnTo>
                    <a:pt x="50363" y="488795"/>
                  </a:lnTo>
                  <a:lnTo>
                    <a:pt x="24161" y="471074"/>
                  </a:lnTo>
                  <a:lnTo>
                    <a:pt x="6484" y="444829"/>
                  </a:lnTo>
                  <a:lnTo>
                    <a:pt x="0" y="412750"/>
                  </a:lnTo>
                  <a:lnTo>
                    <a:pt x="0" y="82423"/>
                  </a:lnTo>
                  <a:close/>
                </a:path>
              </a:pathLst>
            </a:custGeom>
            <a:ln w="12700">
              <a:solidFill>
                <a:srgbClr val="A8EFB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9" name="object 39" descr=""/>
          <p:cNvSpPr txBox="1"/>
          <p:nvPr/>
        </p:nvSpPr>
        <p:spPr>
          <a:xfrm>
            <a:off x="6096380" y="2450782"/>
            <a:ext cx="829310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FFFFFF"/>
                </a:solidFill>
                <a:latin typeface="Arial MT"/>
                <a:cs typeface="Arial MT"/>
              </a:rPr>
              <a:t>2</a:t>
            </a:r>
            <a:r>
              <a:rPr dirty="0" sz="1800" spc="-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00" spc="-20">
                <a:solidFill>
                  <a:srgbClr val="FFFFFF"/>
                </a:solidFill>
                <a:latin typeface="Microsoft Sans Serif"/>
                <a:cs typeface="Microsoft Sans Serif"/>
              </a:rPr>
              <a:t>ЭТАП</a:t>
            </a:r>
            <a:endParaRPr sz="18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1946508" y="220662"/>
            <a:ext cx="177800" cy="1860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50" spc="-25" b="1">
                <a:solidFill>
                  <a:srgbClr val="125554"/>
                </a:solidFill>
                <a:latin typeface="Arial"/>
                <a:cs typeface="Arial"/>
              </a:rPr>
              <a:t>13</a:t>
            </a:r>
            <a:endParaRPr sz="1050">
              <a:latin typeface="Arial"/>
              <a:cs typeface="Arial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257175"/>
            <a:ext cx="1228724" cy="352425"/>
          </a:xfrm>
          <a:prstGeom prst="rect">
            <a:avLst/>
          </a:prstGeom>
        </p:spPr>
      </p:pic>
      <p:grpSp>
        <p:nvGrpSpPr>
          <p:cNvPr id="4" name="object 4" descr=""/>
          <p:cNvGrpSpPr/>
          <p:nvPr/>
        </p:nvGrpSpPr>
        <p:grpSpPr>
          <a:xfrm>
            <a:off x="1352550" y="228600"/>
            <a:ext cx="409575" cy="409575"/>
            <a:chOff x="1352550" y="228600"/>
            <a:chExt cx="409575" cy="409575"/>
          </a:xfrm>
        </p:grpSpPr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52550" y="285750"/>
              <a:ext cx="409575" cy="352425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85900" y="228600"/>
              <a:ext cx="142875" cy="323850"/>
            </a:xfrm>
            <a:prstGeom prst="rect">
              <a:avLst/>
            </a:prstGeom>
          </p:spPr>
        </p:pic>
      </p:grpSp>
      <p:pic>
        <p:nvPicPr>
          <p:cNvPr id="7" name="object 7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895475" y="390525"/>
            <a:ext cx="2495550" cy="114300"/>
          </a:xfrm>
          <a:prstGeom prst="rect">
            <a:avLst/>
          </a:prstGeom>
        </p:spPr>
      </p:pic>
      <p:sp>
        <p:nvSpPr>
          <p:cNvPr id="8" name="object 8" descr=""/>
          <p:cNvSpPr/>
          <p:nvPr/>
        </p:nvSpPr>
        <p:spPr>
          <a:xfrm>
            <a:off x="509587" y="5376926"/>
            <a:ext cx="11182985" cy="971550"/>
          </a:xfrm>
          <a:custGeom>
            <a:avLst/>
            <a:gdLst/>
            <a:ahLst/>
            <a:cxnLst/>
            <a:rect l="l" t="t" r="r" b="b"/>
            <a:pathLst>
              <a:path w="11182985" h="971550">
                <a:moveTo>
                  <a:pt x="0" y="48387"/>
                </a:moveTo>
                <a:lnTo>
                  <a:pt x="3811" y="29575"/>
                </a:lnTo>
                <a:lnTo>
                  <a:pt x="14208" y="14192"/>
                </a:lnTo>
                <a:lnTo>
                  <a:pt x="29628" y="3809"/>
                </a:lnTo>
                <a:lnTo>
                  <a:pt x="48514" y="0"/>
                </a:lnTo>
                <a:lnTo>
                  <a:pt x="11133899" y="0"/>
                </a:lnTo>
                <a:lnTo>
                  <a:pt x="11152731" y="3809"/>
                </a:lnTo>
                <a:lnTo>
                  <a:pt x="11168157" y="14192"/>
                </a:lnTo>
                <a:lnTo>
                  <a:pt x="11178583" y="29575"/>
                </a:lnTo>
                <a:lnTo>
                  <a:pt x="11182413" y="48387"/>
                </a:lnTo>
                <a:lnTo>
                  <a:pt x="11182413" y="922972"/>
                </a:lnTo>
                <a:lnTo>
                  <a:pt x="11178583" y="941857"/>
                </a:lnTo>
                <a:lnTo>
                  <a:pt x="11168157" y="957278"/>
                </a:lnTo>
                <a:lnTo>
                  <a:pt x="11152731" y="967674"/>
                </a:lnTo>
                <a:lnTo>
                  <a:pt x="11133899" y="971486"/>
                </a:lnTo>
                <a:lnTo>
                  <a:pt x="48514" y="971486"/>
                </a:lnTo>
                <a:lnTo>
                  <a:pt x="29628" y="967674"/>
                </a:lnTo>
                <a:lnTo>
                  <a:pt x="14208" y="957278"/>
                </a:lnTo>
                <a:lnTo>
                  <a:pt x="3811" y="941857"/>
                </a:lnTo>
                <a:lnTo>
                  <a:pt x="0" y="922972"/>
                </a:lnTo>
                <a:lnTo>
                  <a:pt x="0" y="48387"/>
                </a:lnTo>
                <a:close/>
              </a:path>
            </a:pathLst>
          </a:custGeom>
          <a:ln w="9525">
            <a:solidFill>
              <a:srgbClr val="3AFFC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44526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pc="95"/>
              <a:t>Оптимизация</a:t>
            </a:r>
            <a:r>
              <a:rPr dirty="0" spc="225"/>
              <a:t> </a:t>
            </a:r>
            <a:r>
              <a:rPr dirty="0" spc="105"/>
              <a:t>процесса:</a:t>
            </a:r>
            <a:r>
              <a:rPr dirty="0" spc="265"/>
              <a:t> </a:t>
            </a:r>
            <a:r>
              <a:rPr dirty="0" sz="1400" spc="100">
                <a:solidFill>
                  <a:srgbClr val="FFC000"/>
                </a:solidFill>
              </a:rPr>
              <a:t>АГЕНТ</a:t>
            </a:r>
            <a:r>
              <a:rPr dirty="0" sz="1400" spc="210">
                <a:solidFill>
                  <a:srgbClr val="FFC000"/>
                </a:solidFill>
              </a:rPr>
              <a:t> </a:t>
            </a:r>
            <a:r>
              <a:rPr dirty="0" sz="1400">
                <a:solidFill>
                  <a:srgbClr val="FFC000"/>
                </a:solidFill>
              </a:rPr>
              <a:t>-</a:t>
            </a:r>
            <a:r>
              <a:rPr dirty="0" sz="1400" spc="245">
                <a:solidFill>
                  <a:srgbClr val="FFC000"/>
                </a:solidFill>
              </a:rPr>
              <a:t> </a:t>
            </a:r>
            <a:r>
              <a:rPr dirty="0" sz="1400" spc="65">
                <a:solidFill>
                  <a:srgbClr val="FFC000"/>
                </a:solidFill>
              </a:rPr>
              <a:t>ОПЕРАТОР</a:t>
            </a:r>
            <a:endParaRPr sz="1400"/>
          </a:p>
        </p:txBody>
      </p:sp>
      <p:sp>
        <p:nvSpPr>
          <p:cNvPr id="10" name="object 10" descr=""/>
          <p:cNvSpPr txBox="1"/>
          <p:nvPr/>
        </p:nvSpPr>
        <p:spPr>
          <a:xfrm>
            <a:off x="516255" y="5641657"/>
            <a:ext cx="11169650" cy="42862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60045">
              <a:lnSpc>
                <a:spcPct val="100000"/>
              </a:lnSpc>
              <a:spcBef>
                <a:spcPts val="125"/>
              </a:spcBef>
            </a:pPr>
            <a:r>
              <a:rPr dirty="0" sz="1400" b="1">
                <a:solidFill>
                  <a:srgbClr val="F5E38B"/>
                </a:solidFill>
                <a:latin typeface="Arial"/>
                <a:cs typeface="Arial"/>
              </a:rPr>
              <a:t>Ожидаемый</a:t>
            </a:r>
            <a:r>
              <a:rPr dirty="0" sz="1400" spc="-8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400" spc="-10" b="1">
                <a:solidFill>
                  <a:srgbClr val="F5E38B"/>
                </a:solidFill>
                <a:latin typeface="Arial"/>
                <a:cs typeface="Arial"/>
              </a:rPr>
              <a:t>результат:</a:t>
            </a:r>
            <a:endParaRPr sz="1400">
              <a:latin typeface="Arial"/>
              <a:cs typeface="Arial"/>
            </a:endParaRPr>
          </a:p>
          <a:p>
            <a:pPr marL="360045">
              <a:lnSpc>
                <a:spcPct val="100000"/>
              </a:lnSpc>
              <a:spcBef>
                <a:spcPts val="25"/>
              </a:spcBef>
            </a:pP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Улучшить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обслуживание субъектов,</a:t>
            </a:r>
            <a:r>
              <a:rPr dirty="0" sz="1200" spc="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находящихся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в</a:t>
            </a:r>
            <a:r>
              <a:rPr dirty="0" sz="1200" spc="-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базах</a:t>
            </a:r>
            <a:r>
              <a:rPr dirty="0" sz="1200" spc="-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данных</a:t>
            </a:r>
            <a:r>
              <a:rPr dirty="0" sz="1200" spc="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Антифрод</a:t>
            </a:r>
            <a:r>
              <a:rPr dirty="0" sz="1200" spc="-10">
                <a:solidFill>
                  <a:srgbClr val="FFFFFF"/>
                </a:solidFill>
                <a:latin typeface="Arial MT"/>
                <a:cs typeface="Arial MT"/>
              </a:rPr>
              <a:t>-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центра</a:t>
            </a:r>
            <a:r>
              <a:rPr dirty="0" sz="1200" spc="-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и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обеспечить</a:t>
            </a:r>
            <a:r>
              <a:rPr dirty="0" sz="1200" spc="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30">
                <a:solidFill>
                  <a:srgbClr val="FFFFFF"/>
                </a:solidFill>
                <a:latin typeface="Microsoft Sans Serif"/>
                <a:cs typeface="Microsoft Sans Serif"/>
              </a:rPr>
              <a:t>поддержку</a:t>
            </a:r>
            <a:r>
              <a:rPr dirty="0" sz="1200" spc="-30">
                <a:solidFill>
                  <a:srgbClr val="FFFFFF"/>
                </a:solidFill>
                <a:latin typeface="Arial MT"/>
                <a:cs typeface="Arial MT"/>
              </a:rPr>
              <a:t>.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Высвобождение</a:t>
            </a:r>
            <a:r>
              <a:rPr dirty="0" sz="1200" spc="-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ресурсов</a:t>
            </a:r>
            <a:r>
              <a:rPr dirty="0" sz="1200" spc="-10">
                <a:solidFill>
                  <a:srgbClr val="FFFFFF"/>
                </a:solidFill>
                <a:latin typeface="Arial MT"/>
                <a:cs typeface="Arial MT"/>
              </a:rPr>
              <a:t>.</a:t>
            </a:r>
            <a:endParaRPr sz="1200">
              <a:latin typeface="Arial MT"/>
              <a:cs typeface="Arial MT"/>
            </a:endParaRPr>
          </a:p>
        </p:txBody>
      </p:sp>
      <p:grpSp>
        <p:nvGrpSpPr>
          <p:cNvPr id="11" name="object 11" descr=""/>
          <p:cNvGrpSpPr/>
          <p:nvPr/>
        </p:nvGrpSpPr>
        <p:grpSpPr>
          <a:xfrm>
            <a:off x="503237" y="1379600"/>
            <a:ext cx="11195685" cy="603250"/>
            <a:chOff x="503237" y="1379600"/>
            <a:chExt cx="11195685" cy="603250"/>
          </a:xfrm>
        </p:grpSpPr>
        <p:pic>
          <p:nvPicPr>
            <p:cNvPr id="12" name="object 12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09587" y="1385950"/>
              <a:ext cx="11182413" cy="590550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509587" y="1385950"/>
              <a:ext cx="11182985" cy="590550"/>
            </a:xfrm>
            <a:custGeom>
              <a:avLst/>
              <a:gdLst/>
              <a:ahLst/>
              <a:cxnLst/>
              <a:rect l="l" t="t" r="r" b="b"/>
              <a:pathLst>
                <a:path w="11182985" h="590550">
                  <a:moveTo>
                    <a:pt x="0" y="98298"/>
                  </a:moveTo>
                  <a:lnTo>
                    <a:pt x="7735" y="60007"/>
                  </a:lnTo>
                  <a:lnTo>
                    <a:pt x="28829" y="28765"/>
                  </a:lnTo>
                  <a:lnTo>
                    <a:pt x="60114" y="7715"/>
                  </a:lnTo>
                  <a:lnTo>
                    <a:pt x="98425" y="0"/>
                  </a:lnTo>
                  <a:lnTo>
                    <a:pt x="11083988" y="0"/>
                  </a:lnTo>
                  <a:lnTo>
                    <a:pt x="11122298" y="7715"/>
                  </a:lnTo>
                  <a:lnTo>
                    <a:pt x="11153584" y="28765"/>
                  </a:lnTo>
                  <a:lnTo>
                    <a:pt x="11174678" y="60007"/>
                  </a:lnTo>
                  <a:lnTo>
                    <a:pt x="11182413" y="98298"/>
                  </a:lnTo>
                  <a:lnTo>
                    <a:pt x="11182413" y="492125"/>
                  </a:lnTo>
                  <a:lnTo>
                    <a:pt x="11174678" y="530435"/>
                  </a:lnTo>
                  <a:lnTo>
                    <a:pt x="11153584" y="561721"/>
                  </a:lnTo>
                  <a:lnTo>
                    <a:pt x="11122298" y="582814"/>
                  </a:lnTo>
                  <a:lnTo>
                    <a:pt x="11083988" y="590550"/>
                  </a:lnTo>
                  <a:lnTo>
                    <a:pt x="98425" y="590550"/>
                  </a:lnTo>
                  <a:lnTo>
                    <a:pt x="60114" y="582814"/>
                  </a:lnTo>
                  <a:lnTo>
                    <a:pt x="28829" y="561721"/>
                  </a:lnTo>
                  <a:lnTo>
                    <a:pt x="7735" y="530435"/>
                  </a:lnTo>
                  <a:lnTo>
                    <a:pt x="0" y="492125"/>
                  </a:lnTo>
                  <a:lnTo>
                    <a:pt x="0" y="98298"/>
                  </a:lnTo>
                  <a:close/>
                </a:path>
              </a:pathLst>
            </a:custGeom>
            <a:ln w="12700">
              <a:solidFill>
                <a:srgbClr val="A8EFB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 descr=""/>
          <p:cNvSpPr txBox="1"/>
          <p:nvPr/>
        </p:nvSpPr>
        <p:spPr>
          <a:xfrm>
            <a:off x="614680" y="1519872"/>
            <a:ext cx="10968355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solidFill>
                  <a:srgbClr val="FFFFFF"/>
                </a:solidFill>
                <a:latin typeface="Microsoft Sans Serif"/>
                <a:cs typeface="Microsoft Sans Serif"/>
              </a:rPr>
              <a:t>Создание</a:t>
            </a:r>
            <a:r>
              <a:rPr dirty="0" sz="1800" spc="-6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агента,</a:t>
            </a:r>
            <a:r>
              <a:rPr dirty="0" sz="1800" spc="-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0">
                <a:solidFill>
                  <a:srgbClr val="FFFFFF"/>
                </a:solidFill>
                <a:latin typeface="Microsoft Sans Serif"/>
                <a:cs typeface="Microsoft Sans Serif"/>
              </a:rPr>
              <a:t>который</a:t>
            </a:r>
            <a:r>
              <a:rPr dirty="0" sz="1800" spc="-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20">
                <a:solidFill>
                  <a:srgbClr val="FFFFFF"/>
                </a:solidFill>
                <a:latin typeface="Microsoft Sans Serif"/>
                <a:cs typeface="Microsoft Sans Serif"/>
              </a:rPr>
              <a:t>оказывает</a:t>
            </a:r>
            <a:r>
              <a:rPr dirty="0" sz="1800" spc="-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25">
                <a:solidFill>
                  <a:srgbClr val="FFFFFF"/>
                </a:solidFill>
                <a:latin typeface="Microsoft Sans Serif"/>
                <a:cs typeface="Microsoft Sans Serif"/>
              </a:rPr>
              <a:t>поддержку</a:t>
            </a:r>
            <a:r>
              <a:rPr dirty="0" sz="1800" spc="-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20">
                <a:solidFill>
                  <a:srgbClr val="FFFFFF"/>
                </a:solidFill>
                <a:latin typeface="Microsoft Sans Serif"/>
                <a:cs typeface="Microsoft Sans Serif"/>
              </a:rPr>
              <a:t>субъектам,</a:t>
            </a:r>
            <a:r>
              <a:rPr dirty="0" sz="1800" spc="-8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0">
                <a:solidFill>
                  <a:srgbClr val="FFFFFF"/>
                </a:solidFill>
                <a:latin typeface="Microsoft Sans Serif"/>
                <a:cs typeface="Microsoft Sans Serif"/>
              </a:rPr>
              <a:t>находящимся</a:t>
            </a:r>
            <a:r>
              <a:rPr dirty="0" sz="1800" spc="-7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в</a:t>
            </a:r>
            <a:r>
              <a:rPr dirty="0" sz="1800" spc="-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списках</a:t>
            </a:r>
            <a:r>
              <a:rPr dirty="0" sz="1800" spc="-7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25">
                <a:solidFill>
                  <a:srgbClr val="FFFFFF"/>
                </a:solidFill>
                <a:latin typeface="Microsoft Sans Serif"/>
                <a:cs typeface="Microsoft Sans Serif"/>
              </a:rPr>
              <a:t>Антифрод</a:t>
            </a:r>
            <a:r>
              <a:rPr dirty="0" sz="1800" spc="-25">
                <a:solidFill>
                  <a:srgbClr val="FFFFFF"/>
                </a:solidFill>
                <a:latin typeface="Arial MT"/>
                <a:cs typeface="Arial MT"/>
              </a:rPr>
              <a:t>-</a:t>
            </a:r>
            <a:r>
              <a:rPr dirty="0" sz="1800" spc="-10">
                <a:solidFill>
                  <a:srgbClr val="FFFFFF"/>
                </a:solidFill>
                <a:latin typeface="Microsoft Sans Serif"/>
                <a:cs typeface="Microsoft Sans Serif"/>
              </a:rPr>
              <a:t>центра</a:t>
            </a:r>
            <a:endParaRPr sz="1800">
              <a:latin typeface="Microsoft Sans Serif"/>
              <a:cs typeface="Microsoft Sans Serif"/>
            </a:endParaRPr>
          </a:p>
        </p:txBody>
      </p:sp>
      <p:pic>
        <p:nvPicPr>
          <p:cNvPr id="15" name="object 15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591552" y="307486"/>
            <a:ext cx="221159" cy="235686"/>
          </a:xfrm>
          <a:prstGeom prst="rect">
            <a:avLst/>
          </a:prstGeom>
        </p:spPr>
      </p:pic>
      <p:grpSp>
        <p:nvGrpSpPr>
          <p:cNvPr id="16" name="object 16" descr=""/>
          <p:cNvGrpSpPr/>
          <p:nvPr/>
        </p:nvGrpSpPr>
        <p:grpSpPr>
          <a:xfrm>
            <a:off x="10869126" y="302888"/>
            <a:ext cx="716280" cy="245110"/>
            <a:chOff x="10869126" y="302888"/>
            <a:chExt cx="716280" cy="245110"/>
          </a:xfrm>
        </p:grpSpPr>
        <p:pic>
          <p:nvPicPr>
            <p:cNvPr id="17" name="object 17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869126" y="307504"/>
              <a:ext cx="204649" cy="235686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1101946" y="302888"/>
              <a:ext cx="236595" cy="244900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1379852" y="307486"/>
              <a:ext cx="205389" cy="235686"/>
            </a:xfrm>
            <a:prstGeom prst="rect">
              <a:avLst/>
            </a:prstGeom>
          </p:spPr>
        </p:pic>
      </p:grpSp>
      <p:pic>
        <p:nvPicPr>
          <p:cNvPr id="20" name="object 20" descr="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9970492" y="102506"/>
            <a:ext cx="485850" cy="643178"/>
          </a:xfrm>
          <a:prstGeom prst="rect">
            <a:avLst/>
          </a:prstGeom>
        </p:spPr>
      </p:pic>
      <p:grpSp>
        <p:nvGrpSpPr>
          <p:cNvPr id="21" name="object 21" descr=""/>
          <p:cNvGrpSpPr/>
          <p:nvPr/>
        </p:nvGrpSpPr>
        <p:grpSpPr>
          <a:xfrm>
            <a:off x="1655826" y="2617851"/>
            <a:ext cx="3346450" cy="2032000"/>
            <a:chOff x="1655826" y="2617851"/>
            <a:chExt cx="3346450" cy="2032000"/>
          </a:xfrm>
        </p:grpSpPr>
        <p:pic>
          <p:nvPicPr>
            <p:cNvPr id="22" name="object 22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662176" y="2624201"/>
              <a:ext cx="3333750" cy="2019300"/>
            </a:xfrm>
            <a:prstGeom prst="rect">
              <a:avLst/>
            </a:prstGeom>
          </p:spPr>
        </p:pic>
        <p:sp>
          <p:nvSpPr>
            <p:cNvPr id="23" name="object 23" descr=""/>
            <p:cNvSpPr/>
            <p:nvPr/>
          </p:nvSpPr>
          <p:spPr>
            <a:xfrm>
              <a:off x="1662176" y="2624201"/>
              <a:ext cx="3333750" cy="2019300"/>
            </a:xfrm>
            <a:custGeom>
              <a:avLst/>
              <a:gdLst/>
              <a:ahLst/>
              <a:cxnLst/>
              <a:rect l="l" t="t" r="r" b="b"/>
              <a:pathLst>
                <a:path w="3333750" h="2019300">
                  <a:moveTo>
                    <a:pt x="0" y="204343"/>
                  </a:moveTo>
                  <a:lnTo>
                    <a:pt x="5394" y="157474"/>
                  </a:lnTo>
                  <a:lnTo>
                    <a:pt x="20761" y="114457"/>
                  </a:lnTo>
                  <a:lnTo>
                    <a:pt x="44876" y="76516"/>
                  </a:lnTo>
                  <a:lnTo>
                    <a:pt x="76516" y="44876"/>
                  </a:lnTo>
                  <a:lnTo>
                    <a:pt x="114457" y="20761"/>
                  </a:lnTo>
                  <a:lnTo>
                    <a:pt x="157474" y="5394"/>
                  </a:lnTo>
                  <a:lnTo>
                    <a:pt x="204343" y="0"/>
                  </a:lnTo>
                  <a:lnTo>
                    <a:pt x="3129279" y="0"/>
                  </a:lnTo>
                  <a:lnTo>
                    <a:pt x="3176155" y="5394"/>
                  </a:lnTo>
                  <a:lnTo>
                    <a:pt x="3219190" y="20761"/>
                  </a:lnTo>
                  <a:lnTo>
                    <a:pt x="3257156" y="44876"/>
                  </a:lnTo>
                  <a:lnTo>
                    <a:pt x="3288823" y="76516"/>
                  </a:lnTo>
                  <a:lnTo>
                    <a:pt x="3312963" y="114457"/>
                  </a:lnTo>
                  <a:lnTo>
                    <a:pt x="3328348" y="157474"/>
                  </a:lnTo>
                  <a:lnTo>
                    <a:pt x="3333750" y="204343"/>
                  </a:lnTo>
                  <a:lnTo>
                    <a:pt x="3333750" y="1814830"/>
                  </a:lnTo>
                  <a:lnTo>
                    <a:pt x="3328348" y="1861705"/>
                  </a:lnTo>
                  <a:lnTo>
                    <a:pt x="3312963" y="1904740"/>
                  </a:lnTo>
                  <a:lnTo>
                    <a:pt x="3288823" y="1942706"/>
                  </a:lnTo>
                  <a:lnTo>
                    <a:pt x="3257156" y="1974373"/>
                  </a:lnTo>
                  <a:lnTo>
                    <a:pt x="3219190" y="1998513"/>
                  </a:lnTo>
                  <a:lnTo>
                    <a:pt x="3176155" y="2013898"/>
                  </a:lnTo>
                  <a:lnTo>
                    <a:pt x="3129279" y="2019300"/>
                  </a:lnTo>
                  <a:lnTo>
                    <a:pt x="204343" y="2019300"/>
                  </a:lnTo>
                  <a:lnTo>
                    <a:pt x="157474" y="2013898"/>
                  </a:lnTo>
                  <a:lnTo>
                    <a:pt x="114457" y="1998513"/>
                  </a:lnTo>
                  <a:lnTo>
                    <a:pt x="76516" y="1974373"/>
                  </a:lnTo>
                  <a:lnTo>
                    <a:pt x="44876" y="1942706"/>
                  </a:lnTo>
                  <a:lnTo>
                    <a:pt x="20761" y="1904740"/>
                  </a:lnTo>
                  <a:lnTo>
                    <a:pt x="5394" y="1861705"/>
                  </a:lnTo>
                  <a:lnTo>
                    <a:pt x="0" y="1814830"/>
                  </a:lnTo>
                  <a:lnTo>
                    <a:pt x="0" y="204343"/>
                  </a:lnTo>
                  <a:close/>
                </a:path>
              </a:pathLst>
            </a:custGeom>
            <a:ln w="12700">
              <a:solidFill>
                <a:srgbClr val="A8EFB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 descr=""/>
          <p:cNvSpPr txBox="1"/>
          <p:nvPr/>
        </p:nvSpPr>
        <p:spPr>
          <a:xfrm>
            <a:off x="1885695" y="3093973"/>
            <a:ext cx="2773680" cy="1238885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algn="ctr" marL="12065" marR="5080" indent="6985">
              <a:lnSpc>
                <a:spcPct val="103000"/>
              </a:lnSpc>
              <a:spcBef>
                <a:spcPts val="70"/>
              </a:spcBef>
            </a:pP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Чат</a:t>
            </a:r>
            <a:r>
              <a:rPr dirty="0" sz="1550" spc="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Microsoft Sans Serif"/>
                <a:cs typeface="Microsoft Sans Serif"/>
              </a:rPr>
              <a:t>поддержки,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предоставление</a:t>
            </a:r>
            <a:r>
              <a:rPr dirty="0" sz="1550" spc="1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ответов</a:t>
            </a:r>
            <a:r>
              <a:rPr dirty="0" sz="1550" spc="10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25">
                <a:solidFill>
                  <a:srgbClr val="FFFFFF"/>
                </a:solidFill>
                <a:latin typeface="Microsoft Sans Serif"/>
                <a:cs typeface="Microsoft Sans Serif"/>
              </a:rPr>
              <a:t>на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часто</a:t>
            </a:r>
            <a:r>
              <a:rPr dirty="0" sz="1550" spc="10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задаваемые</a:t>
            </a:r>
            <a:r>
              <a:rPr dirty="0" sz="1550" spc="1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Microsoft Sans Serif"/>
                <a:cs typeface="Microsoft Sans Serif"/>
              </a:rPr>
              <a:t>вопросы,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поиск</a:t>
            </a:r>
            <a:r>
              <a:rPr dirty="0" sz="1550" spc="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ответов</a:t>
            </a:r>
            <a:r>
              <a:rPr dirty="0" sz="1550" spc="8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в</a:t>
            </a:r>
            <a:r>
              <a:rPr dirty="0" sz="1550" spc="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Microsoft Sans Serif"/>
                <a:cs typeface="Microsoft Sans Serif"/>
              </a:rPr>
              <a:t>инструкциях, </a:t>
            </a:r>
            <a:r>
              <a:rPr dirty="0" sz="1550" spc="-25">
                <a:solidFill>
                  <a:srgbClr val="FFFFFF"/>
                </a:solidFill>
                <a:latin typeface="Arial MT"/>
                <a:cs typeface="Arial MT"/>
              </a:rPr>
              <a:t>FAQ</a:t>
            </a:r>
            <a:endParaRPr sz="1550">
              <a:latin typeface="Arial MT"/>
              <a:cs typeface="Arial MT"/>
            </a:endParaRPr>
          </a:p>
        </p:txBody>
      </p:sp>
      <p:grpSp>
        <p:nvGrpSpPr>
          <p:cNvPr id="25" name="object 25" descr=""/>
          <p:cNvGrpSpPr/>
          <p:nvPr/>
        </p:nvGrpSpPr>
        <p:grpSpPr>
          <a:xfrm>
            <a:off x="1560575" y="2370201"/>
            <a:ext cx="1651000" cy="508000"/>
            <a:chOff x="1560575" y="2370201"/>
            <a:chExt cx="1651000" cy="508000"/>
          </a:xfrm>
        </p:grpSpPr>
        <p:pic>
          <p:nvPicPr>
            <p:cNvPr id="26" name="object 26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566925" y="2376551"/>
              <a:ext cx="1638300" cy="495300"/>
            </a:xfrm>
            <a:prstGeom prst="rect">
              <a:avLst/>
            </a:prstGeom>
          </p:spPr>
        </p:pic>
        <p:sp>
          <p:nvSpPr>
            <p:cNvPr id="27" name="object 27" descr=""/>
            <p:cNvSpPr/>
            <p:nvPr/>
          </p:nvSpPr>
          <p:spPr>
            <a:xfrm>
              <a:off x="1566925" y="2376551"/>
              <a:ext cx="1638300" cy="495300"/>
            </a:xfrm>
            <a:custGeom>
              <a:avLst/>
              <a:gdLst/>
              <a:ahLst/>
              <a:cxnLst/>
              <a:rect l="l" t="t" r="r" b="b"/>
              <a:pathLst>
                <a:path w="1638300" h="495300">
                  <a:moveTo>
                    <a:pt x="0" y="82423"/>
                  </a:moveTo>
                  <a:lnTo>
                    <a:pt x="6484" y="50363"/>
                  </a:lnTo>
                  <a:lnTo>
                    <a:pt x="24161" y="24161"/>
                  </a:lnTo>
                  <a:lnTo>
                    <a:pt x="50363" y="6484"/>
                  </a:lnTo>
                  <a:lnTo>
                    <a:pt x="82423" y="0"/>
                  </a:lnTo>
                  <a:lnTo>
                    <a:pt x="1555750" y="0"/>
                  </a:lnTo>
                  <a:lnTo>
                    <a:pt x="1587829" y="6484"/>
                  </a:lnTo>
                  <a:lnTo>
                    <a:pt x="1614074" y="24161"/>
                  </a:lnTo>
                  <a:lnTo>
                    <a:pt x="1631795" y="50363"/>
                  </a:lnTo>
                  <a:lnTo>
                    <a:pt x="1638300" y="82423"/>
                  </a:lnTo>
                  <a:lnTo>
                    <a:pt x="1638300" y="412750"/>
                  </a:lnTo>
                  <a:lnTo>
                    <a:pt x="1631795" y="444829"/>
                  </a:lnTo>
                  <a:lnTo>
                    <a:pt x="1614074" y="471074"/>
                  </a:lnTo>
                  <a:lnTo>
                    <a:pt x="1587829" y="488795"/>
                  </a:lnTo>
                  <a:lnTo>
                    <a:pt x="1555750" y="495300"/>
                  </a:lnTo>
                  <a:lnTo>
                    <a:pt x="82423" y="495300"/>
                  </a:lnTo>
                  <a:lnTo>
                    <a:pt x="50363" y="488795"/>
                  </a:lnTo>
                  <a:lnTo>
                    <a:pt x="24161" y="471074"/>
                  </a:lnTo>
                  <a:lnTo>
                    <a:pt x="6484" y="444829"/>
                  </a:lnTo>
                  <a:lnTo>
                    <a:pt x="0" y="412750"/>
                  </a:lnTo>
                  <a:lnTo>
                    <a:pt x="0" y="82423"/>
                  </a:lnTo>
                  <a:close/>
                </a:path>
              </a:pathLst>
            </a:custGeom>
            <a:ln w="12700">
              <a:solidFill>
                <a:srgbClr val="A8EFB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 descr=""/>
          <p:cNvSpPr txBox="1"/>
          <p:nvPr/>
        </p:nvSpPr>
        <p:spPr>
          <a:xfrm>
            <a:off x="1662176" y="2466403"/>
            <a:ext cx="828675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FFFFFF"/>
                </a:solidFill>
                <a:latin typeface="Arial MT"/>
                <a:cs typeface="Arial MT"/>
              </a:rPr>
              <a:t>1</a:t>
            </a:r>
            <a:r>
              <a:rPr dirty="0" sz="1800" spc="-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00" spc="-20">
                <a:solidFill>
                  <a:srgbClr val="FFFFFF"/>
                </a:solidFill>
                <a:latin typeface="Microsoft Sans Serif"/>
                <a:cs typeface="Microsoft Sans Serif"/>
              </a:rPr>
              <a:t>ЭТАП</a:t>
            </a:r>
            <a:endParaRPr sz="1800">
              <a:latin typeface="Microsoft Sans Serif"/>
              <a:cs typeface="Microsoft Sans Serif"/>
            </a:endParaRPr>
          </a:p>
        </p:txBody>
      </p:sp>
      <p:grpSp>
        <p:nvGrpSpPr>
          <p:cNvPr id="29" name="object 29" descr=""/>
          <p:cNvGrpSpPr/>
          <p:nvPr/>
        </p:nvGrpSpPr>
        <p:grpSpPr>
          <a:xfrm>
            <a:off x="5389626" y="2341626"/>
            <a:ext cx="3679825" cy="2308225"/>
            <a:chOff x="5389626" y="2341626"/>
            <a:chExt cx="3679825" cy="2308225"/>
          </a:xfrm>
        </p:grpSpPr>
        <p:pic>
          <p:nvPicPr>
            <p:cNvPr id="30" name="object 30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5491226" y="2700401"/>
              <a:ext cx="3571875" cy="1943100"/>
            </a:xfrm>
            <a:prstGeom prst="rect">
              <a:avLst/>
            </a:prstGeom>
          </p:spPr>
        </p:pic>
        <p:sp>
          <p:nvSpPr>
            <p:cNvPr id="31" name="object 31" descr=""/>
            <p:cNvSpPr/>
            <p:nvPr/>
          </p:nvSpPr>
          <p:spPr>
            <a:xfrm>
              <a:off x="5491226" y="2700401"/>
              <a:ext cx="3571875" cy="1943100"/>
            </a:xfrm>
            <a:custGeom>
              <a:avLst/>
              <a:gdLst/>
              <a:ahLst/>
              <a:cxnLst/>
              <a:rect l="l" t="t" r="r" b="b"/>
              <a:pathLst>
                <a:path w="3571875" h="1943100">
                  <a:moveTo>
                    <a:pt x="0" y="196596"/>
                  </a:moveTo>
                  <a:lnTo>
                    <a:pt x="5191" y="151515"/>
                  </a:lnTo>
                  <a:lnTo>
                    <a:pt x="19980" y="110134"/>
                  </a:lnTo>
                  <a:lnTo>
                    <a:pt x="43187" y="73631"/>
                  </a:lnTo>
                  <a:lnTo>
                    <a:pt x="73631" y="43187"/>
                  </a:lnTo>
                  <a:lnTo>
                    <a:pt x="110134" y="19980"/>
                  </a:lnTo>
                  <a:lnTo>
                    <a:pt x="151515" y="5191"/>
                  </a:lnTo>
                  <a:lnTo>
                    <a:pt x="196596" y="0"/>
                  </a:lnTo>
                  <a:lnTo>
                    <a:pt x="3375152" y="0"/>
                  </a:lnTo>
                  <a:lnTo>
                    <a:pt x="3420239" y="5191"/>
                  </a:lnTo>
                  <a:lnTo>
                    <a:pt x="3461638" y="19980"/>
                  </a:lnTo>
                  <a:lnTo>
                    <a:pt x="3498166" y="43187"/>
                  </a:lnTo>
                  <a:lnTo>
                    <a:pt x="3528637" y="73631"/>
                  </a:lnTo>
                  <a:lnTo>
                    <a:pt x="3551868" y="110134"/>
                  </a:lnTo>
                  <a:lnTo>
                    <a:pt x="3566676" y="151515"/>
                  </a:lnTo>
                  <a:lnTo>
                    <a:pt x="3571875" y="196596"/>
                  </a:lnTo>
                  <a:lnTo>
                    <a:pt x="3571875" y="1746377"/>
                  </a:lnTo>
                  <a:lnTo>
                    <a:pt x="3566676" y="1791464"/>
                  </a:lnTo>
                  <a:lnTo>
                    <a:pt x="3551868" y="1832863"/>
                  </a:lnTo>
                  <a:lnTo>
                    <a:pt x="3528637" y="1869391"/>
                  </a:lnTo>
                  <a:lnTo>
                    <a:pt x="3498166" y="1899862"/>
                  </a:lnTo>
                  <a:lnTo>
                    <a:pt x="3461638" y="1923093"/>
                  </a:lnTo>
                  <a:lnTo>
                    <a:pt x="3420239" y="1937901"/>
                  </a:lnTo>
                  <a:lnTo>
                    <a:pt x="3375152" y="1943100"/>
                  </a:lnTo>
                  <a:lnTo>
                    <a:pt x="196596" y="1943100"/>
                  </a:lnTo>
                  <a:lnTo>
                    <a:pt x="151515" y="1937901"/>
                  </a:lnTo>
                  <a:lnTo>
                    <a:pt x="110134" y="1923093"/>
                  </a:lnTo>
                  <a:lnTo>
                    <a:pt x="73631" y="1899862"/>
                  </a:lnTo>
                  <a:lnTo>
                    <a:pt x="43187" y="1869391"/>
                  </a:lnTo>
                  <a:lnTo>
                    <a:pt x="19980" y="1832863"/>
                  </a:lnTo>
                  <a:lnTo>
                    <a:pt x="5191" y="1791464"/>
                  </a:lnTo>
                  <a:lnTo>
                    <a:pt x="0" y="1746377"/>
                  </a:lnTo>
                  <a:lnTo>
                    <a:pt x="0" y="196596"/>
                  </a:lnTo>
                  <a:close/>
                </a:path>
              </a:pathLst>
            </a:custGeom>
            <a:ln w="12700">
              <a:solidFill>
                <a:srgbClr val="A8EFB8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2" name="object 32" descr="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5395976" y="2347976"/>
              <a:ext cx="1647825" cy="495300"/>
            </a:xfrm>
            <a:prstGeom prst="rect">
              <a:avLst/>
            </a:prstGeom>
          </p:spPr>
        </p:pic>
        <p:sp>
          <p:nvSpPr>
            <p:cNvPr id="33" name="object 33" descr=""/>
            <p:cNvSpPr/>
            <p:nvPr/>
          </p:nvSpPr>
          <p:spPr>
            <a:xfrm>
              <a:off x="5395976" y="2347976"/>
              <a:ext cx="1647825" cy="495300"/>
            </a:xfrm>
            <a:custGeom>
              <a:avLst/>
              <a:gdLst/>
              <a:ahLst/>
              <a:cxnLst/>
              <a:rect l="l" t="t" r="r" b="b"/>
              <a:pathLst>
                <a:path w="1647825" h="495300">
                  <a:moveTo>
                    <a:pt x="0" y="82550"/>
                  </a:moveTo>
                  <a:lnTo>
                    <a:pt x="6486" y="50417"/>
                  </a:lnTo>
                  <a:lnTo>
                    <a:pt x="24177" y="24177"/>
                  </a:lnTo>
                  <a:lnTo>
                    <a:pt x="50417" y="6486"/>
                  </a:lnTo>
                  <a:lnTo>
                    <a:pt x="82550" y="0"/>
                  </a:lnTo>
                  <a:lnTo>
                    <a:pt x="1565275" y="0"/>
                  </a:lnTo>
                  <a:lnTo>
                    <a:pt x="1597354" y="6486"/>
                  </a:lnTo>
                  <a:lnTo>
                    <a:pt x="1623599" y="24177"/>
                  </a:lnTo>
                  <a:lnTo>
                    <a:pt x="1641320" y="50417"/>
                  </a:lnTo>
                  <a:lnTo>
                    <a:pt x="1647825" y="82550"/>
                  </a:lnTo>
                  <a:lnTo>
                    <a:pt x="1647825" y="412750"/>
                  </a:lnTo>
                  <a:lnTo>
                    <a:pt x="1641320" y="444829"/>
                  </a:lnTo>
                  <a:lnTo>
                    <a:pt x="1623599" y="471074"/>
                  </a:lnTo>
                  <a:lnTo>
                    <a:pt x="1597354" y="488795"/>
                  </a:lnTo>
                  <a:lnTo>
                    <a:pt x="1565275" y="495300"/>
                  </a:lnTo>
                  <a:lnTo>
                    <a:pt x="82550" y="495300"/>
                  </a:lnTo>
                  <a:lnTo>
                    <a:pt x="50417" y="488795"/>
                  </a:lnTo>
                  <a:lnTo>
                    <a:pt x="24177" y="471074"/>
                  </a:lnTo>
                  <a:lnTo>
                    <a:pt x="6486" y="444829"/>
                  </a:lnTo>
                  <a:lnTo>
                    <a:pt x="0" y="412750"/>
                  </a:lnTo>
                  <a:lnTo>
                    <a:pt x="0" y="82550"/>
                  </a:lnTo>
                  <a:close/>
                </a:path>
              </a:pathLst>
            </a:custGeom>
            <a:ln w="12700">
              <a:solidFill>
                <a:srgbClr val="A8EFB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4" name="object 34" descr=""/>
          <p:cNvSpPr txBox="1"/>
          <p:nvPr/>
        </p:nvSpPr>
        <p:spPr>
          <a:xfrm>
            <a:off x="5500370" y="2438082"/>
            <a:ext cx="829310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FFFFFF"/>
                </a:solidFill>
                <a:latin typeface="Arial MT"/>
                <a:cs typeface="Arial MT"/>
              </a:rPr>
              <a:t>2 </a:t>
            </a:r>
            <a:r>
              <a:rPr dirty="0" sz="1800" spc="-20">
                <a:solidFill>
                  <a:srgbClr val="FFFFFF"/>
                </a:solidFill>
                <a:latin typeface="Microsoft Sans Serif"/>
                <a:cs typeface="Microsoft Sans Serif"/>
              </a:rPr>
              <a:t>ЭТАП</a:t>
            </a:r>
            <a:endParaRPr sz="1800">
              <a:latin typeface="Microsoft Sans Serif"/>
              <a:cs typeface="Microsoft Sans Serif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5760465" y="3480498"/>
            <a:ext cx="3044825" cy="513715"/>
          </a:xfrm>
          <a:prstGeom prst="rect">
            <a:avLst/>
          </a:prstGeom>
        </p:spPr>
        <p:txBody>
          <a:bodyPr wrap="square" lIns="0" tIns="4445" rIns="0" bIns="0" rtlCol="0" vert="horz">
            <a:spAutoFit/>
          </a:bodyPr>
          <a:lstStyle/>
          <a:p>
            <a:pPr marL="714375" marR="5080" indent="-702310">
              <a:lnSpc>
                <a:spcPct val="104900"/>
              </a:lnSpc>
              <a:spcBef>
                <a:spcPts val="35"/>
              </a:spcBef>
            </a:pP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Интеграция</a:t>
            </a:r>
            <a:r>
              <a:rPr dirty="0" sz="1550" spc="1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агента</a:t>
            </a:r>
            <a:r>
              <a:rPr dirty="0" sz="1550" spc="8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с</a:t>
            </a:r>
            <a:r>
              <a:rPr dirty="0" sz="1550" spc="10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Microsoft Sans Serif"/>
                <a:cs typeface="Microsoft Sans Serif"/>
              </a:rPr>
              <a:t>Антифрод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-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центром</a:t>
            </a:r>
            <a:r>
              <a:rPr dirty="0" sz="1550" spc="10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>
                <a:solidFill>
                  <a:srgbClr val="FFFFFF"/>
                </a:solidFill>
                <a:latin typeface="Microsoft Sans Serif"/>
                <a:cs typeface="Microsoft Sans Serif"/>
              </a:rPr>
              <a:t>и</a:t>
            </a:r>
            <a:r>
              <a:rPr dirty="0" sz="1550" spc="7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550" spc="-20">
                <a:solidFill>
                  <a:srgbClr val="FFFFFF"/>
                </a:solidFill>
                <a:latin typeface="Microsoft Sans Serif"/>
                <a:cs typeface="Microsoft Sans Serif"/>
              </a:rPr>
              <a:t>ЦОИД</a:t>
            </a:r>
            <a:endParaRPr sz="155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03135" y="1546098"/>
              <a:ext cx="10274439" cy="5054726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0" y="0"/>
              <a:ext cx="12192000" cy="1238250"/>
            </a:xfrm>
            <a:custGeom>
              <a:avLst/>
              <a:gdLst/>
              <a:ahLst/>
              <a:cxnLst/>
              <a:rect l="l" t="t" r="r" b="b"/>
              <a:pathLst>
                <a:path w="12192000" h="1238250">
                  <a:moveTo>
                    <a:pt x="12192000" y="0"/>
                  </a:moveTo>
                  <a:lnTo>
                    <a:pt x="0" y="0"/>
                  </a:lnTo>
                  <a:lnTo>
                    <a:pt x="0" y="1238250"/>
                  </a:lnTo>
                  <a:lnTo>
                    <a:pt x="12192000" y="1238250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00162C">
                <a:alpha val="30195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 descr=""/>
          <p:cNvSpPr txBox="1"/>
          <p:nvPr/>
        </p:nvSpPr>
        <p:spPr>
          <a:xfrm>
            <a:off x="11830050" y="190500"/>
            <a:ext cx="361950" cy="238125"/>
          </a:xfrm>
          <a:prstGeom prst="rect">
            <a:avLst/>
          </a:prstGeom>
          <a:solidFill>
            <a:srgbClr val="FFFFFF"/>
          </a:solidFill>
        </p:spPr>
        <p:txBody>
          <a:bodyPr wrap="square" lIns="0" tIns="43180" rIns="0" bIns="0" rtlCol="0" vert="horz">
            <a:spAutoFit/>
          </a:bodyPr>
          <a:lstStyle/>
          <a:p>
            <a:pPr marL="203200">
              <a:lnSpc>
                <a:spcPct val="100000"/>
              </a:lnSpc>
              <a:spcBef>
                <a:spcPts val="340"/>
              </a:spcBef>
            </a:pPr>
            <a:r>
              <a:rPr dirty="0" sz="1050" spc="-50" b="1">
                <a:solidFill>
                  <a:srgbClr val="125554"/>
                </a:solidFill>
                <a:latin typeface="Arial"/>
                <a:cs typeface="Arial"/>
              </a:rPr>
              <a:t>2</a:t>
            </a:r>
            <a:endParaRPr sz="1050">
              <a:latin typeface="Arial"/>
              <a:cs typeface="Arial"/>
            </a:endParaRPr>
          </a:p>
        </p:txBody>
      </p:sp>
      <p:grpSp>
        <p:nvGrpSpPr>
          <p:cNvPr id="7" name="object 7" descr=""/>
          <p:cNvGrpSpPr/>
          <p:nvPr/>
        </p:nvGrpSpPr>
        <p:grpSpPr>
          <a:xfrm>
            <a:off x="0" y="228600"/>
            <a:ext cx="12134215" cy="6600190"/>
            <a:chOff x="0" y="228600"/>
            <a:chExt cx="12134215" cy="6600190"/>
          </a:xfrm>
        </p:grpSpPr>
        <p:pic>
          <p:nvPicPr>
            <p:cNvPr id="8" name="object 8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257175"/>
              <a:ext cx="1228724" cy="352425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352549" y="285750"/>
              <a:ext cx="409575" cy="352425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485899" y="228600"/>
              <a:ext cx="142875" cy="323850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895474" y="390525"/>
              <a:ext cx="2495550" cy="114300"/>
            </a:xfrm>
            <a:prstGeom prst="rect">
              <a:avLst/>
            </a:prstGeom>
          </p:spPr>
        </p:pic>
        <p:sp>
          <p:nvSpPr>
            <p:cNvPr id="12" name="object 12" descr=""/>
            <p:cNvSpPr/>
            <p:nvPr/>
          </p:nvSpPr>
          <p:spPr>
            <a:xfrm>
              <a:off x="61912" y="3671951"/>
              <a:ext cx="12068810" cy="3152775"/>
            </a:xfrm>
            <a:custGeom>
              <a:avLst/>
              <a:gdLst/>
              <a:ahLst/>
              <a:cxnLst/>
              <a:rect l="l" t="t" r="r" b="b"/>
              <a:pathLst>
                <a:path w="12068810" h="3152775">
                  <a:moveTo>
                    <a:pt x="11965114" y="0"/>
                  </a:moveTo>
                  <a:lnTo>
                    <a:pt x="103035" y="0"/>
                  </a:lnTo>
                  <a:lnTo>
                    <a:pt x="62929" y="8092"/>
                  </a:lnTo>
                  <a:lnTo>
                    <a:pt x="30178" y="30162"/>
                  </a:lnTo>
                  <a:lnTo>
                    <a:pt x="8097" y="62900"/>
                  </a:lnTo>
                  <a:lnTo>
                    <a:pt x="0" y="102997"/>
                  </a:lnTo>
                  <a:lnTo>
                    <a:pt x="0" y="3049676"/>
                  </a:lnTo>
                  <a:lnTo>
                    <a:pt x="8097" y="3089782"/>
                  </a:lnTo>
                  <a:lnTo>
                    <a:pt x="30178" y="3122533"/>
                  </a:lnTo>
                  <a:lnTo>
                    <a:pt x="62929" y="3144614"/>
                  </a:lnTo>
                  <a:lnTo>
                    <a:pt x="103035" y="3152711"/>
                  </a:lnTo>
                  <a:lnTo>
                    <a:pt x="11965114" y="3152711"/>
                  </a:lnTo>
                  <a:lnTo>
                    <a:pt x="12005230" y="3144614"/>
                  </a:lnTo>
                  <a:lnTo>
                    <a:pt x="12038012" y="3122533"/>
                  </a:lnTo>
                  <a:lnTo>
                    <a:pt x="12060126" y="3089782"/>
                  </a:lnTo>
                  <a:lnTo>
                    <a:pt x="12068238" y="3049676"/>
                  </a:lnTo>
                  <a:lnTo>
                    <a:pt x="12068238" y="102997"/>
                  </a:lnTo>
                  <a:lnTo>
                    <a:pt x="12060126" y="62900"/>
                  </a:lnTo>
                  <a:lnTo>
                    <a:pt x="12038012" y="30162"/>
                  </a:lnTo>
                  <a:lnTo>
                    <a:pt x="12005230" y="8092"/>
                  </a:lnTo>
                  <a:lnTo>
                    <a:pt x="11965114" y="0"/>
                  </a:lnTo>
                  <a:close/>
                </a:path>
              </a:pathLst>
            </a:custGeom>
            <a:solidFill>
              <a:srgbClr val="177D7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61912" y="3671951"/>
              <a:ext cx="12068810" cy="3152775"/>
            </a:xfrm>
            <a:custGeom>
              <a:avLst/>
              <a:gdLst/>
              <a:ahLst/>
              <a:cxnLst/>
              <a:rect l="l" t="t" r="r" b="b"/>
              <a:pathLst>
                <a:path w="12068810" h="3152775">
                  <a:moveTo>
                    <a:pt x="0" y="102997"/>
                  </a:moveTo>
                  <a:lnTo>
                    <a:pt x="8097" y="62900"/>
                  </a:lnTo>
                  <a:lnTo>
                    <a:pt x="30178" y="30162"/>
                  </a:lnTo>
                  <a:lnTo>
                    <a:pt x="62929" y="8092"/>
                  </a:lnTo>
                  <a:lnTo>
                    <a:pt x="103035" y="0"/>
                  </a:lnTo>
                  <a:lnTo>
                    <a:pt x="11965114" y="0"/>
                  </a:lnTo>
                  <a:lnTo>
                    <a:pt x="12005230" y="8092"/>
                  </a:lnTo>
                  <a:lnTo>
                    <a:pt x="12038012" y="30162"/>
                  </a:lnTo>
                  <a:lnTo>
                    <a:pt x="12060126" y="62900"/>
                  </a:lnTo>
                  <a:lnTo>
                    <a:pt x="12068238" y="102997"/>
                  </a:lnTo>
                  <a:lnTo>
                    <a:pt x="12068238" y="3049676"/>
                  </a:lnTo>
                  <a:lnTo>
                    <a:pt x="12060126" y="3089782"/>
                  </a:lnTo>
                  <a:lnTo>
                    <a:pt x="12038012" y="3122533"/>
                  </a:lnTo>
                  <a:lnTo>
                    <a:pt x="12005230" y="3144614"/>
                  </a:lnTo>
                  <a:lnTo>
                    <a:pt x="11965114" y="3152711"/>
                  </a:lnTo>
                  <a:lnTo>
                    <a:pt x="103035" y="3152711"/>
                  </a:lnTo>
                  <a:lnTo>
                    <a:pt x="62929" y="3144614"/>
                  </a:lnTo>
                  <a:lnTo>
                    <a:pt x="30178" y="3122533"/>
                  </a:lnTo>
                  <a:lnTo>
                    <a:pt x="8097" y="3089782"/>
                  </a:lnTo>
                  <a:lnTo>
                    <a:pt x="0" y="3049676"/>
                  </a:lnTo>
                  <a:lnTo>
                    <a:pt x="0" y="102997"/>
                  </a:lnTo>
                  <a:close/>
                </a:path>
              </a:pathLst>
            </a:custGeom>
            <a:ln w="7620">
              <a:solidFill>
                <a:srgbClr val="41706C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98437" y="1560575"/>
              <a:ext cx="2146363" cy="2851023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933072" y="1570100"/>
              <a:ext cx="2146255" cy="2860548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684547" y="1560575"/>
              <a:ext cx="2146255" cy="2860548"/>
            </a:xfrm>
            <a:prstGeom prst="rect">
              <a:avLst/>
            </a:prstGeom>
          </p:spPr>
        </p:pic>
        <p:pic>
          <p:nvPicPr>
            <p:cNvPr id="17" name="object 17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103897" y="1560575"/>
              <a:ext cx="2146255" cy="2860548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532772" y="1560575"/>
              <a:ext cx="2146255" cy="2860548"/>
            </a:xfrm>
            <a:prstGeom prst="rect">
              <a:avLst/>
            </a:prstGeom>
          </p:spPr>
        </p:pic>
      </p:grpSp>
      <p:sp>
        <p:nvSpPr>
          <p:cNvPr id="19" name="object 19" descr=""/>
          <p:cNvSpPr txBox="1"/>
          <p:nvPr/>
        </p:nvSpPr>
        <p:spPr>
          <a:xfrm>
            <a:off x="480059" y="2637409"/>
            <a:ext cx="1573530" cy="46228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 marR="5080" indent="223520">
              <a:lnSpc>
                <a:spcPct val="102899"/>
              </a:lnSpc>
              <a:spcBef>
                <a:spcPts val="75"/>
              </a:spcBef>
            </a:pPr>
            <a:r>
              <a:rPr dirty="0" sz="1400" b="1">
                <a:solidFill>
                  <a:srgbClr val="F5E38B"/>
                </a:solidFill>
                <a:latin typeface="Arial"/>
                <a:cs typeface="Arial"/>
              </a:rPr>
              <a:t>Аналитика</a:t>
            </a:r>
            <a:r>
              <a:rPr dirty="0" sz="1400" spc="-7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400" spc="-50" b="1">
                <a:solidFill>
                  <a:srgbClr val="F5E38B"/>
                </a:solidFill>
                <a:latin typeface="Arial"/>
                <a:cs typeface="Arial"/>
              </a:rPr>
              <a:t>и </a:t>
            </a:r>
            <a:r>
              <a:rPr dirty="0" sz="1400" spc="-10" b="1">
                <a:solidFill>
                  <a:srgbClr val="F5E38B"/>
                </a:solidFill>
                <a:latin typeface="Arial"/>
                <a:cs typeface="Arial"/>
              </a:rPr>
              <a:t>прогнозирование</a:t>
            </a:r>
            <a:endParaRPr sz="1400">
              <a:latin typeface="Arial"/>
              <a:cs typeface="Arial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298132" y="3466147"/>
            <a:ext cx="1932939" cy="390525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273685" marR="5080" indent="-261620">
              <a:lnSpc>
                <a:spcPts val="1430"/>
              </a:lnSpc>
              <a:spcBef>
                <a:spcPts val="155"/>
              </a:spcBef>
            </a:pP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Финансовая</a:t>
            </a:r>
            <a:r>
              <a:rPr dirty="0" sz="1200" spc="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стабильность, прогнозные</a:t>
            </a:r>
            <a:r>
              <a:rPr dirty="0" sz="1200" spc="-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раунды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10307066" y="2652331"/>
            <a:ext cx="1363345" cy="462915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 marR="5080" indent="267970">
              <a:lnSpc>
                <a:spcPct val="102899"/>
              </a:lnSpc>
              <a:spcBef>
                <a:spcPts val="75"/>
              </a:spcBef>
            </a:pPr>
            <a:r>
              <a:rPr dirty="0" sz="1400" b="1">
                <a:solidFill>
                  <a:srgbClr val="F5E38B"/>
                </a:solidFill>
                <a:latin typeface="Arial"/>
                <a:cs typeface="Arial"/>
              </a:rPr>
              <a:t>Надзор</a:t>
            </a:r>
            <a:r>
              <a:rPr dirty="0" sz="1400" spc="-3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400" spc="-50" b="1">
                <a:solidFill>
                  <a:srgbClr val="F5E38B"/>
                </a:solidFill>
                <a:latin typeface="Arial"/>
                <a:cs typeface="Arial"/>
              </a:rPr>
              <a:t>и </a:t>
            </a:r>
            <a:r>
              <a:rPr dirty="0" sz="1400" spc="-10" b="1">
                <a:solidFill>
                  <a:srgbClr val="F5E38B"/>
                </a:solidFill>
                <a:latin typeface="Arial"/>
                <a:cs typeface="Arial"/>
              </a:rPr>
              <a:t>регулирование</a:t>
            </a:r>
            <a:endParaRPr sz="1400">
              <a:latin typeface="Arial"/>
              <a:cs typeface="Arial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10157079" y="3373691"/>
            <a:ext cx="1694180" cy="3905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5080">
              <a:lnSpc>
                <a:spcPts val="1435"/>
              </a:lnSpc>
              <a:spcBef>
                <a:spcPts val="100"/>
              </a:spcBef>
            </a:pPr>
            <a:r>
              <a:rPr dirty="0" sz="1200" spc="-20">
                <a:solidFill>
                  <a:srgbClr val="FFFFFF"/>
                </a:solidFill>
                <a:latin typeface="Arial MT"/>
                <a:cs typeface="Arial MT"/>
              </a:rPr>
              <a:t>RegTech</a:t>
            </a:r>
            <a:r>
              <a:rPr dirty="0" sz="120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200">
                <a:solidFill>
                  <a:srgbClr val="FFFFFF"/>
                </a:solidFill>
                <a:latin typeface="Arial MT"/>
                <a:cs typeface="Arial MT"/>
              </a:rPr>
              <a:t>/</a:t>
            </a:r>
            <a:r>
              <a:rPr dirty="0" sz="1200" spc="-2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Arial MT"/>
                <a:cs typeface="Arial MT"/>
              </a:rPr>
              <a:t>SupTech,</a:t>
            </a:r>
            <a:endParaRPr sz="1200">
              <a:latin typeface="Arial MT"/>
              <a:cs typeface="Arial MT"/>
            </a:endParaRPr>
          </a:p>
          <a:p>
            <a:pPr algn="ctr">
              <a:lnSpc>
                <a:spcPts val="1435"/>
              </a:lnSpc>
            </a:pPr>
            <a:r>
              <a:rPr dirty="0" sz="1200" spc="-25">
                <a:solidFill>
                  <a:srgbClr val="FFFFFF"/>
                </a:solidFill>
                <a:latin typeface="Microsoft Sans Serif"/>
                <a:cs typeface="Microsoft Sans Serif"/>
              </a:rPr>
              <a:t>автоматический</a:t>
            </a:r>
            <a:r>
              <a:rPr dirty="0" sz="1200" spc="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анализ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10601706" y="3736720"/>
            <a:ext cx="8058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отчётности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3042285" y="2642298"/>
            <a:ext cx="1426210" cy="67246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algn="ctr" marL="12700" marR="5080" indent="-3175">
              <a:lnSpc>
                <a:spcPct val="100600"/>
              </a:lnSpc>
              <a:spcBef>
                <a:spcPts val="114"/>
              </a:spcBef>
            </a:pPr>
            <a:r>
              <a:rPr dirty="0" sz="1400" spc="-10" b="1">
                <a:solidFill>
                  <a:srgbClr val="F5E38B"/>
                </a:solidFill>
                <a:latin typeface="Arial"/>
                <a:cs typeface="Arial"/>
              </a:rPr>
              <a:t>Финансовая </a:t>
            </a:r>
            <a:r>
              <a:rPr dirty="0" sz="1400" b="1">
                <a:solidFill>
                  <a:srgbClr val="F5E38B"/>
                </a:solidFill>
                <a:latin typeface="Arial"/>
                <a:cs typeface="Arial"/>
              </a:rPr>
              <a:t>стабильность</a:t>
            </a:r>
            <a:r>
              <a:rPr dirty="0" sz="1400" spc="-6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400" spc="-50" b="1">
                <a:solidFill>
                  <a:srgbClr val="F5E38B"/>
                </a:solidFill>
                <a:latin typeface="Arial"/>
                <a:cs typeface="Arial"/>
              </a:rPr>
              <a:t>и </a:t>
            </a:r>
            <a:r>
              <a:rPr dirty="0" sz="1400" spc="-10" b="1">
                <a:solidFill>
                  <a:srgbClr val="F5E38B"/>
                </a:solidFill>
                <a:latin typeface="Arial"/>
                <a:cs typeface="Arial"/>
              </a:rPr>
              <a:t>безопасность</a:t>
            </a:r>
            <a:endParaRPr sz="1400">
              <a:latin typeface="Arial"/>
              <a:cs typeface="Arial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2930270" y="3458527"/>
            <a:ext cx="1670050" cy="3898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ts val="1435"/>
              </a:lnSpc>
              <a:spcBef>
                <a:spcPts val="100"/>
              </a:spcBef>
            </a:pPr>
            <a:r>
              <a:rPr dirty="0" sz="1200">
                <a:solidFill>
                  <a:srgbClr val="FFFFFF"/>
                </a:solidFill>
                <a:latin typeface="Arial MT"/>
                <a:cs typeface="Arial MT"/>
              </a:rPr>
              <a:t>AML</a:t>
            </a:r>
            <a:r>
              <a:rPr dirty="0" sz="1200" spc="-3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200">
                <a:solidFill>
                  <a:srgbClr val="FFFFFF"/>
                </a:solidFill>
                <a:latin typeface="Arial MT"/>
                <a:cs typeface="Arial MT"/>
              </a:rPr>
              <a:t>/</a:t>
            </a:r>
            <a:r>
              <a:rPr dirty="0" sz="1200" spc="-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мошенничество</a:t>
            </a:r>
            <a:r>
              <a:rPr dirty="0" sz="1200" spc="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50">
                <a:solidFill>
                  <a:srgbClr val="FFFFFF"/>
                </a:solidFill>
                <a:latin typeface="Arial MT"/>
                <a:cs typeface="Arial MT"/>
              </a:rPr>
              <a:t>/</a:t>
            </a:r>
            <a:endParaRPr sz="1200">
              <a:latin typeface="Arial MT"/>
              <a:cs typeface="Arial MT"/>
            </a:endParaRPr>
          </a:p>
          <a:p>
            <a:pPr algn="ctr" marL="1905">
              <a:lnSpc>
                <a:spcPts val="1435"/>
              </a:lnSpc>
            </a:pP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кибер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5461889" y="2642298"/>
            <a:ext cx="1440815" cy="462280"/>
          </a:xfrm>
          <a:prstGeom prst="rect">
            <a:avLst/>
          </a:prstGeom>
        </p:spPr>
        <p:txBody>
          <a:bodyPr wrap="square" lIns="0" tIns="10160" rIns="0" bIns="0" rtlCol="0" vert="horz">
            <a:spAutoFit/>
          </a:bodyPr>
          <a:lstStyle/>
          <a:p>
            <a:pPr marL="12700" marR="5080" indent="57150">
              <a:lnSpc>
                <a:spcPct val="102800"/>
              </a:lnSpc>
              <a:spcBef>
                <a:spcPts val="80"/>
              </a:spcBef>
            </a:pPr>
            <a:r>
              <a:rPr dirty="0" sz="1400" spc="-10" b="1">
                <a:solidFill>
                  <a:srgbClr val="F5E38B"/>
                </a:solidFill>
                <a:latin typeface="Arial"/>
                <a:cs typeface="Arial"/>
              </a:rPr>
              <a:t>Операционная эффективность</a:t>
            </a:r>
            <a:endParaRPr sz="1400">
              <a:latin typeface="Arial"/>
              <a:cs typeface="Arial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5357240" y="3436302"/>
            <a:ext cx="1647825" cy="389890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173990" marR="5080" indent="-161925">
              <a:lnSpc>
                <a:spcPts val="1430"/>
              </a:lnSpc>
              <a:spcBef>
                <a:spcPts val="155"/>
              </a:spcBef>
            </a:pPr>
            <a:r>
              <a:rPr dirty="0" sz="1200" spc="-40">
                <a:solidFill>
                  <a:srgbClr val="FFFFFF"/>
                </a:solidFill>
                <a:latin typeface="Arial MT"/>
                <a:cs typeface="Arial MT"/>
              </a:rPr>
              <a:t>NLP,</a:t>
            </a:r>
            <a:r>
              <a:rPr dirty="0" sz="1200" spc="-2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200" spc="-25">
                <a:solidFill>
                  <a:srgbClr val="FFFFFF"/>
                </a:solidFill>
                <a:latin typeface="Microsoft Sans Serif"/>
                <a:cs typeface="Microsoft Sans Serif"/>
              </a:rPr>
              <a:t>документооборот,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ассистенты,</a:t>
            </a:r>
            <a:r>
              <a:rPr dirty="0" sz="1200" spc="-7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поиск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7667879" y="2642298"/>
            <a:ext cx="1835150" cy="462280"/>
          </a:xfrm>
          <a:prstGeom prst="rect">
            <a:avLst/>
          </a:prstGeom>
        </p:spPr>
        <p:txBody>
          <a:bodyPr wrap="square" lIns="0" tIns="10160" rIns="0" bIns="0" rtlCol="0" vert="horz">
            <a:spAutoFit/>
          </a:bodyPr>
          <a:lstStyle/>
          <a:p>
            <a:pPr marL="12700" marR="5080" indent="313690">
              <a:lnSpc>
                <a:spcPct val="102800"/>
              </a:lnSpc>
              <a:spcBef>
                <a:spcPts val="80"/>
              </a:spcBef>
            </a:pPr>
            <a:r>
              <a:rPr dirty="0" sz="1400" b="1">
                <a:solidFill>
                  <a:srgbClr val="F5E38B"/>
                </a:solidFill>
                <a:latin typeface="Arial"/>
                <a:cs typeface="Arial"/>
              </a:rPr>
              <a:t>Клиентские</a:t>
            </a:r>
            <a:r>
              <a:rPr dirty="0" sz="1400" spc="-8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400" spc="-50" b="1">
                <a:solidFill>
                  <a:srgbClr val="F5E38B"/>
                </a:solidFill>
                <a:latin typeface="Arial"/>
                <a:cs typeface="Arial"/>
              </a:rPr>
              <a:t>и </a:t>
            </a:r>
            <a:r>
              <a:rPr dirty="0" sz="1400" b="1">
                <a:solidFill>
                  <a:srgbClr val="F5E38B"/>
                </a:solidFill>
                <a:latin typeface="Arial"/>
                <a:cs typeface="Arial"/>
              </a:rPr>
              <a:t>сервисные</a:t>
            </a:r>
            <a:r>
              <a:rPr dirty="0" sz="1400" spc="-8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400" spc="-10" b="1">
                <a:solidFill>
                  <a:srgbClr val="F5E38B"/>
                </a:solidFill>
                <a:latin typeface="Arial"/>
                <a:cs typeface="Arial"/>
              </a:rPr>
              <a:t>решения</a:t>
            </a:r>
            <a:endParaRPr sz="1400">
              <a:latin typeface="Arial"/>
              <a:cs typeface="Arial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7896479" y="3436302"/>
            <a:ext cx="1378585" cy="389890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291465" marR="5080" indent="-278765">
              <a:lnSpc>
                <a:spcPts val="1430"/>
              </a:lnSpc>
              <a:spcBef>
                <a:spcPts val="155"/>
              </a:spcBef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Боты,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сервисы</a:t>
            </a:r>
            <a:r>
              <a:rPr dirty="0" sz="1200" spc="-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25">
                <a:solidFill>
                  <a:srgbClr val="FFFFFF"/>
                </a:solidFill>
                <a:latin typeface="Microsoft Sans Serif"/>
                <a:cs typeface="Microsoft Sans Serif"/>
              </a:rPr>
              <a:t>для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участников</a:t>
            </a:r>
            <a:endParaRPr sz="1200">
              <a:latin typeface="Microsoft Sans Serif"/>
              <a:cs typeface="Microsoft Sans Serif"/>
            </a:endParaRPr>
          </a:p>
        </p:txBody>
      </p:sp>
      <p:grpSp>
        <p:nvGrpSpPr>
          <p:cNvPr id="30" name="object 30" descr=""/>
          <p:cNvGrpSpPr/>
          <p:nvPr/>
        </p:nvGrpSpPr>
        <p:grpSpPr>
          <a:xfrm>
            <a:off x="362902" y="1820926"/>
            <a:ext cx="11591290" cy="4626610"/>
            <a:chOff x="362902" y="1820926"/>
            <a:chExt cx="11591290" cy="4626610"/>
          </a:xfrm>
        </p:grpSpPr>
        <p:pic>
          <p:nvPicPr>
            <p:cNvPr id="31" name="object 31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953124" y="1914525"/>
              <a:ext cx="466725" cy="476250"/>
            </a:xfrm>
            <a:prstGeom prst="rect">
              <a:avLst/>
            </a:prstGeom>
          </p:spPr>
        </p:pic>
        <p:pic>
          <p:nvPicPr>
            <p:cNvPr id="32" name="object 32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8324849" y="1933575"/>
              <a:ext cx="495300" cy="495300"/>
            </a:xfrm>
            <a:prstGeom prst="rect">
              <a:avLst/>
            </a:prstGeom>
          </p:spPr>
        </p:pic>
        <p:pic>
          <p:nvPicPr>
            <p:cNvPr id="33" name="object 33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505200" y="1914525"/>
              <a:ext cx="495300" cy="495300"/>
            </a:xfrm>
            <a:prstGeom prst="rect">
              <a:avLst/>
            </a:prstGeom>
          </p:spPr>
        </p:pic>
        <p:pic>
          <p:nvPicPr>
            <p:cNvPr id="34" name="object 34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0753724" y="1943100"/>
              <a:ext cx="457200" cy="466725"/>
            </a:xfrm>
            <a:prstGeom prst="rect">
              <a:avLst/>
            </a:prstGeom>
          </p:spPr>
        </p:pic>
        <p:pic>
          <p:nvPicPr>
            <p:cNvPr id="35" name="object 35" descr="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009650" y="1895475"/>
              <a:ext cx="542925" cy="533400"/>
            </a:xfrm>
            <a:prstGeom prst="rect">
              <a:avLst/>
            </a:prstGeom>
          </p:spPr>
        </p:pic>
        <p:sp>
          <p:nvSpPr>
            <p:cNvPr id="36" name="object 36" descr=""/>
            <p:cNvSpPr/>
            <p:nvPr/>
          </p:nvSpPr>
          <p:spPr>
            <a:xfrm>
              <a:off x="2528950" y="1824101"/>
              <a:ext cx="7267575" cy="2402840"/>
            </a:xfrm>
            <a:custGeom>
              <a:avLst/>
              <a:gdLst/>
              <a:ahLst/>
              <a:cxnLst/>
              <a:rect l="l" t="t" r="r" b="b"/>
              <a:pathLst>
                <a:path w="7267575" h="2402840">
                  <a:moveTo>
                    <a:pt x="7267575" y="9525"/>
                  </a:moveTo>
                  <a:lnTo>
                    <a:pt x="7267575" y="2402332"/>
                  </a:lnTo>
                </a:path>
                <a:path w="7267575" h="2402840">
                  <a:moveTo>
                    <a:pt x="0" y="9525"/>
                  </a:moveTo>
                  <a:lnTo>
                    <a:pt x="0" y="2402332"/>
                  </a:lnTo>
                </a:path>
                <a:path w="7267575" h="2402840">
                  <a:moveTo>
                    <a:pt x="2419350" y="0"/>
                  </a:moveTo>
                  <a:lnTo>
                    <a:pt x="2419350" y="2392807"/>
                  </a:lnTo>
                </a:path>
                <a:path w="7267575" h="2402840">
                  <a:moveTo>
                    <a:pt x="4876800" y="0"/>
                  </a:moveTo>
                  <a:lnTo>
                    <a:pt x="4876800" y="2392807"/>
                  </a:lnTo>
                </a:path>
              </a:pathLst>
            </a:custGeom>
            <a:ln w="6350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366712" y="4929251"/>
              <a:ext cx="4191635" cy="1514475"/>
            </a:xfrm>
            <a:custGeom>
              <a:avLst/>
              <a:gdLst/>
              <a:ahLst/>
              <a:cxnLst/>
              <a:rect l="l" t="t" r="r" b="b"/>
              <a:pathLst>
                <a:path w="4191635" h="1514475">
                  <a:moveTo>
                    <a:pt x="4126928" y="0"/>
                  </a:moveTo>
                  <a:lnTo>
                    <a:pt x="64020" y="0"/>
                  </a:lnTo>
                  <a:lnTo>
                    <a:pt x="39101" y="5018"/>
                  </a:lnTo>
                  <a:lnTo>
                    <a:pt x="18751" y="18716"/>
                  </a:lnTo>
                  <a:lnTo>
                    <a:pt x="5031" y="39058"/>
                  </a:lnTo>
                  <a:lnTo>
                    <a:pt x="0" y="64007"/>
                  </a:lnTo>
                  <a:lnTo>
                    <a:pt x="0" y="1450390"/>
                  </a:lnTo>
                  <a:lnTo>
                    <a:pt x="5031" y="1475310"/>
                  </a:lnTo>
                  <a:lnTo>
                    <a:pt x="18751" y="1495659"/>
                  </a:lnTo>
                  <a:lnTo>
                    <a:pt x="39101" y="1509380"/>
                  </a:lnTo>
                  <a:lnTo>
                    <a:pt x="64020" y="1514411"/>
                  </a:lnTo>
                  <a:lnTo>
                    <a:pt x="4126928" y="1514411"/>
                  </a:lnTo>
                  <a:lnTo>
                    <a:pt x="4151897" y="1509380"/>
                  </a:lnTo>
                  <a:lnTo>
                    <a:pt x="4172283" y="1495659"/>
                  </a:lnTo>
                  <a:lnTo>
                    <a:pt x="4186025" y="1475310"/>
                  </a:lnTo>
                  <a:lnTo>
                    <a:pt x="4191063" y="1450390"/>
                  </a:lnTo>
                  <a:lnTo>
                    <a:pt x="4191063" y="64007"/>
                  </a:lnTo>
                  <a:lnTo>
                    <a:pt x="4186025" y="39058"/>
                  </a:lnTo>
                  <a:lnTo>
                    <a:pt x="4172283" y="18716"/>
                  </a:lnTo>
                  <a:lnTo>
                    <a:pt x="4151897" y="5018"/>
                  </a:lnTo>
                  <a:lnTo>
                    <a:pt x="4126928" y="0"/>
                  </a:lnTo>
                  <a:close/>
                </a:path>
              </a:pathLst>
            </a:custGeom>
            <a:solidFill>
              <a:srgbClr val="28575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366712" y="4929251"/>
              <a:ext cx="4191635" cy="1514475"/>
            </a:xfrm>
            <a:custGeom>
              <a:avLst/>
              <a:gdLst/>
              <a:ahLst/>
              <a:cxnLst/>
              <a:rect l="l" t="t" r="r" b="b"/>
              <a:pathLst>
                <a:path w="4191635" h="1514475">
                  <a:moveTo>
                    <a:pt x="0" y="64007"/>
                  </a:moveTo>
                  <a:lnTo>
                    <a:pt x="5031" y="39058"/>
                  </a:lnTo>
                  <a:lnTo>
                    <a:pt x="18751" y="18716"/>
                  </a:lnTo>
                  <a:lnTo>
                    <a:pt x="39101" y="5018"/>
                  </a:lnTo>
                  <a:lnTo>
                    <a:pt x="64020" y="0"/>
                  </a:lnTo>
                  <a:lnTo>
                    <a:pt x="4126928" y="0"/>
                  </a:lnTo>
                  <a:lnTo>
                    <a:pt x="4151897" y="5018"/>
                  </a:lnTo>
                  <a:lnTo>
                    <a:pt x="4172283" y="18716"/>
                  </a:lnTo>
                  <a:lnTo>
                    <a:pt x="4186025" y="39058"/>
                  </a:lnTo>
                  <a:lnTo>
                    <a:pt x="4191063" y="64007"/>
                  </a:lnTo>
                  <a:lnTo>
                    <a:pt x="4191063" y="1450390"/>
                  </a:lnTo>
                  <a:lnTo>
                    <a:pt x="4186025" y="1475310"/>
                  </a:lnTo>
                  <a:lnTo>
                    <a:pt x="4172283" y="1495659"/>
                  </a:lnTo>
                  <a:lnTo>
                    <a:pt x="4151897" y="1509380"/>
                  </a:lnTo>
                  <a:lnTo>
                    <a:pt x="4126928" y="1514411"/>
                  </a:lnTo>
                  <a:lnTo>
                    <a:pt x="64020" y="1514411"/>
                  </a:lnTo>
                  <a:lnTo>
                    <a:pt x="39101" y="1509380"/>
                  </a:lnTo>
                  <a:lnTo>
                    <a:pt x="18751" y="1495659"/>
                  </a:lnTo>
                  <a:lnTo>
                    <a:pt x="5031" y="1475310"/>
                  </a:lnTo>
                  <a:lnTo>
                    <a:pt x="0" y="1450390"/>
                  </a:lnTo>
                  <a:lnTo>
                    <a:pt x="0" y="64007"/>
                  </a:lnTo>
                  <a:close/>
                </a:path>
              </a:pathLst>
            </a:custGeom>
            <a:ln w="7620">
              <a:solidFill>
                <a:srgbClr val="608E8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 descr=""/>
            <p:cNvSpPr/>
            <p:nvPr/>
          </p:nvSpPr>
          <p:spPr>
            <a:xfrm>
              <a:off x="4700650" y="4929251"/>
              <a:ext cx="4333875" cy="1514475"/>
            </a:xfrm>
            <a:custGeom>
              <a:avLst/>
              <a:gdLst/>
              <a:ahLst/>
              <a:cxnLst/>
              <a:rect l="l" t="t" r="r" b="b"/>
              <a:pathLst>
                <a:path w="4333875" h="1514475">
                  <a:moveTo>
                    <a:pt x="4269740" y="0"/>
                  </a:moveTo>
                  <a:lnTo>
                    <a:pt x="64008" y="0"/>
                  </a:lnTo>
                  <a:lnTo>
                    <a:pt x="39058" y="5018"/>
                  </a:lnTo>
                  <a:lnTo>
                    <a:pt x="18716" y="18716"/>
                  </a:lnTo>
                  <a:lnTo>
                    <a:pt x="5018" y="39058"/>
                  </a:lnTo>
                  <a:lnTo>
                    <a:pt x="0" y="64007"/>
                  </a:lnTo>
                  <a:lnTo>
                    <a:pt x="0" y="1450390"/>
                  </a:lnTo>
                  <a:lnTo>
                    <a:pt x="5018" y="1475310"/>
                  </a:lnTo>
                  <a:lnTo>
                    <a:pt x="18716" y="1495659"/>
                  </a:lnTo>
                  <a:lnTo>
                    <a:pt x="39058" y="1509380"/>
                  </a:lnTo>
                  <a:lnTo>
                    <a:pt x="64008" y="1514411"/>
                  </a:lnTo>
                  <a:lnTo>
                    <a:pt x="4269740" y="1514411"/>
                  </a:lnTo>
                  <a:lnTo>
                    <a:pt x="4294709" y="1509380"/>
                  </a:lnTo>
                  <a:lnTo>
                    <a:pt x="4315094" y="1495659"/>
                  </a:lnTo>
                  <a:lnTo>
                    <a:pt x="4328836" y="1475310"/>
                  </a:lnTo>
                  <a:lnTo>
                    <a:pt x="4333875" y="1450390"/>
                  </a:lnTo>
                  <a:lnTo>
                    <a:pt x="4333875" y="64007"/>
                  </a:lnTo>
                  <a:lnTo>
                    <a:pt x="4328836" y="39058"/>
                  </a:lnTo>
                  <a:lnTo>
                    <a:pt x="4315094" y="18716"/>
                  </a:lnTo>
                  <a:lnTo>
                    <a:pt x="4294709" y="5018"/>
                  </a:lnTo>
                  <a:lnTo>
                    <a:pt x="4269740" y="0"/>
                  </a:lnTo>
                  <a:close/>
                </a:path>
              </a:pathLst>
            </a:custGeom>
            <a:solidFill>
              <a:srgbClr val="28575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4700650" y="4929251"/>
              <a:ext cx="4333875" cy="1514475"/>
            </a:xfrm>
            <a:custGeom>
              <a:avLst/>
              <a:gdLst/>
              <a:ahLst/>
              <a:cxnLst/>
              <a:rect l="l" t="t" r="r" b="b"/>
              <a:pathLst>
                <a:path w="4333875" h="1514475">
                  <a:moveTo>
                    <a:pt x="0" y="64007"/>
                  </a:moveTo>
                  <a:lnTo>
                    <a:pt x="5018" y="39058"/>
                  </a:lnTo>
                  <a:lnTo>
                    <a:pt x="18716" y="18716"/>
                  </a:lnTo>
                  <a:lnTo>
                    <a:pt x="39058" y="5018"/>
                  </a:lnTo>
                  <a:lnTo>
                    <a:pt x="64008" y="0"/>
                  </a:lnTo>
                  <a:lnTo>
                    <a:pt x="4269740" y="0"/>
                  </a:lnTo>
                  <a:lnTo>
                    <a:pt x="4294709" y="5018"/>
                  </a:lnTo>
                  <a:lnTo>
                    <a:pt x="4315094" y="18716"/>
                  </a:lnTo>
                  <a:lnTo>
                    <a:pt x="4328836" y="39058"/>
                  </a:lnTo>
                  <a:lnTo>
                    <a:pt x="4333875" y="64007"/>
                  </a:lnTo>
                  <a:lnTo>
                    <a:pt x="4333875" y="1450390"/>
                  </a:lnTo>
                  <a:lnTo>
                    <a:pt x="4328836" y="1475310"/>
                  </a:lnTo>
                  <a:lnTo>
                    <a:pt x="4315094" y="1495659"/>
                  </a:lnTo>
                  <a:lnTo>
                    <a:pt x="4294709" y="1509380"/>
                  </a:lnTo>
                  <a:lnTo>
                    <a:pt x="4269740" y="1514411"/>
                  </a:lnTo>
                  <a:lnTo>
                    <a:pt x="64008" y="1514411"/>
                  </a:lnTo>
                  <a:lnTo>
                    <a:pt x="39058" y="1509380"/>
                  </a:lnTo>
                  <a:lnTo>
                    <a:pt x="18716" y="1495659"/>
                  </a:lnTo>
                  <a:lnTo>
                    <a:pt x="5018" y="1475310"/>
                  </a:lnTo>
                  <a:lnTo>
                    <a:pt x="0" y="1450390"/>
                  </a:lnTo>
                  <a:lnTo>
                    <a:pt x="0" y="64007"/>
                  </a:lnTo>
                  <a:close/>
                </a:path>
              </a:pathLst>
            </a:custGeom>
            <a:ln w="7620">
              <a:solidFill>
                <a:srgbClr val="608E8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9143999" y="4924425"/>
              <a:ext cx="2809875" cy="1514475"/>
            </a:xfrm>
            <a:custGeom>
              <a:avLst/>
              <a:gdLst/>
              <a:ahLst/>
              <a:cxnLst/>
              <a:rect l="l" t="t" r="r" b="b"/>
              <a:pathLst>
                <a:path w="2809875" h="1514475">
                  <a:moveTo>
                    <a:pt x="2724404" y="0"/>
                  </a:moveTo>
                  <a:lnTo>
                    <a:pt x="85471" y="0"/>
                  </a:lnTo>
                  <a:lnTo>
                    <a:pt x="52185" y="6711"/>
                  </a:lnTo>
                  <a:lnTo>
                    <a:pt x="25019" y="25018"/>
                  </a:lnTo>
                  <a:lnTo>
                    <a:pt x="6711" y="52185"/>
                  </a:lnTo>
                  <a:lnTo>
                    <a:pt x="0" y="85470"/>
                  </a:lnTo>
                  <a:lnTo>
                    <a:pt x="0" y="1429054"/>
                  </a:lnTo>
                  <a:lnTo>
                    <a:pt x="6711" y="1462305"/>
                  </a:lnTo>
                  <a:lnTo>
                    <a:pt x="25019" y="1489457"/>
                  </a:lnTo>
                  <a:lnTo>
                    <a:pt x="52185" y="1507762"/>
                  </a:lnTo>
                  <a:lnTo>
                    <a:pt x="85471" y="1514475"/>
                  </a:lnTo>
                  <a:lnTo>
                    <a:pt x="2724404" y="1514475"/>
                  </a:lnTo>
                  <a:lnTo>
                    <a:pt x="2757689" y="1507762"/>
                  </a:lnTo>
                  <a:lnTo>
                    <a:pt x="2784855" y="1489457"/>
                  </a:lnTo>
                  <a:lnTo>
                    <a:pt x="2803163" y="1462305"/>
                  </a:lnTo>
                  <a:lnTo>
                    <a:pt x="2809875" y="1429054"/>
                  </a:lnTo>
                  <a:lnTo>
                    <a:pt x="2809875" y="85470"/>
                  </a:lnTo>
                  <a:lnTo>
                    <a:pt x="2803163" y="52185"/>
                  </a:lnTo>
                  <a:lnTo>
                    <a:pt x="2784855" y="25018"/>
                  </a:lnTo>
                  <a:lnTo>
                    <a:pt x="2757689" y="6711"/>
                  </a:lnTo>
                  <a:lnTo>
                    <a:pt x="2724404" y="0"/>
                  </a:lnTo>
                  <a:close/>
                </a:path>
              </a:pathLst>
            </a:custGeom>
            <a:solidFill>
              <a:srgbClr val="01224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2" name="object 4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5875" rIns="0" bIns="0" rtlCol="0" vert="horz">
            <a:spAutoFit/>
          </a:bodyPr>
          <a:lstStyle/>
          <a:p>
            <a:pPr marL="36830" marR="5080">
              <a:lnSpc>
                <a:spcPct val="100000"/>
              </a:lnSpc>
              <a:spcBef>
                <a:spcPts val="125"/>
              </a:spcBef>
            </a:pPr>
            <a:r>
              <a:rPr dirty="0" spc="70"/>
              <a:t>ИИ</a:t>
            </a:r>
            <a:r>
              <a:rPr dirty="0" spc="220"/>
              <a:t> </a:t>
            </a:r>
            <a:r>
              <a:rPr dirty="0"/>
              <a:t>–</a:t>
            </a:r>
            <a:r>
              <a:rPr dirty="0" spc="245"/>
              <a:t> </a:t>
            </a:r>
            <a:r>
              <a:rPr dirty="0" spc="85"/>
              <a:t>базовая</a:t>
            </a:r>
            <a:r>
              <a:rPr dirty="0" spc="225"/>
              <a:t> </a:t>
            </a:r>
            <a:r>
              <a:rPr dirty="0" spc="95"/>
              <a:t>технология,</a:t>
            </a:r>
            <a:r>
              <a:rPr dirty="0" spc="245"/>
              <a:t> </a:t>
            </a:r>
            <a:r>
              <a:rPr dirty="0" spc="85"/>
              <a:t>которая</a:t>
            </a:r>
            <a:r>
              <a:rPr dirty="0" spc="225"/>
              <a:t> </a:t>
            </a:r>
            <a:r>
              <a:rPr dirty="0" spc="65"/>
              <a:t>будет</a:t>
            </a:r>
            <a:r>
              <a:rPr dirty="0" spc="265"/>
              <a:t> </a:t>
            </a:r>
            <a:r>
              <a:rPr dirty="0" spc="90"/>
              <a:t>внедряться</a:t>
            </a:r>
            <a:r>
              <a:rPr dirty="0" spc="225"/>
              <a:t> </a:t>
            </a:r>
            <a:r>
              <a:rPr dirty="0" spc="60"/>
              <a:t>во</a:t>
            </a:r>
            <a:r>
              <a:rPr dirty="0" spc="245"/>
              <a:t> </a:t>
            </a:r>
            <a:r>
              <a:rPr dirty="0" spc="65"/>
              <a:t>все</a:t>
            </a:r>
            <a:r>
              <a:rPr dirty="0" spc="200"/>
              <a:t> </a:t>
            </a:r>
            <a:r>
              <a:rPr dirty="0" spc="100"/>
              <a:t>ключевые</a:t>
            </a:r>
            <a:r>
              <a:rPr dirty="0" spc="204"/>
              <a:t> </a:t>
            </a:r>
            <a:r>
              <a:rPr dirty="0" spc="90"/>
              <a:t>процессы </a:t>
            </a:r>
            <a:r>
              <a:rPr dirty="0" spc="85"/>
              <a:t>регулятора</a:t>
            </a:r>
          </a:p>
        </p:txBody>
      </p:sp>
      <p:sp>
        <p:nvSpPr>
          <p:cNvPr id="43" name="object 43" descr=""/>
          <p:cNvSpPr txBox="1"/>
          <p:nvPr/>
        </p:nvSpPr>
        <p:spPr>
          <a:xfrm>
            <a:off x="9591420" y="5040947"/>
            <a:ext cx="2272665" cy="6934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solidFill>
                  <a:srgbClr val="75F1C6"/>
                </a:solidFill>
                <a:latin typeface="Arial"/>
                <a:cs typeface="Arial"/>
              </a:rPr>
              <a:t>Ключевой</a:t>
            </a:r>
            <a:r>
              <a:rPr dirty="0" sz="1200" spc="-20" b="1">
                <a:solidFill>
                  <a:srgbClr val="75F1C6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75F1C6"/>
                </a:solidFill>
                <a:latin typeface="Arial"/>
                <a:cs typeface="Arial"/>
              </a:rPr>
              <a:t>принцип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40"/>
              </a:spcBef>
              <a:tabLst>
                <a:tab pos="1188085" algn="l"/>
              </a:tabLst>
            </a:pP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Эффективное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	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взаимодействие</a:t>
            </a:r>
            <a:endParaRPr sz="11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330"/>
              </a:spcBef>
            </a:pP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между</a:t>
            </a:r>
            <a:r>
              <a:rPr dirty="0" sz="1100" spc="120">
                <a:solidFill>
                  <a:srgbClr val="FFFFFF"/>
                </a:solidFill>
                <a:latin typeface="Microsoft Sans Serif"/>
                <a:cs typeface="Microsoft Sans Serif"/>
              </a:rPr>
              <a:t> 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техническими</a:t>
            </a:r>
            <a:r>
              <a:rPr dirty="0" sz="1100" spc="114">
                <a:solidFill>
                  <a:srgbClr val="FFFFFF"/>
                </a:solidFill>
                <a:latin typeface="Microsoft Sans Serif"/>
                <a:cs typeface="Microsoft Sans Serif"/>
              </a:rPr>
              <a:t> 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и</a:t>
            </a:r>
            <a:r>
              <a:rPr dirty="0" sz="1100" spc="135">
                <a:solidFill>
                  <a:srgbClr val="FFFFFF"/>
                </a:solidFill>
                <a:latin typeface="Microsoft Sans Serif"/>
                <a:cs typeface="Microsoft Sans Serif"/>
              </a:rPr>
              <a:t>  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бизнес</a:t>
            </a:r>
            <a:r>
              <a:rPr dirty="0" sz="1100" spc="-10">
                <a:solidFill>
                  <a:srgbClr val="FFFFFF"/>
                </a:solidFill>
                <a:latin typeface="Arial MT"/>
                <a:cs typeface="Arial MT"/>
              </a:rPr>
              <a:t>-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44" name="object 44" descr=""/>
          <p:cNvSpPr txBox="1"/>
          <p:nvPr/>
        </p:nvSpPr>
        <p:spPr>
          <a:xfrm>
            <a:off x="9591420" y="5708713"/>
            <a:ext cx="755650" cy="426084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19500"/>
              </a:lnSpc>
              <a:spcBef>
                <a:spcPts val="95"/>
              </a:spcBef>
            </a:pPr>
            <a:r>
              <a:rPr dirty="0" sz="1100" spc="-20">
                <a:solidFill>
                  <a:srgbClr val="FFFFFF"/>
                </a:solidFill>
                <a:latin typeface="Microsoft Sans Serif"/>
                <a:cs typeface="Microsoft Sans Serif"/>
              </a:rPr>
              <a:t>командами 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успешного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45" name="object 45" descr=""/>
          <p:cNvSpPr txBox="1"/>
          <p:nvPr/>
        </p:nvSpPr>
        <p:spPr>
          <a:xfrm>
            <a:off x="10512170" y="5708713"/>
            <a:ext cx="1353185" cy="426084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86995" marR="5080" indent="-74930">
              <a:lnSpc>
                <a:spcPct val="119500"/>
              </a:lnSpc>
              <a:spcBef>
                <a:spcPts val="95"/>
              </a:spcBef>
              <a:tabLst>
                <a:tab pos="802640" algn="l"/>
                <a:tab pos="1090295" algn="l"/>
              </a:tabLst>
            </a:pP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является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	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основой внедрения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		</a:t>
            </a:r>
            <a:r>
              <a:rPr dirty="0" sz="1100" spc="-25">
                <a:solidFill>
                  <a:srgbClr val="FFFFFF"/>
                </a:solidFill>
                <a:latin typeface="Microsoft Sans Serif"/>
                <a:cs typeface="Microsoft Sans Serif"/>
              </a:rPr>
              <a:t>ИИ</a:t>
            </a:r>
            <a:r>
              <a:rPr dirty="0" sz="1100" spc="-25">
                <a:solidFill>
                  <a:srgbClr val="FFFFFF"/>
                </a:solidFill>
                <a:latin typeface="Arial MT"/>
                <a:cs typeface="Arial MT"/>
              </a:rPr>
              <a:t>-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46" name="object 46" descr=""/>
          <p:cNvSpPr txBox="1"/>
          <p:nvPr/>
        </p:nvSpPr>
        <p:spPr>
          <a:xfrm>
            <a:off x="9591420" y="6147434"/>
            <a:ext cx="2156460" cy="1974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решений</a:t>
            </a:r>
            <a:r>
              <a:rPr dirty="0" sz="1100" spc="-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в</a:t>
            </a:r>
            <a:r>
              <a:rPr dirty="0" sz="1100" spc="-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корпоративной</a:t>
            </a:r>
            <a:r>
              <a:rPr dirty="0" sz="1100" spc="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20">
                <a:solidFill>
                  <a:srgbClr val="FFFFFF"/>
                </a:solidFill>
                <a:latin typeface="Microsoft Sans Serif"/>
                <a:cs typeface="Microsoft Sans Serif"/>
              </a:rPr>
              <a:t>среде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47" name="object 47" descr=""/>
          <p:cNvSpPr txBox="1"/>
          <p:nvPr/>
        </p:nvSpPr>
        <p:spPr>
          <a:xfrm>
            <a:off x="2131441" y="5082476"/>
            <a:ext cx="556895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solidFill>
                  <a:srgbClr val="75F1C6"/>
                </a:solidFill>
                <a:latin typeface="Arial"/>
                <a:cs typeface="Arial"/>
              </a:rPr>
              <a:t>Опоры</a:t>
            </a:r>
            <a:endParaRPr sz="1200">
              <a:latin typeface="Arial"/>
              <a:cs typeface="Arial"/>
            </a:endParaRPr>
          </a:p>
        </p:txBody>
      </p:sp>
      <p:sp>
        <p:nvSpPr>
          <p:cNvPr id="48" name="object 48" descr=""/>
          <p:cNvSpPr txBox="1"/>
          <p:nvPr/>
        </p:nvSpPr>
        <p:spPr>
          <a:xfrm>
            <a:off x="6189345" y="5082476"/>
            <a:ext cx="1198880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solidFill>
                  <a:srgbClr val="75F1C6"/>
                </a:solidFill>
                <a:latin typeface="Arial"/>
                <a:cs typeface="Arial"/>
              </a:rPr>
              <a:t>Ответственные</a:t>
            </a:r>
            <a:endParaRPr sz="1200">
              <a:latin typeface="Arial"/>
              <a:cs typeface="Arial"/>
            </a:endParaRPr>
          </a:p>
        </p:txBody>
      </p:sp>
      <p:sp>
        <p:nvSpPr>
          <p:cNvPr id="49" name="object 49" descr=""/>
          <p:cNvSpPr txBox="1"/>
          <p:nvPr/>
        </p:nvSpPr>
        <p:spPr>
          <a:xfrm>
            <a:off x="494982" y="5843587"/>
            <a:ext cx="1200150" cy="1968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Фабрика</a:t>
            </a:r>
            <a:r>
              <a:rPr dirty="0" sz="1100" spc="-6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данных</a:t>
            </a:r>
            <a:endParaRPr sz="1100">
              <a:latin typeface="Arial"/>
              <a:cs typeface="Arial"/>
            </a:endParaRPr>
          </a:p>
        </p:txBody>
      </p:sp>
      <p:sp>
        <p:nvSpPr>
          <p:cNvPr id="50" name="object 50" descr=""/>
          <p:cNvSpPr txBox="1"/>
          <p:nvPr/>
        </p:nvSpPr>
        <p:spPr>
          <a:xfrm>
            <a:off x="2301620" y="5843587"/>
            <a:ext cx="329565" cy="1968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00" spc="-25" b="1">
                <a:solidFill>
                  <a:srgbClr val="FFFFFF"/>
                </a:solidFill>
                <a:latin typeface="Arial"/>
                <a:cs typeface="Arial"/>
              </a:rPr>
              <a:t>GPU</a:t>
            </a:r>
            <a:endParaRPr sz="1100">
              <a:latin typeface="Arial"/>
              <a:cs typeface="Arial"/>
            </a:endParaRPr>
          </a:p>
        </p:txBody>
      </p:sp>
      <p:sp>
        <p:nvSpPr>
          <p:cNvPr id="51" name="object 51" descr=""/>
          <p:cNvSpPr txBox="1"/>
          <p:nvPr/>
        </p:nvSpPr>
        <p:spPr>
          <a:xfrm>
            <a:off x="3347084" y="5843587"/>
            <a:ext cx="930910" cy="1968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ИИ-конвейер</a:t>
            </a:r>
            <a:endParaRPr sz="1100">
              <a:latin typeface="Arial"/>
              <a:cs typeface="Arial"/>
            </a:endParaRPr>
          </a:p>
        </p:txBody>
      </p:sp>
      <p:sp>
        <p:nvSpPr>
          <p:cNvPr id="52" name="object 52" descr=""/>
          <p:cNvSpPr txBox="1"/>
          <p:nvPr/>
        </p:nvSpPr>
        <p:spPr>
          <a:xfrm>
            <a:off x="5483225" y="5856922"/>
            <a:ext cx="96583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solidFill>
                  <a:srgbClr val="FDFFFD"/>
                </a:solidFill>
                <a:latin typeface="Arial"/>
                <a:cs typeface="Arial"/>
              </a:rPr>
              <a:t>AI</a:t>
            </a:r>
            <a:r>
              <a:rPr dirty="0" sz="1200" spc="25" b="1">
                <a:solidFill>
                  <a:srgbClr val="FDFFFD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DFFFD"/>
                </a:solidFill>
                <a:latin typeface="Arial"/>
                <a:cs typeface="Arial"/>
              </a:rPr>
              <a:t>Champion</a:t>
            </a:r>
            <a:endParaRPr sz="1200">
              <a:latin typeface="Arial"/>
              <a:cs typeface="Arial"/>
            </a:endParaRPr>
          </a:p>
        </p:txBody>
      </p:sp>
      <p:sp>
        <p:nvSpPr>
          <p:cNvPr id="53" name="object 53" descr=""/>
          <p:cNvSpPr txBox="1"/>
          <p:nvPr/>
        </p:nvSpPr>
        <p:spPr>
          <a:xfrm>
            <a:off x="7114158" y="5856922"/>
            <a:ext cx="151892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solidFill>
                  <a:srgbClr val="FDFFFD"/>
                </a:solidFill>
                <a:latin typeface="Arial"/>
                <a:cs typeface="Arial"/>
              </a:rPr>
              <a:t>Владелец</a:t>
            </a:r>
            <a:r>
              <a:rPr dirty="0" sz="1200" spc="-50" b="1">
                <a:solidFill>
                  <a:srgbClr val="FDFFFD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DFFFD"/>
                </a:solidFill>
                <a:latin typeface="Arial"/>
                <a:cs typeface="Arial"/>
              </a:rPr>
              <a:t>процесса</a:t>
            </a:r>
            <a:endParaRPr sz="1200">
              <a:latin typeface="Arial"/>
              <a:cs typeface="Arial"/>
            </a:endParaRPr>
          </a:p>
        </p:txBody>
      </p:sp>
      <p:sp>
        <p:nvSpPr>
          <p:cNvPr id="54" name="object 54" descr=""/>
          <p:cNvSpPr txBox="1"/>
          <p:nvPr/>
        </p:nvSpPr>
        <p:spPr>
          <a:xfrm>
            <a:off x="514032" y="5468302"/>
            <a:ext cx="196850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 b="1">
                <a:solidFill>
                  <a:srgbClr val="FDFFFD"/>
                </a:solidFill>
                <a:latin typeface="Arial"/>
                <a:cs typeface="Arial"/>
              </a:rPr>
              <a:t>01</a:t>
            </a:r>
            <a:endParaRPr sz="1200">
              <a:latin typeface="Arial"/>
              <a:cs typeface="Arial"/>
            </a:endParaRPr>
          </a:p>
        </p:txBody>
      </p:sp>
      <p:sp>
        <p:nvSpPr>
          <p:cNvPr id="55" name="object 55" descr=""/>
          <p:cNvSpPr/>
          <p:nvPr/>
        </p:nvSpPr>
        <p:spPr>
          <a:xfrm>
            <a:off x="514350" y="5715000"/>
            <a:ext cx="1181100" cy="19050"/>
          </a:xfrm>
          <a:custGeom>
            <a:avLst/>
            <a:gdLst/>
            <a:ahLst/>
            <a:cxnLst/>
            <a:rect l="l" t="t" r="r" b="b"/>
            <a:pathLst>
              <a:path w="1181100" h="19050">
                <a:moveTo>
                  <a:pt x="1181100" y="0"/>
                </a:moveTo>
                <a:lnTo>
                  <a:pt x="0" y="0"/>
                </a:lnTo>
                <a:lnTo>
                  <a:pt x="0" y="19050"/>
                </a:lnTo>
                <a:lnTo>
                  <a:pt x="1181100" y="19050"/>
                </a:lnTo>
                <a:lnTo>
                  <a:pt x="1181100" y="0"/>
                </a:lnTo>
                <a:close/>
              </a:path>
            </a:pathLst>
          </a:custGeom>
          <a:solidFill>
            <a:srgbClr val="75F1C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" name="object 56" descr=""/>
          <p:cNvSpPr txBox="1"/>
          <p:nvPr/>
        </p:nvSpPr>
        <p:spPr>
          <a:xfrm>
            <a:off x="1906904" y="5468302"/>
            <a:ext cx="196850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 b="1">
                <a:solidFill>
                  <a:srgbClr val="FDFFFD"/>
                </a:solidFill>
                <a:latin typeface="Arial"/>
                <a:cs typeface="Arial"/>
              </a:rPr>
              <a:t>02</a:t>
            </a:r>
            <a:endParaRPr sz="1200">
              <a:latin typeface="Arial"/>
              <a:cs typeface="Arial"/>
            </a:endParaRPr>
          </a:p>
        </p:txBody>
      </p:sp>
      <p:sp>
        <p:nvSpPr>
          <p:cNvPr id="57" name="object 57" descr=""/>
          <p:cNvSpPr/>
          <p:nvPr/>
        </p:nvSpPr>
        <p:spPr>
          <a:xfrm>
            <a:off x="1905000" y="5715000"/>
            <a:ext cx="1190625" cy="19050"/>
          </a:xfrm>
          <a:custGeom>
            <a:avLst/>
            <a:gdLst/>
            <a:ahLst/>
            <a:cxnLst/>
            <a:rect l="l" t="t" r="r" b="b"/>
            <a:pathLst>
              <a:path w="1190625" h="19050">
                <a:moveTo>
                  <a:pt x="1190625" y="0"/>
                </a:moveTo>
                <a:lnTo>
                  <a:pt x="0" y="0"/>
                </a:lnTo>
                <a:lnTo>
                  <a:pt x="0" y="19050"/>
                </a:lnTo>
                <a:lnTo>
                  <a:pt x="1190625" y="19050"/>
                </a:lnTo>
                <a:lnTo>
                  <a:pt x="1190625" y="0"/>
                </a:lnTo>
                <a:close/>
              </a:path>
            </a:pathLst>
          </a:custGeom>
          <a:solidFill>
            <a:srgbClr val="75F1C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8" name="object 58" descr=""/>
          <p:cNvSpPr txBox="1"/>
          <p:nvPr/>
        </p:nvSpPr>
        <p:spPr>
          <a:xfrm>
            <a:off x="3233166" y="5468302"/>
            <a:ext cx="196850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 b="1">
                <a:solidFill>
                  <a:srgbClr val="FDFFFD"/>
                </a:solidFill>
                <a:latin typeface="Arial"/>
                <a:cs typeface="Arial"/>
              </a:rPr>
              <a:t>03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59" name="object 59" descr=""/>
          <p:cNvGrpSpPr/>
          <p:nvPr/>
        </p:nvGrpSpPr>
        <p:grpSpPr>
          <a:xfrm>
            <a:off x="190500" y="4010025"/>
            <a:ext cx="9315450" cy="1847850"/>
            <a:chOff x="190500" y="4010025"/>
            <a:chExt cx="9315450" cy="1847850"/>
          </a:xfrm>
        </p:grpSpPr>
        <p:sp>
          <p:nvSpPr>
            <p:cNvPr id="60" name="object 60" descr=""/>
            <p:cNvSpPr/>
            <p:nvPr/>
          </p:nvSpPr>
          <p:spPr>
            <a:xfrm>
              <a:off x="3228975" y="5715000"/>
              <a:ext cx="5391150" cy="19050"/>
            </a:xfrm>
            <a:custGeom>
              <a:avLst/>
              <a:gdLst/>
              <a:ahLst/>
              <a:cxnLst/>
              <a:rect l="l" t="t" r="r" b="b"/>
              <a:pathLst>
                <a:path w="5391150" h="19050">
                  <a:moveTo>
                    <a:pt x="1190625" y="0"/>
                  </a:moveTo>
                  <a:lnTo>
                    <a:pt x="0" y="0"/>
                  </a:lnTo>
                  <a:lnTo>
                    <a:pt x="0" y="19050"/>
                  </a:lnTo>
                  <a:lnTo>
                    <a:pt x="1190625" y="19050"/>
                  </a:lnTo>
                  <a:lnTo>
                    <a:pt x="1190625" y="0"/>
                  </a:lnTo>
                  <a:close/>
                </a:path>
                <a:path w="5391150" h="19050">
                  <a:moveTo>
                    <a:pt x="3419475" y="0"/>
                  </a:moveTo>
                  <a:lnTo>
                    <a:pt x="2162175" y="0"/>
                  </a:lnTo>
                  <a:lnTo>
                    <a:pt x="2162175" y="19050"/>
                  </a:lnTo>
                  <a:lnTo>
                    <a:pt x="3419475" y="19050"/>
                  </a:lnTo>
                  <a:lnTo>
                    <a:pt x="3419475" y="0"/>
                  </a:lnTo>
                  <a:close/>
                </a:path>
                <a:path w="5391150" h="19050">
                  <a:moveTo>
                    <a:pt x="5391150" y="0"/>
                  </a:moveTo>
                  <a:lnTo>
                    <a:pt x="3876675" y="0"/>
                  </a:lnTo>
                  <a:lnTo>
                    <a:pt x="3876675" y="19050"/>
                  </a:lnTo>
                  <a:lnTo>
                    <a:pt x="5391150" y="19050"/>
                  </a:lnTo>
                  <a:lnTo>
                    <a:pt x="5391150" y="0"/>
                  </a:lnTo>
                  <a:close/>
                </a:path>
              </a:pathLst>
            </a:custGeom>
            <a:solidFill>
              <a:srgbClr val="75F1C6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1" name="object 61" descr="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391150" y="5448300"/>
              <a:ext cx="238125" cy="228600"/>
            </a:xfrm>
            <a:prstGeom prst="rect">
              <a:avLst/>
            </a:prstGeom>
          </p:spPr>
        </p:pic>
        <p:pic>
          <p:nvPicPr>
            <p:cNvPr id="62" name="object 62" descr="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7172325" y="5438775"/>
              <a:ext cx="257175" cy="257175"/>
            </a:xfrm>
            <a:prstGeom prst="rect">
              <a:avLst/>
            </a:prstGeom>
          </p:spPr>
        </p:pic>
        <p:pic>
          <p:nvPicPr>
            <p:cNvPr id="63" name="object 63" descr="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9229725" y="5581650"/>
              <a:ext cx="276225" cy="276225"/>
            </a:xfrm>
            <a:prstGeom prst="rect">
              <a:avLst/>
            </a:prstGeom>
          </p:spPr>
        </p:pic>
        <p:pic>
          <p:nvPicPr>
            <p:cNvPr id="64" name="object 64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90500" y="4010025"/>
              <a:ext cx="390525" cy="390525"/>
            </a:xfrm>
            <a:prstGeom prst="rect">
              <a:avLst/>
            </a:prstGeom>
          </p:spPr>
        </p:pic>
        <p:pic>
          <p:nvPicPr>
            <p:cNvPr id="65" name="object 65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2695575" y="4010025"/>
              <a:ext cx="390525" cy="390525"/>
            </a:xfrm>
            <a:prstGeom prst="rect">
              <a:avLst/>
            </a:prstGeom>
          </p:spPr>
        </p:pic>
        <p:pic>
          <p:nvPicPr>
            <p:cNvPr id="66" name="object 66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5114925" y="4010025"/>
              <a:ext cx="390525" cy="390525"/>
            </a:xfrm>
            <a:prstGeom prst="rect">
              <a:avLst/>
            </a:prstGeom>
          </p:spPr>
        </p:pic>
      </p:grpSp>
      <p:sp>
        <p:nvSpPr>
          <p:cNvPr id="67" name="object 67" descr=""/>
          <p:cNvSpPr txBox="1"/>
          <p:nvPr/>
        </p:nvSpPr>
        <p:spPr>
          <a:xfrm>
            <a:off x="684212" y="4112196"/>
            <a:ext cx="1023619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i="1">
                <a:solidFill>
                  <a:srgbClr val="75F1C6"/>
                </a:solidFill>
                <a:latin typeface="Arial"/>
                <a:cs typeface="Arial"/>
              </a:rPr>
              <a:t>В</a:t>
            </a:r>
            <a:r>
              <a:rPr dirty="0" sz="1200" spc="-15" i="1">
                <a:solidFill>
                  <a:srgbClr val="75F1C6"/>
                </a:solidFill>
                <a:latin typeface="Arial"/>
                <a:cs typeface="Arial"/>
              </a:rPr>
              <a:t> </a:t>
            </a:r>
            <a:r>
              <a:rPr dirty="0" sz="1200" spc="-10" i="1">
                <a:solidFill>
                  <a:srgbClr val="75F1C6"/>
                </a:solidFill>
                <a:latin typeface="Arial"/>
                <a:cs typeface="Arial"/>
              </a:rPr>
              <a:t>разработке</a:t>
            </a:r>
            <a:endParaRPr sz="1200">
              <a:latin typeface="Arial"/>
              <a:cs typeface="Arial"/>
            </a:endParaRPr>
          </a:p>
        </p:txBody>
      </p:sp>
      <p:sp>
        <p:nvSpPr>
          <p:cNvPr id="68" name="object 68" descr=""/>
          <p:cNvSpPr txBox="1"/>
          <p:nvPr/>
        </p:nvSpPr>
        <p:spPr>
          <a:xfrm>
            <a:off x="3114675" y="4135437"/>
            <a:ext cx="1023619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i="1">
                <a:solidFill>
                  <a:srgbClr val="75F1C6"/>
                </a:solidFill>
                <a:latin typeface="Arial"/>
                <a:cs typeface="Arial"/>
              </a:rPr>
              <a:t>В</a:t>
            </a:r>
            <a:r>
              <a:rPr dirty="0" sz="1200" spc="-15" i="1">
                <a:solidFill>
                  <a:srgbClr val="75F1C6"/>
                </a:solidFill>
                <a:latin typeface="Arial"/>
                <a:cs typeface="Arial"/>
              </a:rPr>
              <a:t> </a:t>
            </a:r>
            <a:r>
              <a:rPr dirty="0" sz="1200" spc="-10" i="1">
                <a:solidFill>
                  <a:srgbClr val="75F1C6"/>
                </a:solidFill>
                <a:latin typeface="Arial"/>
                <a:cs typeface="Arial"/>
              </a:rPr>
              <a:t>разработке</a:t>
            </a:r>
            <a:endParaRPr sz="1200">
              <a:latin typeface="Arial"/>
              <a:cs typeface="Arial"/>
            </a:endParaRPr>
          </a:p>
        </p:txBody>
      </p:sp>
      <p:sp>
        <p:nvSpPr>
          <p:cNvPr id="69" name="object 69" descr=""/>
          <p:cNvSpPr txBox="1"/>
          <p:nvPr/>
        </p:nvSpPr>
        <p:spPr>
          <a:xfrm>
            <a:off x="5574029" y="4122991"/>
            <a:ext cx="1023619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i="1">
                <a:solidFill>
                  <a:srgbClr val="75F1C6"/>
                </a:solidFill>
                <a:latin typeface="Arial"/>
                <a:cs typeface="Arial"/>
              </a:rPr>
              <a:t>В</a:t>
            </a:r>
            <a:r>
              <a:rPr dirty="0" sz="1200" spc="-15" i="1">
                <a:solidFill>
                  <a:srgbClr val="75F1C6"/>
                </a:solidFill>
                <a:latin typeface="Arial"/>
                <a:cs typeface="Arial"/>
              </a:rPr>
              <a:t> </a:t>
            </a:r>
            <a:r>
              <a:rPr dirty="0" sz="1200" spc="-10" i="1">
                <a:solidFill>
                  <a:srgbClr val="75F1C6"/>
                </a:solidFill>
                <a:latin typeface="Arial"/>
                <a:cs typeface="Arial"/>
              </a:rPr>
              <a:t>разработке</a:t>
            </a:r>
            <a:endParaRPr sz="1200">
              <a:latin typeface="Arial"/>
              <a:cs typeface="Arial"/>
            </a:endParaRPr>
          </a:p>
        </p:txBody>
      </p:sp>
      <p:sp>
        <p:nvSpPr>
          <p:cNvPr id="70" name="object 70" descr=""/>
          <p:cNvSpPr txBox="1"/>
          <p:nvPr/>
        </p:nvSpPr>
        <p:spPr>
          <a:xfrm>
            <a:off x="8022335" y="4140771"/>
            <a:ext cx="1452880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i="1">
                <a:solidFill>
                  <a:srgbClr val="75F1C6"/>
                </a:solidFill>
                <a:latin typeface="Arial"/>
                <a:cs typeface="Arial"/>
              </a:rPr>
              <a:t>Проводится</a:t>
            </a:r>
            <a:r>
              <a:rPr dirty="0" sz="1200" spc="-85" i="1">
                <a:solidFill>
                  <a:srgbClr val="75F1C6"/>
                </a:solidFill>
                <a:latin typeface="Arial"/>
                <a:cs typeface="Arial"/>
              </a:rPr>
              <a:t> </a:t>
            </a:r>
            <a:r>
              <a:rPr dirty="0" sz="1200" spc="-10" i="1">
                <a:solidFill>
                  <a:srgbClr val="75F1C6"/>
                </a:solidFill>
                <a:latin typeface="Arial"/>
                <a:cs typeface="Arial"/>
              </a:rPr>
              <a:t>анализ</a:t>
            </a:r>
            <a:endParaRPr sz="1200">
              <a:latin typeface="Arial"/>
              <a:cs typeface="Arial"/>
            </a:endParaRPr>
          </a:p>
        </p:txBody>
      </p:sp>
      <p:sp>
        <p:nvSpPr>
          <p:cNvPr id="71" name="object 71" descr=""/>
          <p:cNvSpPr txBox="1"/>
          <p:nvPr/>
        </p:nvSpPr>
        <p:spPr>
          <a:xfrm>
            <a:off x="10396601" y="4135437"/>
            <a:ext cx="1447165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i="1">
                <a:solidFill>
                  <a:srgbClr val="75F1C6"/>
                </a:solidFill>
                <a:latin typeface="Arial"/>
                <a:cs typeface="Arial"/>
              </a:rPr>
              <a:t>Проводится</a:t>
            </a:r>
            <a:r>
              <a:rPr dirty="0" sz="1200" spc="-20" i="1">
                <a:solidFill>
                  <a:srgbClr val="75F1C6"/>
                </a:solidFill>
                <a:latin typeface="Arial"/>
                <a:cs typeface="Arial"/>
              </a:rPr>
              <a:t> </a:t>
            </a:r>
            <a:r>
              <a:rPr dirty="0" sz="1200" spc="-10" i="1">
                <a:solidFill>
                  <a:srgbClr val="75F1C6"/>
                </a:solidFill>
                <a:latin typeface="Arial"/>
                <a:cs typeface="Arial"/>
              </a:rPr>
              <a:t>анализ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72" name="object 72" descr=""/>
          <p:cNvGrpSpPr/>
          <p:nvPr/>
        </p:nvGrpSpPr>
        <p:grpSpPr>
          <a:xfrm>
            <a:off x="7600950" y="4048125"/>
            <a:ext cx="2714625" cy="361950"/>
            <a:chOff x="7600950" y="4048125"/>
            <a:chExt cx="2714625" cy="361950"/>
          </a:xfrm>
        </p:grpSpPr>
        <p:pic>
          <p:nvPicPr>
            <p:cNvPr id="73" name="object 73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7600950" y="4048125"/>
              <a:ext cx="342900" cy="342900"/>
            </a:xfrm>
            <a:prstGeom prst="rect">
              <a:avLst/>
            </a:prstGeom>
          </p:spPr>
        </p:pic>
        <p:pic>
          <p:nvPicPr>
            <p:cNvPr id="74" name="object 74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9982200" y="4076700"/>
              <a:ext cx="333375" cy="33337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21184" y="220662"/>
            <a:ext cx="100330" cy="1860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50" spc="-50" b="1">
                <a:solidFill>
                  <a:srgbClr val="125554"/>
                </a:solidFill>
                <a:latin typeface="Arial"/>
                <a:cs typeface="Arial"/>
              </a:rPr>
              <a:t>3</a:t>
            </a:r>
            <a:endParaRPr sz="1050">
              <a:latin typeface="Arial"/>
              <a:cs typeface="Arial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257175"/>
            <a:ext cx="1228724" cy="352425"/>
          </a:xfrm>
          <a:prstGeom prst="rect">
            <a:avLst/>
          </a:prstGeom>
        </p:spPr>
      </p:pic>
      <p:grpSp>
        <p:nvGrpSpPr>
          <p:cNvPr id="4" name="object 4" descr=""/>
          <p:cNvGrpSpPr/>
          <p:nvPr/>
        </p:nvGrpSpPr>
        <p:grpSpPr>
          <a:xfrm>
            <a:off x="1352550" y="228600"/>
            <a:ext cx="409575" cy="409575"/>
            <a:chOff x="1352550" y="228600"/>
            <a:chExt cx="409575" cy="409575"/>
          </a:xfrm>
        </p:grpSpPr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52550" y="285750"/>
              <a:ext cx="409575" cy="352425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85900" y="228600"/>
              <a:ext cx="142875" cy="323850"/>
            </a:xfrm>
            <a:prstGeom prst="rect">
              <a:avLst/>
            </a:prstGeom>
          </p:spPr>
        </p:pic>
      </p:grpSp>
      <p:pic>
        <p:nvPicPr>
          <p:cNvPr id="7" name="object 7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895475" y="390525"/>
            <a:ext cx="2495550" cy="114300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133350" y="2516251"/>
            <a:ext cx="11917680" cy="2707005"/>
            <a:chOff x="133350" y="2516251"/>
            <a:chExt cx="11917680" cy="2707005"/>
          </a:xfrm>
        </p:grpSpPr>
        <p:sp>
          <p:nvSpPr>
            <p:cNvPr id="9" name="object 9" descr=""/>
            <p:cNvSpPr/>
            <p:nvPr/>
          </p:nvSpPr>
          <p:spPr>
            <a:xfrm>
              <a:off x="2767076" y="2519426"/>
              <a:ext cx="6305550" cy="2700655"/>
            </a:xfrm>
            <a:custGeom>
              <a:avLst/>
              <a:gdLst/>
              <a:ahLst/>
              <a:cxnLst/>
              <a:rect l="l" t="t" r="r" b="b"/>
              <a:pathLst>
                <a:path w="6305550" h="2700654">
                  <a:moveTo>
                    <a:pt x="0" y="0"/>
                  </a:moveTo>
                  <a:lnTo>
                    <a:pt x="0" y="2654808"/>
                  </a:lnTo>
                </a:path>
                <a:path w="6305550" h="2700654">
                  <a:moveTo>
                    <a:pt x="3152775" y="0"/>
                  </a:moveTo>
                  <a:lnTo>
                    <a:pt x="3152775" y="2700401"/>
                  </a:lnTo>
                </a:path>
                <a:path w="6305550" h="2700654">
                  <a:moveTo>
                    <a:pt x="6305550" y="0"/>
                  </a:moveTo>
                  <a:lnTo>
                    <a:pt x="6305550" y="2700401"/>
                  </a:lnTo>
                </a:path>
              </a:pathLst>
            </a:custGeom>
            <a:ln w="6350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142875" y="2543175"/>
              <a:ext cx="11898630" cy="0"/>
            </a:xfrm>
            <a:custGeom>
              <a:avLst/>
              <a:gdLst/>
              <a:ahLst/>
              <a:cxnLst/>
              <a:rect l="l" t="t" r="r" b="b"/>
              <a:pathLst>
                <a:path w="11898630" h="0">
                  <a:moveTo>
                    <a:pt x="0" y="0"/>
                  </a:moveTo>
                  <a:lnTo>
                    <a:pt x="11898122" y="0"/>
                  </a:lnTo>
                </a:path>
              </a:pathLst>
            </a:custGeom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713422" y="2271140"/>
            <a:ext cx="1466215" cy="21971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Клиентская</a:t>
            </a:r>
            <a:r>
              <a:rPr dirty="0" sz="1250" spc="24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spc="-20" b="1">
                <a:solidFill>
                  <a:srgbClr val="F5E38B"/>
                </a:solidFill>
                <a:latin typeface="Arial"/>
                <a:cs typeface="Arial"/>
              </a:rPr>
              <a:t>часть</a:t>
            </a:r>
            <a:endParaRPr sz="1250">
              <a:latin typeface="Arial"/>
              <a:cs typeface="Arial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3980815" y="2288857"/>
            <a:ext cx="760730" cy="2203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spc="-10" b="1">
                <a:solidFill>
                  <a:srgbClr val="F5E38B"/>
                </a:solidFill>
                <a:latin typeface="Arial"/>
                <a:cs typeface="Arial"/>
              </a:rPr>
              <a:t>Workflow</a:t>
            </a:r>
            <a:endParaRPr sz="1250">
              <a:latin typeface="Arial"/>
              <a:cs typeface="Aria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7426959" y="2253297"/>
            <a:ext cx="360680" cy="2203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spc="-25" b="1">
                <a:solidFill>
                  <a:srgbClr val="F5E38B"/>
                </a:solidFill>
                <a:latin typeface="Arial"/>
                <a:cs typeface="Arial"/>
              </a:rPr>
              <a:t>LLM</a:t>
            </a:r>
            <a:endParaRPr sz="1250">
              <a:latin typeface="Arial"/>
              <a:cs typeface="Arial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9584943" y="2252027"/>
            <a:ext cx="2361565" cy="2203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Источники</a:t>
            </a:r>
            <a:r>
              <a:rPr dirty="0" sz="1250" spc="7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/</a:t>
            </a:r>
            <a:r>
              <a:rPr dirty="0" sz="1250" spc="15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домены</a:t>
            </a:r>
            <a:r>
              <a:rPr dirty="0" sz="1250" spc="17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spc="-10" b="1">
                <a:solidFill>
                  <a:srgbClr val="F5E38B"/>
                </a:solidFill>
                <a:latin typeface="Arial"/>
                <a:cs typeface="Arial"/>
              </a:rPr>
              <a:t>данных</a:t>
            </a:r>
            <a:endParaRPr sz="1250">
              <a:latin typeface="Arial"/>
              <a:cs typeface="Arial"/>
            </a:endParaRPr>
          </a:p>
        </p:txBody>
      </p:sp>
      <p:grpSp>
        <p:nvGrpSpPr>
          <p:cNvPr id="15" name="object 15" descr=""/>
          <p:cNvGrpSpPr/>
          <p:nvPr/>
        </p:nvGrpSpPr>
        <p:grpSpPr>
          <a:xfrm>
            <a:off x="317500" y="2727388"/>
            <a:ext cx="2165985" cy="650875"/>
            <a:chOff x="317500" y="2727388"/>
            <a:chExt cx="2165985" cy="650875"/>
          </a:xfrm>
        </p:grpSpPr>
        <p:sp>
          <p:nvSpPr>
            <p:cNvPr id="16" name="object 16" descr=""/>
            <p:cNvSpPr/>
            <p:nvPr/>
          </p:nvSpPr>
          <p:spPr>
            <a:xfrm>
              <a:off x="319087" y="2728976"/>
              <a:ext cx="2162810" cy="647700"/>
            </a:xfrm>
            <a:custGeom>
              <a:avLst/>
              <a:gdLst/>
              <a:ahLst/>
              <a:cxnLst/>
              <a:rect l="l" t="t" r="r" b="b"/>
              <a:pathLst>
                <a:path w="2162810" h="647700">
                  <a:moveTo>
                    <a:pt x="2096579" y="0"/>
                  </a:moveTo>
                  <a:lnTo>
                    <a:pt x="65570" y="0"/>
                  </a:lnTo>
                  <a:lnTo>
                    <a:pt x="40049" y="5149"/>
                  </a:lnTo>
                  <a:lnTo>
                    <a:pt x="19207" y="19192"/>
                  </a:lnTo>
                  <a:lnTo>
                    <a:pt x="5153" y="40022"/>
                  </a:lnTo>
                  <a:lnTo>
                    <a:pt x="0" y="65532"/>
                  </a:lnTo>
                  <a:lnTo>
                    <a:pt x="0" y="582040"/>
                  </a:lnTo>
                  <a:lnTo>
                    <a:pt x="5153" y="607569"/>
                  </a:lnTo>
                  <a:lnTo>
                    <a:pt x="19207" y="628443"/>
                  </a:lnTo>
                  <a:lnTo>
                    <a:pt x="40049" y="642530"/>
                  </a:lnTo>
                  <a:lnTo>
                    <a:pt x="65570" y="647700"/>
                  </a:lnTo>
                  <a:lnTo>
                    <a:pt x="2096579" y="647700"/>
                  </a:lnTo>
                  <a:lnTo>
                    <a:pt x="2122108" y="642530"/>
                  </a:lnTo>
                  <a:lnTo>
                    <a:pt x="2142982" y="628443"/>
                  </a:lnTo>
                  <a:lnTo>
                    <a:pt x="2157069" y="607569"/>
                  </a:lnTo>
                  <a:lnTo>
                    <a:pt x="2162238" y="582040"/>
                  </a:lnTo>
                  <a:lnTo>
                    <a:pt x="2162238" y="65532"/>
                  </a:lnTo>
                  <a:lnTo>
                    <a:pt x="2157069" y="40022"/>
                  </a:lnTo>
                  <a:lnTo>
                    <a:pt x="2142982" y="19192"/>
                  </a:lnTo>
                  <a:lnTo>
                    <a:pt x="2122108" y="5149"/>
                  </a:lnTo>
                  <a:lnTo>
                    <a:pt x="2096579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319087" y="2728976"/>
              <a:ext cx="2162810" cy="647700"/>
            </a:xfrm>
            <a:custGeom>
              <a:avLst/>
              <a:gdLst/>
              <a:ahLst/>
              <a:cxnLst/>
              <a:rect l="l" t="t" r="r" b="b"/>
              <a:pathLst>
                <a:path w="2162810" h="647700">
                  <a:moveTo>
                    <a:pt x="0" y="65532"/>
                  </a:moveTo>
                  <a:lnTo>
                    <a:pt x="5153" y="40022"/>
                  </a:lnTo>
                  <a:lnTo>
                    <a:pt x="19207" y="19192"/>
                  </a:lnTo>
                  <a:lnTo>
                    <a:pt x="40049" y="5149"/>
                  </a:lnTo>
                  <a:lnTo>
                    <a:pt x="65570" y="0"/>
                  </a:lnTo>
                  <a:lnTo>
                    <a:pt x="2096579" y="0"/>
                  </a:lnTo>
                  <a:lnTo>
                    <a:pt x="2122108" y="5149"/>
                  </a:lnTo>
                  <a:lnTo>
                    <a:pt x="2142982" y="19192"/>
                  </a:lnTo>
                  <a:lnTo>
                    <a:pt x="2157069" y="40022"/>
                  </a:lnTo>
                  <a:lnTo>
                    <a:pt x="2162238" y="65532"/>
                  </a:lnTo>
                  <a:lnTo>
                    <a:pt x="2162238" y="582040"/>
                  </a:lnTo>
                  <a:lnTo>
                    <a:pt x="2157069" y="607569"/>
                  </a:lnTo>
                  <a:lnTo>
                    <a:pt x="2142982" y="628443"/>
                  </a:lnTo>
                  <a:lnTo>
                    <a:pt x="2122108" y="642530"/>
                  </a:lnTo>
                  <a:lnTo>
                    <a:pt x="2096579" y="647700"/>
                  </a:lnTo>
                  <a:lnTo>
                    <a:pt x="65570" y="647700"/>
                  </a:lnTo>
                  <a:lnTo>
                    <a:pt x="40049" y="642530"/>
                  </a:lnTo>
                  <a:lnTo>
                    <a:pt x="19207" y="628443"/>
                  </a:lnTo>
                  <a:lnTo>
                    <a:pt x="5153" y="607569"/>
                  </a:lnTo>
                  <a:lnTo>
                    <a:pt x="0" y="582040"/>
                  </a:lnTo>
                  <a:lnTo>
                    <a:pt x="0" y="65532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 descr=""/>
          <p:cNvSpPr txBox="1"/>
          <p:nvPr/>
        </p:nvSpPr>
        <p:spPr>
          <a:xfrm>
            <a:off x="559117" y="2803842"/>
            <a:ext cx="1672589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Интерфейс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 ИИ-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агента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19" name="object 19" descr=""/>
          <p:cNvGrpSpPr/>
          <p:nvPr/>
        </p:nvGrpSpPr>
        <p:grpSpPr>
          <a:xfrm>
            <a:off x="3032188" y="2708338"/>
            <a:ext cx="2717800" cy="1536700"/>
            <a:chOff x="3032188" y="2708338"/>
            <a:chExt cx="2717800" cy="1536700"/>
          </a:xfrm>
        </p:grpSpPr>
        <p:sp>
          <p:nvSpPr>
            <p:cNvPr id="20" name="object 20" descr=""/>
            <p:cNvSpPr/>
            <p:nvPr/>
          </p:nvSpPr>
          <p:spPr>
            <a:xfrm>
              <a:off x="3033776" y="2709926"/>
              <a:ext cx="2686050" cy="628650"/>
            </a:xfrm>
            <a:custGeom>
              <a:avLst/>
              <a:gdLst/>
              <a:ahLst/>
              <a:cxnLst/>
              <a:rect l="l" t="t" r="r" b="b"/>
              <a:pathLst>
                <a:path w="2686050" h="628650">
                  <a:moveTo>
                    <a:pt x="2622296" y="0"/>
                  </a:moveTo>
                  <a:lnTo>
                    <a:pt x="63626" y="0"/>
                  </a:lnTo>
                  <a:lnTo>
                    <a:pt x="38844" y="4994"/>
                  </a:lnTo>
                  <a:lnTo>
                    <a:pt x="18621" y="18621"/>
                  </a:lnTo>
                  <a:lnTo>
                    <a:pt x="4994" y="38844"/>
                  </a:lnTo>
                  <a:lnTo>
                    <a:pt x="0" y="63626"/>
                  </a:lnTo>
                  <a:lnTo>
                    <a:pt x="0" y="564896"/>
                  </a:lnTo>
                  <a:lnTo>
                    <a:pt x="4994" y="589698"/>
                  </a:lnTo>
                  <a:lnTo>
                    <a:pt x="18621" y="609965"/>
                  </a:lnTo>
                  <a:lnTo>
                    <a:pt x="38844" y="623635"/>
                  </a:lnTo>
                  <a:lnTo>
                    <a:pt x="63626" y="628650"/>
                  </a:lnTo>
                  <a:lnTo>
                    <a:pt x="2622296" y="628650"/>
                  </a:lnTo>
                  <a:lnTo>
                    <a:pt x="2647098" y="623635"/>
                  </a:lnTo>
                  <a:lnTo>
                    <a:pt x="2667365" y="609965"/>
                  </a:lnTo>
                  <a:lnTo>
                    <a:pt x="2681035" y="589698"/>
                  </a:lnTo>
                  <a:lnTo>
                    <a:pt x="2686050" y="564896"/>
                  </a:lnTo>
                  <a:lnTo>
                    <a:pt x="2686050" y="63626"/>
                  </a:lnTo>
                  <a:lnTo>
                    <a:pt x="2681035" y="38844"/>
                  </a:lnTo>
                  <a:lnTo>
                    <a:pt x="2667365" y="18621"/>
                  </a:lnTo>
                  <a:lnTo>
                    <a:pt x="2647098" y="4994"/>
                  </a:lnTo>
                  <a:lnTo>
                    <a:pt x="2622296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3033776" y="2709926"/>
              <a:ext cx="2686050" cy="628650"/>
            </a:xfrm>
            <a:custGeom>
              <a:avLst/>
              <a:gdLst/>
              <a:ahLst/>
              <a:cxnLst/>
              <a:rect l="l" t="t" r="r" b="b"/>
              <a:pathLst>
                <a:path w="2686050" h="628650">
                  <a:moveTo>
                    <a:pt x="0" y="63626"/>
                  </a:moveTo>
                  <a:lnTo>
                    <a:pt x="4994" y="38844"/>
                  </a:lnTo>
                  <a:lnTo>
                    <a:pt x="18621" y="18621"/>
                  </a:lnTo>
                  <a:lnTo>
                    <a:pt x="38844" y="4994"/>
                  </a:lnTo>
                  <a:lnTo>
                    <a:pt x="63626" y="0"/>
                  </a:lnTo>
                  <a:lnTo>
                    <a:pt x="2622296" y="0"/>
                  </a:lnTo>
                  <a:lnTo>
                    <a:pt x="2647098" y="4994"/>
                  </a:lnTo>
                  <a:lnTo>
                    <a:pt x="2667365" y="18621"/>
                  </a:lnTo>
                  <a:lnTo>
                    <a:pt x="2681035" y="38844"/>
                  </a:lnTo>
                  <a:lnTo>
                    <a:pt x="2686050" y="63626"/>
                  </a:lnTo>
                  <a:lnTo>
                    <a:pt x="2686050" y="564896"/>
                  </a:lnTo>
                  <a:lnTo>
                    <a:pt x="2681035" y="589698"/>
                  </a:lnTo>
                  <a:lnTo>
                    <a:pt x="2667365" y="609965"/>
                  </a:lnTo>
                  <a:lnTo>
                    <a:pt x="2647098" y="623635"/>
                  </a:lnTo>
                  <a:lnTo>
                    <a:pt x="2622296" y="628650"/>
                  </a:lnTo>
                  <a:lnTo>
                    <a:pt x="63626" y="628650"/>
                  </a:lnTo>
                  <a:lnTo>
                    <a:pt x="38844" y="623635"/>
                  </a:lnTo>
                  <a:lnTo>
                    <a:pt x="18621" y="609965"/>
                  </a:lnTo>
                  <a:lnTo>
                    <a:pt x="4994" y="589698"/>
                  </a:lnTo>
                  <a:lnTo>
                    <a:pt x="0" y="564896"/>
                  </a:lnTo>
                  <a:lnTo>
                    <a:pt x="0" y="63626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181350" y="2990850"/>
              <a:ext cx="857250" cy="361950"/>
            </a:xfrm>
            <a:prstGeom prst="rect">
              <a:avLst/>
            </a:prstGeom>
          </p:spPr>
        </p:pic>
        <p:sp>
          <p:nvSpPr>
            <p:cNvPr id="23" name="object 23" descr=""/>
            <p:cNvSpPr/>
            <p:nvPr/>
          </p:nvSpPr>
          <p:spPr>
            <a:xfrm>
              <a:off x="3043301" y="3595751"/>
              <a:ext cx="2705100" cy="647700"/>
            </a:xfrm>
            <a:custGeom>
              <a:avLst/>
              <a:gdLst/>
              <a:ahLst/>
              <a:cxnLst/>
              <a:rect l="l" t="t" r="r" b="b"/>
              <a:pathLst>
                <a:path w="2705100" h="647700">
                  <a:moveTo>
                    <a:pt x="2639441" y="0"/>
                  </a:moveTo>
                  <a:lnTo>
                    <a:pt x="65531" y="0"/>
                  </a:lnTo>
                  <a:lnTo>
                    <a:pt x="40022" y="5149"/>
                  </a:lnTo>
                  <a:lnTo>
                    <a:pt x="19192" y="19192"/>
                  </a:lnTo>
                  <a:lnTo>
                    <a:pt x="5149" y="40022"/>
                  </a:lnTo>
                  <a:lnTo>
                    <a:pt x="0" y="65531"/>
                  </a:lnTo>
                  <a:lnTo>
                    <a:pt x="0" y="582041"/>
                  </a:lnTo>
                  <a:lnTo>
                    <a:pt x="5149" y="607569"/>
                  </a:lnTo>
                  <a:lnTo>
                    <a:pt x="19192" y="628443"/>
                  </a:lnTo>
                  <a:lnTo>
                    <a:pt x="40022" y="642530"/>
                  </a:lnTo>
                  <a:lnTo>
                    <a:pt x="65531" y="647700"/>
                  </a:lnTo>
                  <a:lnTo>
                    <a:pt x="2639441" y="647700"/>
                  </a:lnTo>
                  <a:lnTo>
                    <a:pt x="2664969" y="642530"/>
                  </a:lnTo>
                  <a:lnTo>
                    <a:pt x="2685843" y="628443"/>
                  </a:lnTo>
                  <a:lnTo>
                    <a:pt x="2699930" y="607569"/>
                  </a:lnTo>
                  <a:lnTo>
                    <a:pt x="2705100" y="582041"/>
                  </a:lnTo>
                  <a:lnTo>
                    <a:pt x="2705100" y="65531"/>
                  </a:lnTo>
                  <a:lnTo>
                    <a:pt x="2699930" y="40022"/>
                  </a:lnTo>
                  <a:lnTo>
                    <a:pt x="2685843" y="19192"/>
                  </a:lnTo>
                  <a:lnTo>
                    <a:pt x="2664969" y="5149"/>
                  </a:lnTo>
                  <a:lnTo>
                    <a:pt x="2639441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3043301" y="3595751"/>
              <a:ext cx="2705100" cy="647700"/>
            </a:xfrm>
            <a:custGeom>
              <a:avLst/>
              <a:gdLst/>
              <a:ahLst/>
              <a:cxnLst/>
              <a:rect l="l" t="t" r="r" b="b"/>
              <a:pathLst>
                <a:path w="2705100" h="647700">
                  <a:moveTo>
                    <a:pt x="0" y="65531"/>
                  </a:moveTo>
                  <a:lnTo>
                    <a:pt x="5149" y="40022"/>
                  </a:lnTo>
                  <a:lnTo>
                    <a:pt x="19192" y="19192"/>
                  </a:lnTo>
                  <a:lnTo>
                    <a:pt x="40022" y="5149"/>
                  </a:lnTo>
                  <a:lnTo>
                    <a:pt x="65531" y="0"/>
                  </a:lnTo>
                  <a:lnTo>
                    <a:pt x="2639441" y="0"/>
                  </a:lnTo>
                  <a:lnTo>
                    <a:pt x="2664969" y="5149"/>
                  </a:lnTo>
                  <a:lnTo>
                    <a:pt x="2685843" y="19192"/>
                  </a:lnTo>
                  <a:lnTo>
                    <a:pt x="2699930" y="40022"/>
                  </a:lnTo>
                  <a:lnTo>
                    <a:pt x="2705100" y="65531"/>
                  </a:lnTo>
                  <a:lnTo>
                    <a:pt x="2705100" y="582041"/>
                  </a:lnTo>
                  <a:lnTo>
                    <a:pt x="2699930" y="607569"/>
                  </a:lnTo>
                  <a:lnTo>
                    <a:pt x="2685843" y="628443"/>
                  </a:lnTo>
                  <a:lnTo>
                    <a:pt x="2664969" y="642530"/>
                  </a:lnTo>
                  <a:lnTo>
                    <a:pt x="2639441" y="647700"/>
                  </a:lnTo>
                  <a:lnTo>
                    <a:pt x="65531" y="647700"/>
                  </a:lnTo>
                  <a:lnTo>
                    <a:pt x="40022" y="642530"/>
                  </a:lnTo>
                  <a:lnTo>
                    <a:pt x="19192" y="628443"/>
                  </a:lnTo>
                  <a:lnTo>
                    <a:pt x="5149" y="607569"/>
                  </a:lnTo>
                  <a:lnTo>
                    <a:pt x="0" y="582041"/>
                  </a:lnTo>
                  <a:lnTo>
                    <a:pt x="0" y="65531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 descr=""/>
          <p:cNvSpPr txBox="1"/>
          <p:nvPr/>
        </p:nvSpPr>
        <p:spPr>
          <a:xfrm>
            <a:off x="3912870" y="3656329"/>
            <a:ext cx="90995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Governance</a:t>
            </a:r>
            <a:endParaRPr sz="1200">
              <a:latin typeface="Arial"/>
              <a:cs typeface="Arial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3167379" y="3857942"/>
            <a:ext cx="808355" cy="36957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00">
                <a:solidFill>
                  <a:srgbClr val="FFFFFF"/>
                </a:solidFill>
                <a:latin typeface="Arial MT"/>
                <a:cs typeface="Arial MT"/>
              </a:rPr>
              <a:t>VeryfyWise</a:t>
            </a:r>
            <a:r>
              <a:rPr dirty="0" sz="1100" spc="-6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100" spc="-50">
                <a:solidFill>
                  <a:srgbClr val="FFFFFF"/>
                </a:solidFill>
                <a:latin typeface="Arial MT"/>
                <a:cs typeface="Arial MT"/>
              </a:rPr>
              <a:t>/</a:t>
            </a:r>
            <a:endParaRPr sz="1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dirty="0" sz="1100" spc="-10">
                <a:solidFill>
                  <a:srgbClr val="FFFFFF"/>
                </a:solidFill>
                <a:latin typeface="Arial MT"/>
                <a:cs typeface="Arial MT"/>
              </a:rPr>
              <a:t>Permite.io</a:t>
            </a:r>
            <a:endParaRPr sz="1100">
              <a:latin typeface="Arial MT"/>
              <a:cs typeface="Arial MT"/>
            </a:endParaRPr>
          </a:p>
        </p:txBody>
      </p:sp>
      <p:grpSp>
        <p:nvGrpSpPr>
          <p:cNvPr id="27" name="object 27" descr=""/>
          <p:cNvGrpSpPr/>
          <p:nvPr/>
        </p:nvGrpSpPr>
        <p:grpSpPr>
          <a:xfrm>
            <a:off x="3032188" y="4451413"/>
            <a:ext cx="2727325" cy="755650"/>
            <a:chOff x="3032188" y="4451413"/>
            <a:chExt cx="2727325" cy="755650"/>
          </a:xfrm>
        </p:grpSpPr>
        <p:sp>
          <p:nvSpPr>
            <p:cNvPr id="28" name="object 28" descr=""/>
            <p:cNvSpPr/>
            <p:nvPr/>
          </p:nvSpPr>
          <p:spPr>
            <a:xfrm>
              <a:off x="3033776" y="4453001"/>
              <a:ext cx="2724150" cy="752475"/>
            </a:xfrm>
            <a:custGeom>
              <a:avLst/>
              <a:gdLst/>
              <a:ahLst/>
              <a:cxnLst/>
              <a:rect l="l" t="t" r="r" b="b"/>
              <a:pathLst>
                <a:path w="2724150" h="752475">
                  <a:moveTo>
                    <a:pt x="2670556" y="0"/>
                  </a:moveTo>
                  <a:lnTo>
                    <a:pt x="53467" y="0"/>
                  </a:lnTo>
                  <a:lnTo>
                    <a:pt x="32629" y="4192"/>
                  </a:lnTo>
                  <a:lnTo>
                    <a:pt x="15636" y="15636"/>
                  </a:lnTo>
                  <a:lnTo>
                    <a:pt x="4192" y="32629"/>
                  </a:lnTo>
                  <a:lnTo>
                    <a:pt x="0" y="53467"/>
                  </a:lnTo>
                  <a:lnTo>
                    <a:pt x="0" y="698881"/>
                  </a:lnTo>
                  <a:lnTo>
                    <a:pt x="4192" y="719738"/>
                  </a:lnTo>
                  <a:lnTo>
                    <a:pt x="15636" y="736774"/>
                  </a:lnTo>
                  <a:lnTo>
                    <a:pt x="32629" y="748262"/>
                  </a:lnTo>
                  <a:lnTo>
                    <a:pt x="53467" y="752475"/>
                  </a:lnTo>
                  <a:lnTo>
                    <a:pt x="2670556" y="752475"/>
                  </a:lnTo>
                  <a:lnTo>
                    <a:pt x="2691413" y="748262"/>
                  </a:lnTo>
                  <a:lnTo>
                    <a:pt x="2708449" y="736774"/>
                  </a:lnTo>
                  <a:lnTo>
                    <a:pt x="2719937" y="719738"/>
                  </a:lnTo>
                  <a:lnTo>
                    <a:pt x="2724150" y="698881"/>
                  </a:lnTo>
                  <a:lnTo>
                    <a:pt x="2724150" y="53467"/>
                  </a:lnTo>
                  <a:lnTo>
                    <a:pt x="2719937" y="32629"/>
                  </a:lnTo>
                  <a:lnTo>
                    <a:pt x="2708449" y="15636"/>
                  </a:lnTo>
                  <a:lnTo>
                    <a:pt x="2691413" y="4192"/>
                  </a:lnTo>
                  <a:lnTo>
                    <a:pt x="2670556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3033776" y="4453001"/>
              <a:ext cx="2724150" cy="752475"/>
            </a:xfrm>
            <a:custGeom>
              <a:avLst/>
              <a:gdLst/>
              <a:ahLst/>
              <a:cxnLst/>
              <a:rect l="l" t="t" r="r" b="b"/>
              <a:pathLst>
                <a:path w="2724150" h="752475">
                  <a:moveTo>
                    <a:pt x="0" y="53467"/>
                  </a:moveTo>
                  <a:lnTo>
                    <a:pt x="4192" y="32629"/>
                  </a:lnTo>
                  <a:lnTo>
                    <a:pt x="15636" y="15636"/>
                  </a:lnTo>
                  <a:lnTo>
                    <a:pt x="32629" y="4192"/>
                  </a:lnTo>
                  <a:lnTo>
                    <a:pt x="53467" y="0"/>
                  </a:lnTo>
                  <a:lnTo>
                    <a:pt x="2670556" y="0"/>
                  </a:lnTo>
                  <a:lnTo>
                    <a:pt x="2691413" y="4192"/>
                  </a:lnTo>
                  <a:lnTo>
                    <a:pt x="2708449" y="15636"/>
                  </a:lnTo>
                  <a:lnTo>
                    <a:pt x="2719937" y="32629"/>
                  </a:lnTo>
                  <a:lnTo>
                    <a:pt x="2724150" y="53467"/>
                  </a:lnTo>
                  <a:lnTo>
                    <a:pt x="2724150" y="698881"/>
                  </a:lnTo>
                  <a:lnTo>
                    <a:pt x="2719937" y="719738"/>
                  </a:lnTo>
                  <a:lnTo>
                    <a:pt x="2708449" y="736774"/>
                  </a:lnTo>
                  <a:lnTo>
                    <a:pt x="2691413" y="748262"/>
                  </a:lnTo>
                  <a:lnTo>
                    <a:pt x="2670556" y="752475"/>
                  </a:lnTo>
                  <a:lnTo>
                    <a:pt x="53467" y="752475"/>
                  </a:lnTo>
                  <a:lnTo>
                    <a:pt x="32629" y="748262"/>
                  </a:lnTo>
                  <a:lnTo>
                    <a:pt x="15636" y="736774"/>
                  </a:lnTo>
                  <a:lnTo>
                    <a:pt x="4192" y="719738"/>
                  </a:lnTo>
                  <a:lnTo>
                    <a:pt x="0" y="698881"/>
                  </a:lnTo>
                  <a:lnTo>
                    <a:pt x="0" y="53467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0" name="object 30" descr=""/>
          <p:cNvSpPr txBox="1"/>
          <p:nvPr/>
        </p:nvSpPr>
        <p:spPr>
          <a:xfrm>
            <a:off x="3619753" y="4481195"/>
            <a:ext cx="153860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Pre-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processing</a:t>
            </a:r>
            <a:r>
              <a:rPr dirty="0" sz="1200" spc="-3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20" b="1">
                <a:solidFill>
                  <a:srgbClr val="F5E38B"/>
                </a:solidFill>
                <a:latin typeface="Arial"/>
                <a:cs typeface="Arial"/>
              </a:rPr>
              <a:t>tools</a:t>
            </a:r>
            <a:endParaRPr sz="1200">
              <a:latin typeface="Arial"/>
              <a:cs typeface="Arial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3481451" y="4810505"/>
            <a:ext cx="668655" cy="1968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00" spc="-10">
                <a:solidFill>
                  <a:srgbClr val="FFFFFF"/>
                </a:solidFill>
                <a:latin typeface="Arial MT"/>
                <a:cs typeface="Arial MT"/>
              </a:rPr>
              <a:t>Guardrails</a:t>
            </a:r>
            <a:endParaRPr sz="1100">
              <a:latin typeface="Arial MT"/>
              <a:cs typeface="Arial MT"/>
            </a:endParaRPr>
          </a:p>
        </p:txBody>
      </p:sp>
      <p:grpSp>
        <p:nvGrpSpPr>
          <p:cNvPr id="32" name="object 32" descr=""/>
          <p:cNvGrpSpPr/>
          <p:nvPr/>
        </p:nvGrpSpPr>
        <p:grpSpPr>
          <a:xfrm>
            <a:off x="3200400" y="2698813"/>
            <a:ext cx="8817610" cy="2339975"/>
            <a:chOff x="3200400" y="2698813"/>
            <a:chExt cx="8817610" cy="2339975"/>
          </a:xfrm>
        </p:grpSpPr>
        <p:pic>
          <p:nvPicPr>
            <p:cNvPr id="33" name="object 33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200400" y="4781550"/>
              <a:ext cx="257175" cy="257175"/>
            </a:xfrm>
            <a:prstGeom prst="rect">
              <a:avLst/>
            </a:prstGeom>
          </p:spPr>
        </p:pic>
        <p:sp>
          <p:nvSpPr>
            <p:cNvPr id="34" name="object 34" descr=""/>
            <p:cNvSpPr/>
            <p:nvPr/>
          </p:nvSpPr>
          <p:spPr>
            <a:xfrm>
              <a:off x="6177026" y="2709926"/>
              <a:ext cx="2705100" cy="676275"/>
            </a:xfrm>
            <a:custGeom>
              <a:avLst/>
              <a:gdLst/>
              <a:ahLst/>
              <a:cxnLst/>
              <a:rect l="l" t="t" r="r" b="b"/>
              <a:pathLst>
                <a:path w="2705100" h="676275">
                  <a:moveTo>
                    <a:pt x="2656967" y="0"/>
                  </a:moveTo>
                  <a:lnTo>
                    <a:pt x="48006" y="0"/>
                  </a:lnTo>
                  <a:lnTo>
                    <a:pt x="29307" y="3768"/>
                  </a:lnTo>
                  <a:lnTo>
                    <a:pt x="14049" y="14049"/>
                  </a:lnTo>
                  <a:lnTo>
                    <a:pt x="3768" y="29307"/>
                  </a:lnTo>
                  <a:lnTo>
                    <a:pt x="0" y="48006"/>
                  </a:lnTo>
                  <a:lnTo>
                    <a:pt x="0" y="628141"/>
                  </a:lnTo>
                  <a:lnTo>
                    <a:pt x="3768" y="646860"/>
                  </a:lnTo>
                  <a:lnTo>
                    <a:pt x="14049" y="662162"/>
                  </a:lnTo>
                  <a:lnTo>
                    <a:pt x="29307" y="672486"/>
                  </a:lnTo>
                  <a:lnTo>
                    <a:pt x="48006" y="676275"/>
                  </a:lnTo>
                  <a:lnTo>
                    <a:pt x="2656967" y="676275"/>
                  </a:lnTo>
                  <a:lnTo>
                    <a:pt x="2675685" y="672486"/>
                  </a:lnTo>
                  <a:lnTo>
                    <a:pt x="2690987" y="662162"/>
                  </a:lnTo>
                  <a:lnTo>
                    <a:pt x="2701311" y="646860"/>
                  </a:lnTo>
                  <a:lnTo>
                    <a:pt x="2705100" y="628141"/>
                  </a:lnTo>
                  <a:lnTo>
                    <a:pt x="2705100" y="48006"/>
                  </a:lnTo>
                  <a:lnTo>
                    <a:pt x="2701311" y="29307"/>
                  </a:lnTo>
                  <a:lnTo>
                    <a:pt x="2690987" y="14049"/>
                  </a:lnTo>
                  <a:lnTo>
                    <a:pt x="2675685" y="3768"/>
                  </a:lnTo>
                  <a:lnTo>
                    <a:pt x="2656967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6177026" y="2709926"/>
              <a:ext cx="2705100" cy="676275"/>
            </a:xfrm>
            <a:custGeom>
              <a:avLst/>
              <a:gdLst/>
              <a:ahLst/>
              <a:cxnLst/>
              <a:rect l="l" t="t" r="r" b="b"/>
              <a:pathLst>
                <a:path w="2705100" h="676275">
                  <a:moveTo>
                    <a:pt x="0" y="48006"/>
                  </a:moveTo>
                  <a:lnTo>
                    <a:pt x="3768" y="29307"/>
                  </a:lnTo>
                  <a:lnTo>
                    <a:pt x="14049" y="14049"/>
                  </a:lnTo>
                  <a:lnTo>
                    <a:pt x="29307" y="3768"/>
                  </a:lnTo>
                  <a:lnTo>
                    <a:pt x="48006" y="0"/>
                  </a:lnTo>
                  <a:lnTo>
                    <a:pt x="2656967" y="0"/>
                  </a:lnTo>
                  <a:lnTo>
                    <a:pt x="2675685" y="3768"/>
                  </a:lnTo>
                  <a:lnTo>
                    <a:pt x="2690987" y="14049"/>
                  </a:lnTo>
                  <a:lnTo>
                    <a:pt x="2701311" y="29307"/>
                  </a:lnTo>
                  <a:lnTo>
                    <a:pt x="2705100" y="48006"/>
                  </a:lnTo>
                  <a:lnTo>
                    <a:pt x="2705100" y="628141"/>
                  </a:lnTo>
                  <a:lnTo>
                    <a:pt x="2701311" y="646860"/>
                  </a:lnTo>
                  <a:lnTo>
                    <a:pt x="2690987" y="662162"/>
                  </a:lnTo>
                  <a:lnTo>
                    <a:pt x="2675685" y="672486"/>
                  </a:lnTo>
                  <a:lnTo>
                    <a:pt x="2656967" y="676275"/>
                  </a:lnTo>
                  <a:lnTo>
                    <a:pt x="48006" y="676275"/>
                  </a:lnTo>
                  <a:lnTo>
                    <a:pt x="29307" y="672486"/>
                  </a:lnTo>
                  <a:lnTo>
                    <a:pt x="14049" y="662162"/>
                  </a:lnTo>
                  <a:lnTo>
                    <a:pt x="3768" y="646860"/>
                  </a:lnTo>
                  <a:lnTo>
                    <a:pt x="0" y="628141"/>
                  </a:lnTo>
                  <a:lnTo>
                    <a:pt x="0" y="48006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9310751" y="2700401"/>
              <a:ext cx="2705100" cy="1752600"/>
            </a:xfrm>
            <a:custGeom>
              <a:avLst/>
              <a:gdLst/>
              <a:ahLst/>
              <a:cxnLst/>
              <a:rect l="l" t="t" r="r" b="b"/>
              <a:pathLst>
                <a:path w="2705100" h="1752600">
                  <a:moveTo>
                    <a:pt x="2621279" y="0"/>
                  </a:moveTo>
                  <a:lnTo>
                    <a:pt x="83693" y="0"/>
                  </a:lnTo>
                  <a:lnTo>
                    <a:pt x="51113" y="6576"/>
                  </a:lnTo>
                  <a:lnTo>
                    <a:pt x="24510" y="24511"/>
                  </a:lnTo>
                  <a:lnTo>
                    <a:pt x="6576" y="51113"/>
                  </a:lnTo>
                  <a:lnTo>
                    <a:pt x="0" y="83693"/>
                  </a:lnTo>
                  <a:lnTo>
                    <a:pt x="0" y="1668780"/>
                  </a:lnTo>
                  <a:lnTo>
                    <a:pt x="6576" y="1701379"/>
                  </a:lnTo>
                  <a:lnTo>
                    <a:pt x="24511" y="1728025"/>
                  </a:lnTo>
                  <a:lnTo>
                    <a:pt x="51113" y="1746003"/>
                  </a:lnTo>
                  <a:lnTo>
                    <a:pt x="83693" y="1752600"/>
                  </a:lnTo>
                  <a:lnTo>
                    <a:pt x="2621279" y="1752600"/>
                  </a:lnTo>
                  <a:lnTo>
                    <a:pt x="2653879" y="1746003"/>
                  </a:lnTo>
                  <a:lnTo>
                    <a:pt x="2680525" y="1728025"/>
                  </a:lnTo>
                  <a:lnTo>
                    <a:pt x="2698503" y="1701379"/>
                  </a:lnTo>
                  <a:lnTo>
                    <a:pt x="2705100" y="1668780"/>
                  </a:lnTo>
                  <a:lnTo>
                    <a:pt x="2705100" y="83693"/>
                  </a:lnTo>
                  <a:lnTo>
                    <a:pt x="2698503" y="51113"/>
                  </a:lnTo>
                  <a:lnTo>
                    <a:pt x="2680525" y="24511"/>
                  </a:lnTo>
                  <a:lnTo>
                    <a:pt x="2653879" y="6576"/>
                  </a:lnTo>
                  <a:lnTo>
                    <a:pt x="2621279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9310751" y="2700401"/>
              <a:ext cx="2705100" cy="1752600"/>
            </a:xfrm>
            <a:custGeom>
              <a:avLst/>
              <a:gdLst/>
              <a:ahLst/>
              <a:cxnLst/>
              <a:rect l="l" t="t" r="r" b="b"/>
              <a:pathLst>
                <a:path w="2705100" h="1752600">
                  <a:moveTo>
                    <a:pt x="0" y="83693"/>
                  </a:moveTo>
                  <a:lnTo>
                    <a:pt x="6576" y="51113"/>
                  </a:lnTo>
                  <a:lnTo>
                    <a:pt x="24510" y="24511"/>
                  </a:lnTo>
                  <a:lnTo>
                    <a:pt x="51113" y="6576"/>
                  </a:lnTo>
                  <a:lnTo>
                    <a:pt x="83693" y="0"/>
                  </a:lnTo>
                  <a:lnTo>
                    <a:pt x="2621279" y="0"/>
                  </a:lnTo>
                  <a:lnTo>
                    <a:pt x="2653879" y="6576"/>
                  </a:lnTo>
                  <a:lnTo>
                    <a:pt x="2680525" y="24511"/>
                  </a:lnTo>
                  <a:lnTo>
                    <a:pt x="2698503" y="51113"/>
                  </a:lnTo>
                  <a:lnTo>
                    <a:pt x="2705100" y="83693"/>
                  </a:lnTo>
                  <a:lnTo>
                    <a:pt x="2705100" y="1668780"/>
                  </a:lnTo>
                  <a:lnTo>
                    <a:pt x="2698503" y="1701379"/>
                  </a:lnTo>
                  <a:lnTo>
                    <a:pt x="2680525" y="1728025"/>
                  </a:lnTo>
                  <a:lnTo>
                    <a:pt x="2653879" y="1746003"/>
                  </a:lnTo>
                  <a:lnTo>
                    <a:pt x="2621279" y="1752600"/>
                  </a:lnTo>
                  <a:lnTo>
                    <a:pt x="83693" y="1752600"/>
                  </a:lnTo>
                  <a:lnTo>
                    <a:pt x="51113" y="1746003"/>
                  </a:lnTo>
                  <a:lnTo>
                    <a:pt x="24511" y="1728025"/>
                  </a:lnTo>
                  <a:lnTo>
                    <a:pt x="6576" y="1701379"/>
                  </a:lnTo>
                  <a:lnTo>
                    <a:pt x="0" y="1668780"/>
                  </a:lnTo>
                  <a:lnTo>
                    <a:pt x="0" y="83693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8" name="object 38" descr=""/>
          <p:cNvSpPr txBox="1"/>
          <p:nvPr/>
        </p:nvSpPr>
        <p:spPr>
          <a:xfrm>
            <a:off x="10101326" y="2745359"/>
            <a:ext cx="1171575" cy="1968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00" b="1">
                <a:solidFill>
                  <a:srgbClr val="F5E38B"/>
                </a:solidFill>
                <a:latin typeface="Arial"/>
                <a:cs typeface="Arial"/>
              </a:rPr>
              <a:t>Домены</a:t>
            </a:r>
            <a:r>
              <a:rPr dirty="0" sz="1100" spc="-3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5E38B"/>
                </a:solidFill>
                <a:latin typeface="Arial"/>
                <a:cs typeface="Arial"/>
              </a:rPr>
              <a:t>данных</a:t>
            </a:r>
            <a:endParaRPr sz="1100">
              <a:latin typeface="Arial"/>
              <a:cs typeface="Arial"/>
            </a:endParaRPr>
          </a:p>
        </p:txBody>
      </p:sp>
      <p:sp>
        <p:nvSpPr>
          <p:cNvPr id="39" name="object 39" descr=""/>
          <p:cNvSpPr txBox="1"/>
          <p:nvPr/>
        </p:nvSpPr>
        <p:spPr>
          <a:xfrm>
            <a:off x="9395206" y="2997009"/>
            <a:ext cx="2571750" cy="1351280"/>
          </a:xfrm>
          <a:prstGeom prst="rect">
            <a:avLst/>
          </a:prstGeom>
        </p:spPr>
        <p:txBody>
          <a:bodyPr wrap="square" lIns="0" tIns="86995" rIns="0" bIns="0" rtlCol="0" vert="horz">
            <a:spAutoFit/>
          </a:bodyPr>
          <a:lstStyle/>
          <a:p>
            <a:pPr marL="192405" indent="-179705">
              <a:lnSpc>
                <a:spcPct val="100000"/>
              </a:lnSpc>
              <a:spcBef>
                <a:spcPts val="685"/>
              </a:spcBef>
              <a:buChar char="•"/>
              <a:tabLst>
                <a:tab pos="192405" algn="l"/>
              </a:tabLst>
            </a:pP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Платежный</a:t>
            </a:r>
            <a:r>
              <a:rPr dirty="0" sz="1200" spc="-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баланс,</a:t>
            </a:r>
            <a:r>
              <a:rPr dirty="0" sz="1200" spc="-6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ЭИВК,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25">
                <a:solidFill>
                  <a:srgbClr val="FFFFFF"/>
                </a:solidFill>
                <a:latin typeface="Arial MT"/>
                <a:cs typeface="Arial MT"/>
              </a:rPr>
              <a:t>CTR</a:t>
            </a:r>
            <a:endParaRPr sz="1200">
              <a:latin typeface="Arial MT"/>
              <a:cs typeface="Arial MT"/>
            </a:endParaRPr>
          </a:p>
          <a:p>
            <a:pPr marL="192405" indent="-179705">
              <a:lnSpc>
                <a:spcPct val="100000"/>
              </a:lnSpc>
              <a:spcBef>
                <a:spcPts val="585"/>
              </a:spcBef>
              <a:buChar char="•"/>
              <a:tabLst>
                <a:tab pos="192405" algn="l"/>
              </a:tabLst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ЕССП,</a:t>
            </a:r>
            <a:r>
              <a:rPr dirty="0" sz="1200" spc="-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ФРСП,</a:t>
            </a:r>
            <a:r>
              <a:rPr dirty="0" sz="1200" spc="-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35">
                <a:solidFill>
                  <a:srgbClr val="FFFFFF"/>
                </a:solidFill>
                <a:latin typeface="Microsoft Sans Serif"/>
                <a:cs typeface="Microsoft Sans Serif"/>
              </a:rPr>
              <a:t>кред.рег.,</a:t>
            </a:r>
            <a:r>
              <a:rPr dirty="0" sz="1200" spc="-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деп.рег.</a:t>
            </a:r>
            <a:endParaRPr sz="1200">
              <a:latin typeface="Microsoft Sans Serif"/>
              <a:cs typeface="Microsoft Sans Serif"/>
            </a:endParaRPr>
          </a:p>
          <a:p>
            <a:pPr marL="190500" marR="5080" indent="-178435">
              <a:lnSpc>
                <a:spcPct val="100899"/>
              </a:lnSpc>
              <a:spcBef>
                <a:spcPts val="575"/>
              </a:spcBef>
              <a:buChar char="•"/>
              <a:tabLst>
                <a:tab pos="190500" algn="l"/>
                <a:tab pos="191770" algn="l"/>
              </a:tabLst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	</a:t>
            </a:r>
            <a:r>
              <a:rPr dirty="0" sz="1200" spc="-30">
                <a:solidFill>
                  <a:srgbClr val="FFFFFF"/>
                </a:solidFill>
                <a:latin typeface="Microsoft Sans Serif"/>
                <a:cs typeface="Microsoft Sans Serif"/>
              </a:rPr>
              <a:t>Фин.хоз.</a:t>
            </a:r>
            <a:r>
              <a:rPr dirty="0" sz="1200" spc="-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деятельность</a:t>
            </a:r>
            <a:r>
              <a:rPr dirty="0" sz="1200" spc="-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реального сектора</a:t>
            </a:r>
            <a:r>
              <a:rPr dirty="0" sz="1200" spc="-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экономики,</a:t>
            </a:r>
            <a:r>
              <a:rPr dirty="0" sz="1200" spc="-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активы, обязательства,</a:t>
            </a:r>
            <a:r>
              <a:rPr dirty="0" sz="1200" spc="-7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реестр недвижимости,</a:t>
            </a:r>
            <a:r>
              <a:rPr dirty="0" sz="1200" spc="-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Arial MT"/>
                <a:cs typeface="Arial MT"/>
              </a:rPr>
              <a:t>KASE</a:t>
            </a:r>
            <a:endParaRPr sz="1200">
              <a:latin typeface="Arial MT"/>
              <a:cs typeface="Arial MT"/>
            </a:endParaRPr>
          </a:p>
        </p:txBody>
      </p:sp>
      <p:grpSp>
        <p:nvGrpSpPr>
          <p:cNvPr id="40" name="object 40" descr=""/>
          <p:cNvGrpSpPr/>
          <p:nvPr/>
        </p:nvGrpSpPr>
        <p:grpSpPr>
          <a:xfrm>
            <a:off x="6184963" y="3584638"/>
            <a:ext cx="2698750" cy="717550"/>
            <a:chOff x="6184963" y="3584638"/>
            <a:chExt cx="2698750" cy="717550"/>
          </a:xfrm>
        </p:grpSpPr>
        <p:sp>
          <p:nvSpPr>
            <p:cNvPr id="41" name="object 41" descr=""/>
            <p:cNvSpPr/>
            <p:nvPr/>
          </p:nvSpPr>
          <p:spPr>
            <a:xfrm>
              <a:off x="6186551" y="3586226"/>
              <a:ext cx="2695575" cy="714375"/>
            </a:xfrm>
            <a:custGeom>
              <a:avLst/>
              <a:gdLst/>
              <a:ahLst/>
              <a:cxnLst/>
              <a:rect l="l" t="t" r="r" b="b"/>
              <a:pathLst>
                <a:path w="2695575" h="714375">
                  <a:moveTo>
                    <a:pt x="2644648" y="0"/>
                  </a:moveTo>
                  <a:lnTo>
                    <a:pt x="50800" y="0"/>
                  </a:lnTo>
                  <a:lnTo>
                    <a:pt x="31021" y="3990"/>
                  </a:lnTo>
                  <a:lnTo>
                    <a:pt x="14874" y="14874"/>
                  </a:lnTo>
                  <a:lnTo>
                    <a:pt x="3990" y="31021"/>
                  </a:lnTo>
                  <a:lnTo>
                    <a:pt x="0" y="50800"/>
                  </a:lnTo>
                  <a:lnTo>
                    <a:pt x="0" y="663448"/>
                  </a:lnTo>
                  <a:lnTo>
                    <a:pt x="3990" y="683246"/>
                  </a:lnTo>
                  <a:lnTo>
                    <a:pt x="14874" y="699436"/>
                  </a:lnTo>
                  <a:lnTo>
                    <a:pt x="31021" y="710364"/>
                  </a:lnTo>
                  <a:lnTo>
                    <a:pt x="50800" y="714375"/>
                  </a:lnTo>
                  <a:lnTo>
                    <a:pt x="2644648" y="714375"/>
                  </a:lnTo>
                  <a:lnTo>
                    <a:pt x="2664446" y="710364"/>
                  </a:lnTo>
                  <a:lnTo>
                    <a:pt x="2680636" y="699436"/>
                  </a:lnTo>
                  <a:lnTo>
                    <a:pt x="2691564" y="683246"/>
                  </a:lnTo>
                  <a:lnTo>
                    <a:pt x="2695575" y="663448"/>
                  </a:lnTo>
                  <a:lnTo>
                    <a:pt x="2695575" y="50800"/>
                  </a:lnTo>
                  <a:lnTo>
                    <a:pt x="2691564" y="31021"/>
                  </a:lnTo>
                  <a:lnTo>
                    <a:pt x="2680636" y="14874"/>
                  </a:lnTo>
                  <a:lnTo>
                    <a:pt x="2664446" y="3990"/>
                  </a:lnTo>
                  <a:lnTo>
                    <a:pt x="2644648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6186551" y="3586226"/>
              <a:ext cx="2695575" cy="714375"/>
            </a:xfrm>
            <a:custGeom>
              <a:avLst/>
              <a:gdLst/>
              <a:ahLst/>
              <a:cxnLst/>
              <a:rect l="l" t="t" r="r" b="b"/>
              <a:pathLst>
                <a:path w="2695575" h="714375">
                  <a:moveTo>
                    <a:pt x="0" y="50800"/>
                  </a:moveTo>
                  <a:lnTo>
                    <a:pt x="3990" y="31021"/>
                  </a:lnTo>
                  <a:lnTo>
                    <a:pt x="14874" y="14874"/>
                  </a:lnTo>
                  <a:lnTo>
                    <a:pt x="31021" y="3990"/>
                  </a:lnTo>
                  <a:lnTo>
                    <a:pt x="50800" y="0"/>
                  </a:lnTo>
                  <a:lnTo>
                    <a:pt x="2644648" y="0"/>
                  </a:lnTo>
                  <a:lnTo>
                    <a:pt x="2664446" y="3990"/>
                  </a:lnTo>
                  <a:lnTo>
                    <a:pt x="2680636" y="14874"/>
                  </a:lnTo>
                  <a:lnTo>
                    <a:pt x="2691564" y="31021"/>
                  </a:lnTo>
                  <a:lnTo>
                    <a:pt x="2695575" y="50800"/>
                  </a:lnTo>
                  <a:lnTo>
                    <a:pt x="2695575" y="663448"/>
                  </a:lnTo>
                  <a:lnTo>
                    <a:pt x="2691564" y="683246"/>
                  </a:lnTo>
                  <a:lnTo>
                    <a:pt x="2680636" y="699436"/>
                  </a:lnTo>
                  <a:lnTo>
                    <a:pt x="2664446" y="710364"/>
                  </a:lnTo>
                  <a:lnTo>
                    <a:pt x="2644648" y="714375"/>
                  </a:lnTo>
                  <a:lnTo>
                    <a:pt x="50800" y="714375"/>
                  </a:lnTo>
                  <a:lnTo>
                    <a:pt x="31021" y="710364"/>
                  </a:lnTo>
                  <a:lnTo>
                    <a:pt x="14874" y="699436"/>
                  </a:lnTo>
                  <a:lnTo>
                    <a:pt x="3990" y="683246"/>
                  </a:lnTo>
                  <a:lnTo>
                    <a:pt x="0" y="663448"/>
                  </a:lnTo>
                  <a:lnTo>
                    <a:pt x="0" y="50800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3" name="object 43" descr=""/>
          <p:cNvSpPr txBox="1"/>
          <p:nvPr/>
        </p:nvSpPr>
        <p:spPr>
          <a:xfrm>
            <a:off x="6910705" y="3645217"/>
            <a:ext cx="1319530" cy="1974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00" b="1">
                <a:solidFill>
                  <a:srgbClr val="F5E38B"/>
                </a:solidFill>
                <a:latin typeface="Arial"/>
                <a:cs typeface="Arial"/>
              </a:rPr>
              <a:t>Embedding</a:t>
            </a:r>
            <a:r>
              <a:rPr dirty="0" sz="1100" spc="-2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5E38B"/>
                </a:solidFill>
                <a:latin typeface="Arial"/>
                <a:cs typeface="Arial"/>
              </a:rPr>
              <a:t>models</a:t>
            </a:r>
            <a:endParaRPr sz="1100">
              <a:latin typeface="Arial"/>
              <a:cs typeface="Arial"/>
            </a:endParaRPr>
          </a:p>
        </p:txBody>
      </p:sp>
      <p:sp>
        <p:nvSpPr>
          <p:cNvPr id="44" name="object 44" descr=""/>
          <p:cNvSpPr txBox="1"/>
          <p:nvPr/>
        </p:nvSpPr>
        <p:spPr>
          <a:xfrm>
            <a:off x="6262370" y="3868356"/>
            <a:ext cx="1236980" cy="36957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00" spc="-10">
                <a:solidFill>
                  <a:srgbClr val="FFFFFF"/>
                </a:solidFill>
                <a:latin typeface="Arial MT"/>
                <a:cs typeface="Arial MT"/>
              </a:rPr>
              <a:t>Nomic-embed-</a:t>
            </a:r>
            <a:r>
              <a:rPr dirty="0" sz="1100" spc="-20">
                <a:solidFill>
                  <a:srgbClr val="FFFFFF"/>
                </a:solidFill>
                <a:latin typeface="Arial MT"/>
                <a:cs typeface="Arial MT"/>
              </a:rPr>
              <a:t>text</a:t>
            </a:r>
            <a:endParaRPr sz="1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dirty="0" sz="1100" spc="-10">
                <a:solidFill>
                  <a:srgbClr val="FFFFFF"/>
                </a:solidFill>
                <a:latin typeface="Arial MT"/>
                <a:cs typeface="Arial MT"/>
              </a:rPr>
              <a:t>mxbai-embed-</a:t>
            </a:r>
            <a:r>
              <a:rPr dirty="0" sz="1100" spc="-20">
                <a:solidFill>
                  <a:srgbClr val="FFFFFF"/>
                </a:solidFill>
                <a:latin typeface="Arial MT"/>
                <a:cs typeface="Arial MT"/>
              </a:rPr>
              <a:t>large</a:t>
            </a:r>
            <a:endParaRPr sz="1100">
              <a:latin typeface="Arial MT"/>
              <a:cs typeface="Arial MT"/>
            </a:endParaRPr>
          </a:p>
        </p:txBody>
      </p:sp>
      <p:grpSp>
        <p:nvGrpSpPr>
          <p:cNvPr id="45" name="object 45" descr=""/>
          <p:cNvGrpSpPr/>
          <p:nvPr/>
        </p:nvGrpSpPr>
        <p:grpSpPr>
          <a:xfrm>
            <a:off x="6194488" y="4584763"/>
            <a:ext cx="2698750" cy="593725"/>
            <a:chOff x="6194488" y="4584763"/>
            <a:chExt cx="2698750" cy="593725"/>
          </a:xfrm>
        </p:grpSpPr>
        <p:sp>
          <p:nvSpPr>
            <p:cNvPr id="46" name="object 46" descr=""/>
            <p:cNvSpPr/>
            <p:nvPr/>
          </p:nvSpPr>
          <p:spPr>
            <a:xfrm>
              <a:off x="6196076" y="4586351"/>
              <a:ext cx="2695575" cy="590550"/>
            </a:xfrm>
            <a:custGeom>
              <a:avLst/>
              <a:gdLst/>
              <a:ahLst/>
              <a:cxnLst/>
              <a:rect l="l" t="t" r="r" b="b"/>
              <a:pathLst>
                <a:path w="2695575" h="590550">
                  <a:moveTo>
                    <a:pt x="2653538" y="0"/>
                  </a:moveTo>
                  <a:lnTo>
                    <a:pt x="41910" y="0"/>
                  </a:lnTo>
                  <a:lnTo>
                    <a:pt x="25610" y="3298"/>
                  </a:lnTo>
                  <a:lnTo>
                    <a:pt x="12287" y="12287"/>
                  </a:lnTo>
                  <a:lnTo>
                    <a:pt x="3298" y="25610"/>
                  </a:lnTo>
                  <a:lnTo>
                    <a:pt x="0" y="41910"/>
                  </a:lnTo>
                  <a:lnTo>
                    <a:pt x="0" y="548513"/>
                  </a:lnTo>
                  <a:lnTo>
                    <a:pt x="3298" y="564832"/>
                  </a:lnTo>
                  <a:lnTo>
                    <a:pt x="12287" y="578199"/>
                  </a:lnTo>
                  <a:lnTo>
                    <a:pt x="25610" y="587232"/>
                  </a:lnTo>
                  <a:lnTo>
                    <a:pt x="41910" y="590550"/>
                  </a:lnTo>
                  <a:lnTo>
                    <a:pt x="2653538" y="590550"/>
                  </a:lnTo>
                  <a:lnTo>
                    <a:pt x="2669857" y="587232"/>
                  </a:lnTo>
                  <a:lnTo>
                    <a:pt x="2683224" y="578199"/>
                  </a:lnTo>
                  <a:lnTo>
                    <a:pt x="2692257" y="564832"/>
                  </a:lnTo>
                  <a:lnTo>
                    <a:pt x="2695575" y="548513"/>
                  </a:lnTo>
                  <a:lnTo>
                    <a:pt x="2695575" y="41910"/>
                  </a:lnTo>
                  <a:lnTo>
                    <a:pt x="2692257" y="25610"/>
                  </a:lnTo>
                  <a:lnTo>
                    <a:pt x="2683224" y="12287"/>
                  </a:lnTo>
                  <a:lnTo>
                    <a:pt x="2669857" y="3298"/>
                  </a:lnTo>
                  <a:lnTo>
                    <a:pt x="2653538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 descr=""/>
            <p:cNvSpPr/>
            <p:nvPr/>
          </p:nvSpPr>
          <p:spPr>
            <a:xfrm>
              <a:off x="6196076" y="4586351"/>
              <a:ext cx="2695575" cy="590550"/>
            </a:xfrm>
            <a:custGeom>
              <a:avLst/>
              <a:gdLst/>
              <a:ahLst/>
              <a:cxnLst/>
              <a:rect l="l" t="t" r="r" b="b"/>
              <a:pathLst>
                <a:path w="2695575" h="590550">
                  <a:moveTo>
                    <a:pt x="0" y="41910"/>
                  </a:moveTo>
                  <a:lnTo>
                    <a:pt x="3298" y="25610"/>
                  </a:lnTo>
                  <a:lnTo>
                    <a:pt x="12287" y="12287"/>
                  </a:lnTo>
                  <a:lnTo>
                    <a:pt x="25610" y="3298"/>
                  </a:lnTo>
                  <a:lnTo>
                    <a:pt x="41910" y="0"/>
                  </a:lnTo>
                  <a:lnTo>
                    <a:pt x="2653538" y="0"/>
                  </a:lnTo>
                  <a:lnTo>
                    <a:pt x="2669857" y="3298"/>
                  </a:lnTo>
                  <a:lnTo>
                    <a:pt x="2683224" y="12287"/>
                  </a:lnTo>
                  <a:lnTo>
                    <a:pt x="2692257" y="25610"/>
                  </a:lnTo>
                  <a:lnTo>
                    <a:pt x="2695575" y="41910"/>
                  </a:lnTo>
                  <a:lnTo>
                    <a:pt x="2695575" y="548513"/>
                  </a:lnTo>
                  <a:lnTo>
                    <a:pt x="2692257" y="564832"/>
                  </a:lnTo>
                  <a:lnTo>
                    <a:pt x="2683224" y="578199"/>
                  </a:lnTo>
                  <a:lnTo>
                    <a:pt x="2669857" y="587232"/>
                  </a:lnTo>
                  <a:lnTo>
                    <a:pt x="2653538" y="590550"/>
                  </a:lnTo>
                  <a:lnTo>
                    <a:pt x="41910" y="590550"/>
                  </a:lnTo>
                  <a:lnTo>
                    <a:pt x="25610" y="587232"/>
                  </a:lnTo>
                  <a:lnTo>
                    <a:pt x="12287" y="578199"/>
                  </a:lnTo>
                  <a:lnTo>
                    <a:pt x="3298" y="564832"/>
                  </a:lnTo>
                  <a:lnTo>
                    <a:pt x="0" y="548513"/>
                  </a:lnTo>
                  <a:lnTo>
                    <a:pt x="0" y="41910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8" name="object 48" descr=""/>
          <p:cNvSpPr txBox="1"/>
          <p:nvPr/>
        </p:nvSpPr>
        <p:spPr>
          <a:xfrm>
            <a:off x="6256654" y="4901247"/>
            <a:ext cx="1257935" cy="1974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25"/>
              </a:spcBef>
            </a:pPr>
            <a:r>
              <a:rPr dirty="0" sz="1100">
                <a:solidFill>
                  <a:srgbClr val="FFFFFF"/>
                </a:solidFill>
                <a:latin typeface="Arial MT"/>
                <a:cs typeface="Arial MT"/>
              </a:rPr>
              <a:t>Supabase</a:t>
            </a:r>
            <a:r>
              <a:rPr dirty="0" sz="110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FFFFFF"/>
                </a:solidFill>
                <a:latin typeface="Arial MT"/>
                <a:cs typeface="Arial MT"/>
              </a:rPr>
              <a:t>/</a:t>
            </a:r>
            <a:r>
              <a:rPr dirty="0" sz="110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100" spc="-10">
                <a:solidFill>
                  <a:srgbClr val="FFFFFF"/>
                </a:solidFill>
                <a:latin typeface="Arial MT"/>
                <a:cs typeface="Arial MT"/>
              </a:rPr>
              <a:t>Chroma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49" name="object 49" descr=""/>
          <p:cNvSpPr/>
          <p:nvPr/>
        </p:nvSpPr>
        <p:spPr>
          <a:xfrm>
            <a:off x="233362" y="5567426"/>
            <a:ext cx="11764010" cy="1143000"/>
          </a:xfrm>
          <a:custGeom>
            <a:avLst/>
            <a:gdLst/>
            <a:ahLst/>
            <a:cxnLst/>
            <a:rect l="l" t="t" r="r" b="b"/>
            <a:pathLst>
              <a:path w="11764010" h="1143000">
                <a:moveTo>
                  <a:pt x="0" y="57023"/>
                </a:moveTo>
                <a:lnTo>
                  <a:pt x="4485" y="34809"/>
                </a:lnTo>
                <a:lnTo>
                  <a:pt x="16717" y="16686"/>
                </a:lnTo>
                <a:lnTo>
                  <a:pt x="34863" y="4475"/>
                </a:lnTo>
                <a:lnTo>
                  <a:pt x="57086" y="0"/>
                </a:lnTo>
                <a:lnTo>
                  <a:pt x="11706288" y="0"/>
                </a:lnTo>
                <a:lnTo>
                  <a:pt x="11728505" y="4475"/>
                </a:lnTo>
                <a:lnTo>
                  <a:pt x="11746674" y="16686"/>
                </a:lnTo>
                <a:lnTo>
                  <a:pt x="11758937" y="34809"/>
                </a:lnTo>
                <a:lnTo>
                  <a:pt x="11763438" y="57023"/>
                </a:lnTo>
                <a:lnTo>
                  <a:pt x="11763438" y="1085850"/>
                </a:lnTo>
                <a:lnTo>
                  <a:pt x="11758937" y="1108073"/>
                </a:lnTo>
                <a:lnTo>
                  <a:pt x="11746674" y="1126218"/>
                </a:lnTo>
                <a:lnTo>
                  <a:pt x="11728505" y="1138451"/>
                </a:lnTo>
                <a:lnTo>
                  <a:pt x="11706288" y="1142936"/>
                </a:lnTo>
                <a:lnTo>
                  <a:pt x="57086" y="1142936"/>
                </a:lnTo>
                <a:lnTo>
                  <a:pt x="34863" y="1138451"/>
                </a:lnTo>
                <a:lnTo>
                  <a:pt x="16717" y="1126218"/>
                </a:lnTo>
                <a:lnTo>
                  <a:pt x="4485" y="1108073"/>
                </a:lnTo>
                <a:lnTo>
                  <a:pt x="0" y="1085850"/>
                </a:lnTo>
                <a:lnTo>
                  <a:pt x="0" y="57023"/>
                </a:lnTo>
                <a:close/>
              </a:path>
            </a:pathLst>
          </a:custGeom>
          <a:ln w="9525">
            <a:solidFill>
              <a:srgbClr val="3AFFC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0" name="object 50" descr=""/>
          <p:cNvSpPr txBox="1"/>
          <p:nvPr/>
        </p:nvSpPr>
        <p:spPr>
          <a:xfrm>
            <a:off x="3769359" y="2772790"/>
            <a:ext cx="1798955" cy="447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Workflow</a:t>
            </a:r>
            <a:r>
              <a:rPr dirty="0" sz="1200" spc="-8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engine</a:t>
            </a:r>
            <a:endParaRPr sz="1200">
              <a:latin typeface="Arial"/>
              <a:cs typeface="Arial"/>
            </a:endParaRPr>
          </a:p>
          <a:p>
            <a:pPr marL="635635">
              <a:lnSpc>
                <a:spcPct val="100000"/>
              </a:lnSpc>
              <a:spcBef>
                <a:spcPts val="910"/>
              </a:spcBef>
            </a:pP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Оркестрация</a:t>
            </a: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процессов</a:t>
            </a:r>
            <a:endParaRPr sz="800">
              <a:latin typeface="Microsoft Sans Serif"/>
              <a:cs typeface="Microsoft Sans Serif"/>
            </a:endParaRPr>
          </a:p>
        </p:txBody>
      </p:sp>
      <p:sp>
        <p:nvSpPr>
          <p:cNvPr id="51" name="object 51" descr=""/>
          <p:cNvSpPr txBox="1"/>
          <p:nvPr/>
        </p:nvSpPr>
        <p:spPr>
          <a:xfrm>
            <a:off x="4254880" y="4823459"/>
            <a:ext cx="1131570" cy="2755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Защита и 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контроль</a:t>
            </a:r>
            <a:r>
              <a:rPr dirty="0" sz="800" spc="-4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25">
                <a:solidFill>
                  <a:srgbClr val="C5DFB4"/>
                </a:solidFill>
                <a:latin typeface="Microsoft Sans Serif"/>
                <a:cs typeface="Microsoft Sans Serif"/>
              </a:rPr>
              <a:t>при</a:t>
            </a:r>
            <a:endParaRPr sz="8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взаимодействии</a:t>
            </a:r>
            <a:r>
              <a:rPr dirty="0" sz="800" spc="2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с</a:t>
            </a:r>
            <a:r>
              <a:rPr dirty="0" sz="800" spc="1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25">
                <a:solidFill>
                  <a:srgbClr val="C5DFB4"/>
                </a:solidFill>
                <a:latin typeface="Arial MT"/>
                <a:cs typeface="Arial MT"/>
              </a:rPr>
              <a:t>LLM</a:t>
            </a:r>
            <a:endParaRPr sz="800">
              <a:latin typeface="Arial MT"/>
              <a:cs typeface="Arial MT"/>
            </a:endParaRPr>
          </a:p>
        </p:txBody>
      </p:sp>
      <p:grpSp>
        <p:nvGrpSpPr>
          <p:cNvPr id="52" name="object 52" descr=""/>
          <p:cNvGrpSpPr/>
          <p:nvPr/>
        </p:nvGrpSpPr>
        <p:grpSpPr>
          <a:xfrm>
            <a:off x="2714625" y="2209800"/>
            <a:ext cx="9322435" cy="3016885"/>
            <a:chOff x="2714625" y="2209800"/>
            <a:chExt cx="9322435" cy="3016885"/>
          </a:xfrm>
        </p:grpSpPr>
        <p:sp>
          <p:nvSpPr>
            <p:cNvPr id="53" name="object 53" descr=""/>
            <p:cNvSpPr/>
            <p:nvPr/>
          </p:nvSpPr>
          <p:spPr>
            <a:xfrm>
              <a:off x="2714625" y="3600449"/>
              <a:ext cx="6457950" cy="733425"/>
            </a:xfrm>
            <a:custGeom>
              <a:avLst/>
              <a:gdLst/>
              <a:ahLst/>
              <a:cxnLst/>
              <a:rect l="l" t="t" r="r" b="b"/>
              <a:pathLst>
                <a:path w="6457950" h="733425">
                  <a:moveTo>
                    <a:pt x="152400" y="361950"/>
                  </a:moveTo>
                  <a:lnTo>
                    <a:pt x="105664" y="0"/>
                  </a:lnTo>
                  <a:lnTo>
                    <a:pt x="0" y="0"/>
                  </a:lnTo>
                  <a:lnTo>
                    <a:pt x="46736" y="361950"/>
                  </a:lnTo>
                  <a:lnTo>
                    <a:pt x="0" y="723900"/>
                  </a:lnTo>
                  <a:lnTo>
                    <a:pt x="105664" y="723900"/>
                  </a:lnTo>
                  <a:lnTo>
                    <a:pt x="152400" y="361950"/>
                  </a:lnTo>
                  <a:close/>
                </a:path>
                <a:path w="6457950" h="733425">
                  <a:moveTo>
                    <a:pt x="3295650" y="371475"/>
                  </a:moveTo>
                  <a:lnTo>
                    <a:pt x="3251835" y="9525"/>
                  </a:lnTo>
                  <a:lnTo>
                    <a:pt x="3152775" y="9525"/>
                  </a:lnTo>
                  <a:lnTo>
                    <a:pt x="3196590" y="371475"/>
                  </a:lnTo>
                  <a:lnTo>
                    <a:pt x="3152775" y="733425"/>
                  </a:lnTo>
                  <a:lnTo>
                    <a:pt x="3251835" y="733425"/>
                  </a:lnTo>
                  <a:lnTo>
                    <a:pt x="3295650" y="371475"/>
                  </a:lnTo>
                  <a:close/>
                </a:path>
                <a:path w="6457950" h="733425">
                  <a:moveTo>
                    <a:pt x="6457950" y="361950"/>
                  </a:moveTo>
                  <a:lnTo>
                    <a:pt x="6411214" y="0"/>
                  </a:lnTo>
                  <a:lnTo>
                    <a:pt x="6305550" y="0"/>
                  </a:lnTo>
                  <a:lnTo>
                    <a:pt x="6352286" y="361950"/>
                  </a:lnTo>
                  <a:lnTo>
                    <a:pt x="6305550" y="723900"/>
                  </a:lnTo>
                  <a:lnTo>
                    <a:pt x="6411214" y="723900"/>
                  </a:lnTo>
                  <a:lnTo>
                    <a:pt x="6457950" y="361950"/>
                  </a:lnTo>
                  <a:close/>
                </a:path>
              </a:pathLst>
            </a:custGeom>
            <a:solidFill>
              <a:srgbClr val="75F1C6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4" name="object 54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686175" y="2257425"/>
              <a:ext cx="228600" cy="228600"/>
            </a:xfrm>
            <a:prstGeom prst="rect">
              <a:avLst/>
            </a:prstGeom>
          </p:spPr>
        </p:pic>
        <p:pic>
          <p:nvPicPr>
            <p:cNvPr id="55" name="object 55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067550" y="2209800"/>
              <a:ext cx="304800" cy="295275"/>
            </a:xfrm>
            <a:prstGeom prst="rect">
              <a:avLst/>
            </a:prstGeom>
          </p:spPr>
        </p:pic>
        <p:pic>
          <p:nvPicPr>
            <p:cNvPr id="56" name="object 56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9267825" y="2228850"/>
              <a:ext cx="257175" cy="257175"/>
            </a:xfrm>
            <a:prstGeom prst="rect">
              <a:avLst/>
            </a:prstGeom>
          </p:spPr>
        </p:pic>
        <p:sp>
          <p:nvSpPr>
            <p:cNvPr id="57" name="object 57" descr=""/>
            <p:cNvSpPr/>
            <p:nvPr/>
          </p:nvSpPr>
          <p:spPr>
            <a:xfrm>
              <a:off x="9329801" y="4557776"/>
              <a:ext cx="2705100" cy="666750"/>
            </a:xfrm>
            <a:custGeom>
              <a:avLst/>
              <a:gdLst/>
              <a:ahLst/>
              <a:cxnLst/>
              <a:rect l="l" t="t" r="r" b="b"/>
              <a:pathLst>
                <a:path w="2705100" h="666750">
                  <a:moveTo>
                    <a:pt x="2673223" y="0"/>
                  </a:moveTo>
                  <a:lnTo>
                    <a:pt x="31750" y="0"/>
                  </a:lnTo>
                  <a:lnTo>
                    <a:pt x="19395" y="2496"/>
                  </a:lnTo>
                  <a:lnTo>
                    <a:pt x="9302" y="9302"/>
                  </a:lnTo>
                  <a:lnTo>
                    <a:pt x="2496" y="19395"/>
                  </a:lnTo>
                  <a:lnTo>
                    <a:pt x="0" y="31750"/>
                  </a:lnTo>
                  <a:lnTo>
                    <a:pt x="0" y="634873"/>
                  </a:lnTo>
                  <a:lnTo>
                    <a:pt x="2496" y="647247"/>
                  </a:lnTo>
                  <a:lnTo>
                    <a:pt x="9302" y="657383"/>
                  </a:lnTo>
                  <a:lnTo>
                    <a:pt x="19395" y="664233"/>
                  </a:lnTo>
                  <a:lnTo>
                    <a:pt x="31750" y="666750"/>
                  </a:lnTo>
                  <a:lnTo>
                    <a:pt x="2673223" y="666750"/>
                  </a:lnTo>
                  <a:lnTo>
                    <a:pt x="2685597" y="664233"/>
                  </a:lnTo>
                  <a:lnTo>
                    <a:pt x="2695733" y="657383"/>
                  </a:lnTo>
                  <a:lnTo>
                    <a:pt x="2702583" y="647247"/>
                  </a:lnTo>
                  <a:lnTo>
                    <a:pt x="2705100" y="634873"/>
                  </a:lnTo>
                  <a:lnTo>
                    <a:pt x="2705100" y="31750"/>
                  </a:lnTo>
                  <a:lnTo>
                    <a:pt x="2702583" y="19395"/>
                  </a:lnTo>
                  <a:lnTo>
                    <a:pt x="2695733" y="9302"/>
                  </a:lnTo>
                  <a:lnTo>
                    <a:pt x="2685597" y="2496"/>
                  </a:lnTo>
                  <a:lnTo>
                    <a:pt x="2673223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 descr=""/>
            <p:cNvSpPr/>
            <p:nvPr/>
          </p:nvSpPr>
          <p:spPr>
            <a:xfrm>
              <a:off x="9329801" y="4557776"/>
              <a:ext cx="2705100" cy="666750"/>
            </a:xfrm>
            <a:custGeom>
              <a:avLst/>
              <a:gdLst/>
              <a:ahLst/>
              <a:cxnLst/>
              <a:rect l="l" t="t" r="r" b="b"/>
              <a:pathLst>
                <a:path w="2705100" h="666750">
                  <a:moveTo>
                    <a:pt x="0" y="31750"/>
                  </a:moveTo>
                  <a:lnTo>
                    <a:pt x="2496" y="19395"/>
                  </a:lnTo>
                  <a:lnTo>
                    <a:pt x="9302" y="9302"/>
                  </a:lnTo>
                  <a:lnTo>
                    <a:pt x="19395" y="2496"/>
                  </a:lnTo>
                  <a:lnTo>
                    <a:pt x="31750" y="0"/>
                  </a:lnTo>
                  <a:lnTo>
                    <a:pt x="2673223" y="0"/>
                  </a:lnTo>
                  <a:lnTo>
                    <a:pt x="2685597" y="2496"/>
                  </a:lnTo>
                  <a:lnTo>
                    <a:pt x="2695733" y="9302"/>
                  </a:lnTo>
                  <a:lnTo>
                    <a:pt x="2702583" y="19395"/>
                  </a:lnTo>
                  <a:lnTo>
                    <a:pt x="2705100" y="31750"/>
                  </a:lnTo>
                  <a:lnTo>
                    <a:pt x="2705100" y="634873"/>
                  </a:lnTo>
                  <a:lnTo>
                    <a:pt x="2702583" y="647247"/>
                  </a:lnTo>
                  <a:lnTo>
                    <a:pt x="2695733" y="657383"/>
                  </a:lnTo>
                  <a:lnTo>
                    <a:pt x="2685597" y="664233"/>
                  </a:lnTo>
                  <a:lnTo>
                    <a:pt x="2673223" y="666750"/>
                  </a:lnTo>
                  <a:lnTo>
                    <a:pt x="31750" y="666750"/>
                  </a:lnTo>
                  <a:lnTo>
                    <a:pt x="19395" y="664233"/>
                  </a:lnTo>
                  <a:lnTo>
                    <a:pt x="9302" y="657383"/>
                  </a:lnTo>
                  <a:lnTo>
                    <a:pt x="2496" y="647247"/>
                  </a:lnTo>
                  <a:lnTo>
                    <a:pt x="0" y="634873"/>
                  </a:lnTo>
                  <a:lnTo>
                    <a:pt x="0" y="31750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9" name="object 59" descr=""/>
          <p:cNvSpPr txBox="1"/>
          <p:nvPr/>
        </p:nvSpPr>
        <p:spPr>
          <a:xfrm>
            <a:off x="4241546" y="3921442"/>
            <a:ext cx="1482725" cy="2755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Проверка</a:t>
            </a:r>
            <a:r>
              <a:rPr dirty="0" sz="800" spc="-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прав</a:t>
            </a:r>
            <a:r>
              <a:rPr dirty="0" sz="800" spc="1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использования</a:t>
            </a:r>
            <a:endParaRPr sz="8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платформы</a:t>
            </a:r>
            <a:r>
              <a:rPr dirty="0" sz="800" spc="-4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25">
                <a:solidFill>
                  <a:srgbClr val="C5DFB4"/>
                </a:solidFill>
                <a:latin typeface="Microsoft Sans Serif"/>
                <a:cs typeface="Microsoft Sans Serif"/>
              </a:rPr>
              <a:t>ИИ</a:t>
            </a:r>
            <a:endParaRPr sz="800">
              <a:latin typeface="Microsoft Sans Serif"/>
              <a:cs typeface="Microsoft Sans Serif"/>
            </a:endParaRPr>
          </a:p>
        </p:txBody>
      </p:sp>
      <p:sp>
        <p:nvSpPr>
          <p:cNvPr id="60" name="object 60" descr=""/>
          <p:cNvSpPr txBox="1"/>
          <p:nvPr/>
        </p:nvSpPr>
        <p:spPr>
          <a:xfrm>
            <a:off x="7689468" y="3944556"/>
            <a:ext cx="1134110" cy="27622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Создание</a:t>
            </a:r>
            <a:r>
              <a:rPr dirty="0" sz="800" spc="-4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векторных</a:t>
            </a:r>
            <a:endParaRPr sz="8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представлений</a:t>
            </a:r>
            <a:r>
              <a:rPr dirty="0" sz="800" spc="6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данных</a:t>
            </a:r>
            <a:endParaRPr sz="800">
              <a:latin typeface="Microsoft Sans Serif"/>
              <a:cs typeface="Microsoft Sans Serif"/>
            </a:endParaRPr>
          </a:p>
        </p:txBody>
      </p:sp>
      <p:sp>
        <p:nvSpPr>
          <p:cNvPr id="61" name="object 61" descr=""/>
          <p:cNvSpPr txBox="1"/>
          <p:nvPr/>
        </p:nvSpPr>
        <p:spPr>
          <a:xfrm>
            <a:off x="7130795" y="4555850"/>
            <a:ext cx="1586865" cy="467359"/>
          </a:xfrm>
          <a:prstGeom prst="rect">
            <a:avLst/>
          </a:prstGeom>
        </p:spPr>
        <p:txBody>
          <a:bodyPr wrap="square" lIns="0" tIns="9906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780"/>
              </a:spcBef>
            </a:pPr>
            <a:r>
              <a:rPr dirty="0" sz="1100" b="1">
                <a:solidFill>
                  <a:srgbClr val="F5E38B"/>
                </a:solidFill>
                <a:latin typeface="Arial"/>
                <a:cs typeface="Arial"/>
              </a:rPr>
              <a:t>Vector </a:t>
            </a:r>
            <a:r>
              <a:rPr dirty="0" sz="1100" spc="-10" b="1">
                <a:solidFill>
                  <a:srgbClr val="F5E38B"/>
                </a:solidFill>
                <a:latin typeface="Arial"/>
                <a:cs typeface="Arial"/>
              </a:rPr>
              <a:t>Store</a:t>
            </a:r>
            <a:endParaRPr sz="1100">
              <a:latin typeface="Arial"/>
              <a:cs typeface="Arial"/>
            </a:endParaRPr>
          </a:p>
          <a:p>
            <a:pPr marL="577850">
              <a:lnSpc>
                <a:spcPct val="100000"/>
              </a:lnSpc>
              <a:spcBef>
                <a:spcPts val="509"/>
              </a:spcBef>
            </a:pP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Хранение</a:t>
            </a:r>
            <a:r>
              <a:rPr dirty="0" sz="800" spc="-5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векторных</a:t>
            </a:r>
            <a:endParaRPr sz="800">
              <a:latin typeface="Microsoft Sans Serif"/>
              <a:cs typeface="Microsoft Sans Serif"/>
            </a:endParaRPr>
          </a:p>
        </p:txBody>
      </p:sp>
      <p:sp>
        <p:nvSpPr>
          <p:cNvPr id="62" name="object 62" descr=""/>
          <p:cNvSpPr txBox="1"/>
          <p:nvPr/>
        </p:nvSpPr>
        <p:spPr>
          <a:xfrm>
            <a:off x="7708900" y="4995798"/>
            <a:ext cx="1112520" cy="15113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25"/>
              </a:spcBef>
            </a:pP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представлений</a:t>
            </a:r>
            <a:r>
              <a:rPr dirty="0" sz="800" spc="7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данных</a:t>
            </a:r>
            <a:endParaRPr sz="800">
              <a:latin typeface="Microsoft Sans Serif"/>
              <a:cs typeface="Microsoft Sans Serif"/>
            </a:endParaRPr>
          </a:p>
        </p:txBody>
      </p:sp>
      <p:pic>
        <p:nvPicPr>
          <p:cNvPr id="63" name="object 63" descr="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28625" y="2247900"/>
            <a:ext cx="219075" cy="219075"/>
          </a:xfrm>
          <a:prstGeom prst="rect">
            <a:avLst/>
          </a:prstGeom>
        </p:spPr>
      </p:pic>
      <p:sp>
        <p:nvSpPr>
          <p:cNvPr id="64" name="object 64" descr=""/>
          <p:cNvSpPr txBox="1"/>
          <p:nvPr/>
        </p:nvSpPr>
        <p:spPr>
          <a:xfrm>
            <a:off x="9356090" y="4621466"/>
            <a:ext cx="1983105" cy="505459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727075">
              <a:lnSpc>
                <a:spcPct val="100000"/>
              </a:lnSpc>
              <a:spcBef>
                <a:spcPts val="125"/>
              </a:spcBef>
            </a:pPr>
            <a:r>
              <a:rPr dirty="0" sz="1100" b="1">
                <a:solidFill>
                  <a:srgbClr val="F5E38B"/>
                </a:solidFill>
                <a:latin typeface="Arial"/>
                <a:cs typeface="Arial"/>
              </a:rPr>
              <a:t>Передача</a:t>
            </a:r>
            <a:r>
              <a:rPr dirty="0" sz="1100" spc="-5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5E38B"/>
                </a:solidFill>
                <a:latin typeface="Arial"/>
                <a:cs typeface="Arial"/>
              </a:rPr>
              <a:t>данных</a:t>
            </a:r>
            <a:endParaRPr sz="1100">
              <a:latin typeface="Arial"/>
              <a:cs typeface="Arial"/>
            </a:endParaRPr>
          </a:p>
          <a:p>
            <a:pPr marL="192405" indent="-179705">
              <a:lnSpc>
                <a:spcPct val="100000"/>
              </a:lnSpc>
              <a:spcBef>
                <a:spcPts val="990"/>
              </a:spcBef>
              <a:buFont typeface="Microsoft Sans Serif"/>
              <a:buChar char="•"/>
              <a:tabLst>
                <a:tab pos="192405" algn="l"/>
              </a:tabLst>
            </a:pPr>
            <a:r>
              <a:rPr dirty="0" sz="1200">
                <a:solidFill>
                  <a:srgbClr val="FFFFFF"/>
                </a:solidFill>
                <a:latin typeface="Arial MT"/>
                <a:cs typeface="Arial MT"/>
              </a:rPr>
              <a:t>Denodo</a:t>
            </a:r>
            <a:r>
              <a:rPr dirty="0" sz="1200" spc="-3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Arial MT"/>
                <a:cs typeface="Arial MT"/>
              </a:rPr>
              <a:t>(API)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65" name="object 65" descr=""/>
          <p:cNvSpPr txBox="1"/>
          <p:nvPr/>
        </p:nvSpPr>
        <p:spPr>
          <a:xfrm>
            <a:off x="6972934" y="2737865"/>
            <a:ext cx="1061085" cy="505459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237490">
              <a:lnSpc>
                <a:spcPct val="100000"/>
              </a:lnSpc>
              <a:spcBef>
                <a:spcPts val="125"/>
              </a:spcBef>
            </a:pPr>
            <a:r>
              <a:rPr dirty="0" sz="1100" b="1">
                <a:solidFill>
                  <a:srgbClr val="F5E38B"/>
                </a:solidFill>
                <a:latin typeface="Arial"/>
                <a:cs typeface="Arial"/>
              </a:rPr>
              <a:t>Base</a:t>
            </a:r>
            <a:r>
              <a:rPr dirty="0" sz="1100" spc="-4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100" spc="-25" b="1">
                <a:solidFill>
                  <a:srgbClr val="F5E38B"/>
                </a:solidFill>
                <a:latin typeface="Arial"/>
                <a:cs typeface="Arial"/>
              </a:rPr>
              <a:t>LLM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990"/>
              </a:spcBef>
            </a:pPr>
            <a:r>
              <a:rPr dirty="0" sz="1200">
                <a:solidFill>
                  <a:srgbClr val="FFFFFF"/>
                </a:solidFill>
                <a:latin typeface="Arial MT"/>
                <a:cs typeface="Arial MT"/>
              </a:rPr>
              <a:t>GPT</a:t>
            </a:r>
            <a:r>
              <a:rPr dirty="0" sz="1200" spc="-3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200">
                <a:solidFill>
                  <a:srgbClr val="FFFFFF"/>
                </a:solidFill>
                <a:latin typeface="Arial MT"/>
                <a:cs typeface="Arial MT"/>
              </a:rPr>
              <a:t>oss.</a:t>
            </a:r>
            <a:r>
              <a:rPr dirty="0" sz="1200" spc="-20">
                <a:solidFill>
                  <a:srgbClr val="FFFFFF"/>
                </a:solidFill>
                <a:latin typeface="Arial MT"/>
                <a:cs typeface="Arial MT"/>
              </a:rPr>
              <a:t> 120B</a:t>
            </a:r>
            <a:endParaRPr sz="1200">
              <a:latin typeface="Arial MT"/>
              <a:cs typeface="Arial MT"/>
            </a:endParaRPr>
          </a:p>
        </p:txBody>
      </p:sp>
      <p:pic>
        <p:nvPicPr>
          <p:cNvPr id="66" name="object 66" descr="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819150" y="3067050"/>
            <a:ext cx="1143000" cy="304800"/>
          </a:xfrm>
          <a:prstGeom prst="rect">
            <a:avLst/>
          </a:prstGeom>
        </p:spPr>
      </p:pic>
      <p:sp>
        <p:nvSpPr>
          <p:cNvPr id="67" name="object 67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44526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pc="95"/>
              <a:t>Аналитика</a:t>
            </a:r>
            <a:r>
              <a:rPr dirty="0" spc="285"/>
              <a:t> </a:t>
            </a:r>
            <a:r>
              <a:rPr dirty="0"/>
              <a:t>и</a:t>
            </a:r>
            <a:r>
              <a:rPr dirty="0" spc="245"/>
              <a:t> </a:t>
            </a:r>
            <a:r>
              <a:rPr dirty="0" spc="100"/>
              <a:t>прогнозирование:</a:t>
            </a:r>
            <a:r>
              <a:rPr dirty="0" spc="295"/>
              <a:t> </a:t>
            </a:r>
            <a:r>
              <a:rPr dirty="0" sz="1800" spc="105">
                <a:solidFill>
                  <a:srgbClr val="F5E38B"/>
                </a:solidFill>
              </a:rPr>
              <a:t>ИНТЕЛЛЕКТ</a:t>
            </a:r>
            <a:r>
              <a:rPr dirty="0" sz="1800" spc="-325">
                <a:solidFill>
                  <a:srgbClr val="F5E38B"/>
                </a:solidFill>
              </a:rPr>
              <a:t> </a:t>
            </a:r>
            <a:r>
              <a:rPr dirty="0" sz="1800" spc="70">
                <a:solidFill>
                  <a:srgbClr val="F5E38B"/>
                </a:solidFill>
              </a:rPr>
              <a:t>УАЛЬНЫЙ</a:t>
            </a:r>
            <a:r>
              <a:rPr dirty="0" sz="1800" spc="325">
                <a:solidFill>
                  <a:srgbClr val="F5E38B"/>
                </a:solidFill>
              </a:rPr>
              <a:t> </a:t>
            </a:r>
            <a:r>
              <a:rPr dirty="0" sz="1800" spc="90">
                <a:solidFill>
                  <a:srgbClr val="F5E38B"/>
                </a:solidFill>
              </a:rPr>
              <a:t>ФИНАНСОВЫЙ</a:t>
            </a:r>
            <a:r>
              <a:rPr dirty="0" sz="1800" spc="325">
                <a:solidFill>
                  <a:srgbClr val="F5E38B"/>
                </a:solidFill>
              </a:rPr>
              <a:t> </a:t>
            </a:r>
            <a:r>
              <a:rPr dirty="0" sz="1800" spc="90">
                <a:solidFill>
                  <a:srgbClr val="F5E38B"/>
                </a:solidFill>
              </a:rPr>
              <a:t>АНАЛИТИК</a:t>
            </a:r>
            <a:endParaRPr sz="1800"/>
          </a:p>
        </p:txBody>
      </p:sp>
      <p:sp>
        <p:nvSpPr>
          <p:cNvPr id="68" name="object 68" descr=""/>
          <p:cNvSpPr txBox="1"/>
          <p:nvPr/>
        </p:nvSpPr>
        <p:spPr>
          <a:xfrm>
            <a:off x="518477" y="5819140"/>
            <a:ext cx="9170670" cy="63182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950" b="1">
                <a:solidFill>
                  <a:srgbClr val="F5E38B"/>
                </a:solidFill>
                <a:latin typeface="Arial"/>
                <a:cs typeface="Arial"/>
              </a:rPr>
              <a:t>Ожидаемый</a:t>
            </a:r>
            <a:r>
              <a:rPr dirty="0" sz="950" spc="27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950" spc="-10" b="1">
                <a:solidFill>
                  <a:srgbClr val="F5E38B"/>
                </a:solidFill>
                <a:latin typeface="Arial"/>
                <a:cs typeface="Arial"/>
              </a:rPr>
              <a:t>результат:</a:t>
            </a:r>
            <a:endParaRPr sz="950">
              <a:latin typeface="Arial"/>
              <a:cs typeface="Arial"/>
            </a:endParaRPr>
          </a:p>
          <a:p>
            <a:pPr marL="183515" indent="-170815">
              <a:lnSpc>
                <a:spcPct val="100000"/>
              </a:lnSpc>
              <a:spcBef>
                <a:spcPts val="60"/>
              </a:spcBef>
              <a:buFont typeface="Wingdings"/>
              <a:buChar char=""/>
              <a:tabLst>
                <a:tab pos="183515" algn="l"/>
              </a:tabLst>
            </a:pPr>
            <a:r>
              <a:rPr dirty="0" sz="950" spc="10">
                <a:solidFill>
                  <a:srgbClr val="F5E38B"/>
                </a:solidFill>
                <a:latin typeface="Microsoft Sans Serif"/>
                <a:cs typeface="Microsoft Sans Serif"/>
              </a:rPr>
              <a:t>Сценарное</a:t>
            </a:r>
            <a:r>
              <a:rPr dirty="0" sz="950" spc="150">
                <a:solidFill>
                  <a:srgbClr val="F5E38B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5E38B"/>
                </a:solidFill>
                <a:latin typeface="Microsoft Sans Serif"/>
                <a:cs typeface="Microsoft Sans Serif"/>
              </a:rPr>
              <a:t>моделирование</a:t>
            </a:r>
            <a:r>
              <a:rPr dirty="0" sz="950" spc="10">
                <a:solidFill>
                  <a:srgbClr val="FFFFFF"/>
                </a:solidFill>
                <a:latin typeface="Arial MT"/>
                <a:cs typeface="Arial MT"/>
              </a:rPr>
              <a:t>:</a:t>
            </a:r>
            <a:r>
              <a:rPr dirty="0" sz="950" spc="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ответы</a:t>
            </a:r>
            <a:r>
              <a:rPr dirty="0" sz="950" spc="16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на</a:t>
            </a:r>
            <a:r>
              <a:rPr dirty="0" sz="950" spc="1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вопросы,</a:t>
            </a:r>
            <a:r>
              <a:rPr dirty="0" sz="950" spc="6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сценарии</a:t>
            </a:r>
            <a:r>
              <a:rPr dirty="0" sz="950" spc="1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моделирования</a:t>
            </a:r>
            <a:r>
              <a:rPr dirty="0" sz="950" spc="1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ситуаций,</a:t>
            </a:r>
            <a:r>
              <a:rPr dirty="0" sz="950" spc="1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прозрачность</a:t>
            </a:r>
            <a:r>
              <a:rPr dirty="0" sz="950" spc="16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интерпретации</a:t>
            </a:r>
            <a:r>
              <a:rPr dirty="0" sz="950" spc="16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мыслей</a:t>
            </a:r>
            <a:r>
              <a:rPr dirty="0" sz="950" spc="9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и</a:t>
            </a:r>
            <a:r>
              <a:rPr dirty="0" sz="950" spc="1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методологическая</a:t>
            </a:r>
            <a:r>
              <a:rPr dirty="0" sz="950" spc="1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-10">
                <a:solidFill>
                  <a:srgbClr val="FFFFFF"/>
                </a:solidFill>
                <a:latin typeface="Microsoft Sans Serif"/>
                <a:cs typeface="Microsoft Sans Serif"/>
              </a:rPr>
              <a:t>основа</a:t>
            </a:r>
            <a:endParaRPr sz="950">
              <a:latin typeface="Microsoft Sans Serif"/>
              <a:cs typeface="Microsoft Sans Serif"/>
            </a:endParaRPr>
          </a:p>
          <a:p>
            <a:pPr marL="184150" indent="-171450">
              <a:lnSpc>
                <a:spcPct val="100000"/>
              </a:lnSpc>
              <a:spcBef>
                <a:spcPts val="60"/>
              </a:spcBef>
              <a:buFont typeface="Wingdings"/>
              <a:buChar char=""/>
              <a:tabLst>
                <a:tab pos="184150" algn="l"/>
              </a:tabLst>
            </a:pPr>
            <a:r>
              <a:rPr dirty="0" sz="950" spc="10">
                <a:solidFill>
                  <a:srgbClr val="F5E38B"/>
                </a:solidFill>
                <a:latin typeface="Microsoft Sans Serif"/>
                <a:cs typeface="Microsoft Sans Serif"/>
              </a:rPr>
              <a:t>Стабилизация</a:t>
            </a:r>
            <a:r>
              <a:rPr dirty="0" sz="950" spc="175">
                <a:solidFill>
                  <a:srgbClr val="F5E38B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5E38B"/>
                </a:solidFill>
                <a:latin typeface="Microsoft Sans Serif"/>
                <a:cs typeface="Microsoft Sans Serif"/>
              </a:rPr>
              <a:t>цены</a:t>
            </a:r>
            <a:r>
              <a:rPr dirty="0" sz="950" spc="10">
                <a:solidFill>
                  <a:srgbClr val="FFFFFF"/>
                </a:solidFill>
                <a:latin typeface="Arial MT"/>
                <a:cs typeface="Arial MT"/>
              </a:rPr>
              <a:t>:</a:t>
            </a:r>
            <a:r>
              <a:rPr dirty="0" sz="950" spc="1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рекомендация</a:t>
            </a:r>
            <a:r>
              <a:rPr dirty="0" sz="950" spc="1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необходимых</a:t>
            </a:r>
            <a:r>
              <a:rPr dirty="0" sz="950" spc="1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мер,</a:t>
            </a:r>
            <a:r>
              <a:rPr dirty="0" sz="950" spc="10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симуляция</a:t>
            </a:r>
            <a:r>
              <a:rPr dirty="0" sz="950" spc="1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последствий</a:t>
            </a:r>
            <a:r>
              <a:rPr dirty="0" sz="950" spc="8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решений</a:t>
            </a:r>
            <a:r>
              <a:rPr dirty="0" sz="950" spc="7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до</a:t>
            </a:r>
            <a:r>
              <a:rPr dirty="0" sz="950" spc="10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их</a:t>
            </a:r>
            <a:r>
              <a:rPr dirty="0" sz="950" spc="8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-10">
                <a:solidFill>
                  <a:srgbClr val="FFFFFF"/>
                </a:solidFill>
                <a:latin typeface="Microsoft Sans Serif"/>
                <a:cs typeface="Microsoft Sans Serif"/>
              </a:rPr>
              <a:t>принятия</a:t>
            </a:r>
            <a:r>
              <a:rPr dirty="0" sz="950" spc="-10">
                <a:solidFill>
                  <a:srgbClr val="FFFFFF"/>
                </a:solidFill>
                <a:latin typeface="Arial MT"/>
                <a:cs typeface="Arial MT"/>
              </a:rPr>
              <a:t>.</a:t>
            </a:r>
            <a:endParaRPr sz="950">
              <a:latin typeface="Arial MT"/>
              <a:cs typeface="Arial MT"/>
            </a:endParaRPr>
          </a:p>
          <a:p>
            <a:pPr marL="184150" indent="-171450">
              <a:lnSpc>
                <a:spcPct val="100000"/>
              </a:lnSpc>
              <a:spcBef>
                <a:spcPts val="65"/>
              </a:spcBef>
              <a:buFont typeface="Wingdings"/>
              <a:buChar char=""/>
              <a:tabLst>
                <a:tab pos="184150" algn="l"/>
              </a:tabLst>
            </a:pPr>
            <a:r>
              <a:rPr dirty="0" sz="950">
                <a:solidFill>
                  <a:srgbClr val="F5E38B"/>
                </a:solidFill>
                <a:latin typeface="Microsoft Sans Serif"/>
                <a:cs typeface="Microsoft Sans Serif"/>
              </a:rPr>
              <a:t>Единое</a:t>
            </a:r>
            <a:r>
              <a:rPr dirty="0" sz="950" spc="125">
                <a:solidFill>
                  <a:srgbClr val="F5E38B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5E38B"/>
                </a:solidFill>
                <a:latin typeface="Microsoft Sans Serif"/>
                <a:cs typeface="Microsoft Sans Serif"/>
              </a:rPr>
              <a:t>«окно»</a:t>
            </a:r>
            <a:r>
              <a:rPr dirty="0" sz="950" spc="150">
                <a:solidFill>
                  <a:srgbClr val="F5E38B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5E38B"/>
                </a:solidFill>
                <a:latin typeface="Microsoft Sans Serif"/>
                <a:cs typeface="Microsoft Sans Serif"/>
              </a:rPr>
              <a:t>аналитики</a:t>
            </a:r>
            <a:r>
              <a:rPr dirty="0" sz="950">
                <a:solidFill>
                  <a:srgbClr val="FFFFFF"/>
                </a:solidFill>
                <a:latin typeface="Arial MT"/>
                <a:cs typeface="Arial MT"/>
              </a:rPr>
              <a:t>:</a:t>
            </a:r>
            <a:r>
              <a:rPr dirty="0" sz="950" spc="114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Доступ</a:t>
            </a:r>
            <a:r>
              <a:rPr dirty="0" sz="950" spc="1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ко</a:t>
            </a:r>
            <a:r>
              <a:rPr dirty="0" sz="950" spc="114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всей</a:t>
            </a:r>
            <a:r>
              <a:rPr dirty="0" sz="950" spc="16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корпоративной</a:t>
            </a:r>
            <a:r>
              <a:rPr dirty="0" sz="950" spc="18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аналитике</a:t>
            </a:r>
            <a:r>
              <a:rPr dirty="0" sz="950" spc="1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и</a:t>
            </a:r>
            <a:r>
              <a:rPr dirty="0" sz="950" spc="1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источникам</a:t>
            </a:r>
            <a:r>
              <a:rPr dirty="0" sz="950" spc="1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в</a:t>
            </a:r>
            <a:r>
              <a:rPr dirty="0" sz="950" spc="1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одном</a:t>
            </a:r>
            <a:r>
              <a:rPr dirty="0" sz="950" spc="1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месте</a:t>
            </a:r>
            <a:r>
              <a:rPr dirty="0" sz="950">
                <a:solidFill>
                  <a:srgbClr val="FFFFFF"/>
                </a:solidFill>
                <a:latin typeface="Arial MT"/>
                <a:cs typeface="Arial MT"/>
              </a:rPr>
              <a:t>:</a:t>
            </a:r>
            <a:r>
              <a:rPr dirty="0" sz="950" spc="114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фабрика</a:t>
            </a:r>
            <a:r>
              <a:rPr dirty="0" sz="950" spc="10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данных,</a:t>
            </a:r>
            <a:r>
              <a:rPr dirty="0" sz="950" spc="1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ВНД,</a:t>
            </a:r>
            <a:r>
              <a:rPr dirty="0" sz="950" spc="7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отчётность,</a:t>
            </a:r>
            <a:r>
              <a:rPr dirty="0" sz="950" spc="9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-10">
                <a:solidFill>
                  <a:srgbClr val="FFFFFF"/>
                </a:solidFill>
                <a:latin typeface="Microsoft Sans Serif"/>
                <a:cs typeface="Microsoft Sans Serif"/>
              </a:rPr>
              <a:t>аналитика</a:t>
            </a:r>
            <a:r>
              <a:rPr dirty="0" sz="950" spc="-10">
                <a:solidFill>
                  <a:srgbClr val="FFFFFF"/>
                </a:solidFill>
                <a:latin typeface="Arial MT"/>
                <a:cs typeface="Arial MT"/>
              </a:rPr>
              <a:t>.</a:t>
            </a:r>
            <a:endParaRPr sz="950">
              <a:latin typeface="Arial MT"/>
              <a:cs typeface="Arial MT"/>
            </a:endParaRPr>
          </a:p>
        </p:txBody>
      </p:sp>
      <p:grpSp>
        <p:nvGrpSpPr>
          <p:cNvPr id="69" name="object 69" descr=""/>
          <p:cNvGrpSpPr/>
          <p:nvPr/>
        </p:nvGrpSpPr>
        <p:grpSpPr>
          <a:xfrm>
            <a:off x="141287" y="1379600"/>
            <a:ext cx="11862435" cy="603250"/>
            <a:chOff x="141287" y="1379600"/>
            <a:chExt cx="11862435" cy="603250"/>
          </a:xfrm>
        </p:grpSpPr>
        <p:pic>
          <p:nvPicPr>
            <p:cNvPr id="70" name="object 70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47637" y="1385950"/>
              <a:ext cx="11849163" cy="590550"/>
            </a:xfrm>
            <a:prstGeom prst="rect">
              <a:avLst/>
            </a:prstGeom>
          </p:spPr>
        </p:pic>
        <p:sp>
          <p:nvSpPr>
            <p:cNvPr id="71" name="object 71" descr=""/>
            <p:cNvSpPr/>
            <p:nvPr/>
          </p:nvSpPr>
          <p:spPr>
            <a:xfrm>
              <a:off x="147637" y="1385950"/>
              <a:ext cx="11849735" cy="590550"/>
            </a:xfrm>
            <a:custGeom>
              <a:avLst/>
              <a:gdLst/>
              <a:ahLst/>
              <a:cxnLst/>
              <a:rect l="l" t="t" r="r" b="b"/>
              <a:pathLst>
                <a:path w="11849735" h="590550">
                  <a:moveTo>
                    <a:pt x="0" y="98298"/>
                  </a:moveTo>
                  <a:lnTo>
                    <a:pt x="7735" y="60007"/>
                  </a:lnTo>
                  <a:lnTo>
                    <a:pt x="28828" y="28765"/>
                  </a:lnTo>
                  <a:lnTo>
                    <a:pt x="60114" y="7715"/>
                  </a:lnTo>
                  <a:lnTo>
                    <a:pt x="98425" y="0"/>
                  </a:lnTo>
                  <a:lnTo>
                    <a:pt x="11750738" y="0"/>
                  </a:lnTo>
                  <a:lnTo>
                    <a:pt x="11789048" y="7715"/>
                  </a:lnTo>
                  <a:lnTo>
                    <a:pt x="11820334" y="28765"/>
                  </a:lnTo>
                  <a:lnTo>
                    <a:pt x="11841428" y="60007"/>
                  </a:lnTo>
                  <a:lnTo>
                    <a:pt x="11849163" y="98298"/>
                  </a:lnTo>
                  <a:lnTo>
                    <a:pt x="11849163" y="492125"/>
                  </a:lnTo>
                  <a:lnTo>
                    <a:pt x="11841428" y="530435"/>
                  </a:lnTo>
                  <a:lnTo>
                    <a:pt x="11820334" y="561721"/>
                  </a:lnTo>
                  <a:lnTo>
                    <a:pt x="11789048" y="582814"/>
                  </a:lnTo>
                  <a:lnTo>
                    <a:pt x="11750738" y="590550"/>
                  </a:lnTo>
                  <a:lnTo>
                    <a:pt x="98425" y="590550"/>
                  </a:lnTo>
                  <a:lnTo>
                    <a:pt x="60114" y="582814"/>
                  </a:lnTo>
                  <a:lnTo>
                    <a:pt x="28829" y="561721"/>
                  </a:lnTo>
                  <a:lnTo>
                    <a:pt x="7735" y="530435"/>
                  </a:lnTo>
                  <a:lnTo>
                    <a:pt x="0" y="492125"/>
                  </a:lnTo>
                  <a:lnTo>
                    <a:pt x="0" y="98298"/>
                  </a:lnTo>
                  <a:close/>
                </a:path>
              </a:pathLst>
            </a:custGeom>
            <a:ln w="12700">
              <a:solidFill>
                <a:srgbClr val="A8EFB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2" name="object 72" descr=""/>
          <p:cNvSpPr txBox="1"/>
          <p:nvPr/>
        </p:nvSpPr>
        <p:spPr>
          <a:xfrm>
            <a:off x="254634" y="1438973"/>
            <a:ext cx="11639550" cy="462280"/>
          </a:xfrm>
          <a:prstGeom prst="rect">
            <a:avLst/>
          </a:prstGeom>
        </p:spPr>
        <p:txBody>
          <a:bodyPr wrap="square" lIns="0" tIns="10160" rIns="0" bIns="0" rtlCol="0" vert="horz">
            <a:spAutoFit/>
          </a:bodyPr>
          <a:lstStyle/>
          <a:p>
            <a:pPr marL="12700" marR="5080">
              <a:lnSpc>
                <a:spcPct val="102800"/>
              </a:lnSpc>
              <a:spcBef>
                <a:spcPts val="80"/>
              </a:spcBef>
            </a:pP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Создание</a:t>
            </a:r>
            <a:r>
              <a:rPr dirty="0" sz="1400" spc="18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цифрового</a:t>
            </a:r>
            <a:r>
              <a:rPr dirty="0" sz="1400" spc="2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двойника,</a:t>
            </a:r>
            <a:r>
              <a:rPr dirty="0" sz="1400" spc="2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отвечающего</a:t>
            </a:r>
            <a:r>
              <a:rPr dirty="0" sz="1400" spc="2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на</a:t>
            </a:r>
            <a:r>
              <a:rPr dirty="0" sz="1400" spc="2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вопросы</a:t>
            </a:r>
            <a:r>
              <a:rPr dirty="0" sz="1400" spc="2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и</a:t>
            </a:r>
            <a:r>
              <a:rPr dirty="0" sz="1400" spc="2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объединяющий</a:t>
            </a:r>
            <a:r>
              <a:rPr dirty="0" sz="1400" spc="18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всю</a:t>
            </a:r>
            <a:r>
              <a:rPr dirty="0" sz="1400" spc="2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корпоративную</a:t>
            </a:r>
            <a:r>
              <a:rPr dirty="0" sz="1400" spc="254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аналитику</a:t>
            </a:r>
            <a:r>
              <a:rPr dirty="0" sz="1400" spc="204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для</a:t>
            </a:r>
            <a:r>
              <a:rPr dirty="0" sz="1400" spc="19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проактивного</a:t>
            </a:r>
            <a:r>
              <a:rPr dirty="0" sz="1400" spc="204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Microsoft Sans Serif"/>
                <a:cs typeface="Microsoft Sans Serif"/>
              </a:rPr>
              <a:t>принятия решений</a:t>
            </a:r>
            <a:endParaRPr sz="14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21184" y="220662"/>
            <a:ext cx="100330" cy="1860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50" spc="-50" b="1">
                <a:solidFill>
                  <a:srgbClr val="125554"/>
                </a:solidFill>
                <a:latin typeface="Arial"/>
                <a:cs typeface="Arial"/>
              </a:rPr>
              <a:t>4</a:t>
            </a:r>
            <a:endParaRPr sz="1050">
              <a:latin typeface="Arial"/>
              <a:cs typeface="Arial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257175"/>
            <a:ext cx="1228724" cy="352425"/>
          </a:xfrm>
          <a:prstGeom prst="rect">
            <a:avLst/>
          </a:prstGeom>
        </p:spPr>
      </p:pic>
      <p:grpSp>
        <p:nvGrpSpPr>
          <p:cNvPr id="4" name="object 4" descr=""/>
          <p:cNvGrpSpPr/>
          <p:nvPr/>
        </p:nvGrpSpPr>
        <p:grpSpPr>
          <a:xfrm>
            <a:off x="1352550" y="228600"/>
            <a:ext cx="409575" cy="409575"/>
            <a:chOff x="1352550" y="228600"/>
            <a:chExt cx="409575" cy="409575"/>
          </a:xfrm>
        </p:grpSpPr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52550" y="285750"/>
              <a:ext cx="409575" cy="352425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85900" y="228600"/>
              <a:ext cx="142875" cy="323850"/>
            </a:xfrm>
            <a:prstGeom prst="rect">
              <a:avLst/>
            </a:prstGeom>
          </p:spPr>
        </p:pic>
      </p:grpSp>
      <p:pic>
        <p:nvPicPr>
          <p:cNvPr id="7" name="object 7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895475" y="390525"/>
            <a:ext cx="2495550" cy="114300"/>
          </a:xfrm>
          <a:prstGeom prst="rect">
            <a:avLst/>
          </a:prstGeom>
        </p:spPr>
      </p:pic>
      <p:sp>
        <p:nvSpPr>
          <p:cNvPr id="8" name="object 8" descr=""/>
          <p:cNvSpPr/>
          <p:nvPr/>
        </p:nvSpPr>
        <p:spPr>
          <a:xfrm>
            <a:off x="85725" y="2886075"/>
            <a:ext cx="11981815" cy="0"/>
          </a:xfrm>
          <a:custGeom>
            <a:avLst/>
            <a:gdLst/>
            <a:ahLst/>
            <a:cxnLst/>
            <a:rect l="l" t="t" r="r" b="b"/>
            <a:pathLst>
              <a:path w="11981815" h="0">
                <a:moveTo>
                  <a:pt x="0" y="0"/>
                </a:moveTo>
                <a:lnTo>
                  <a:pt x="11981434" y="0"/>
                </a:lnTo>
              </a:path>
            </a:pathLst>
          </a:custGeom>
          <a:ln w="1905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9" name="object 9" descr=""/>
          <p:cNvGrpSpPr/>
          <p:nvPr/>
        </p:nvGrpSpPr>
        <p:grpSpPr>
          <a:xfrm>
            <a:off x="8172450" y="3014726"/>
            <a:ext cx="142875" cy="1805305"/>
            <a:chOff x="8172450" y="3014726"/>
            <a:chExt cx="142875" cy="1805305"/>
          </a:xfrm>
        </p:grpSpPr>
        <p:sp>
          <p:nvSpPr>
            <p:cNvPr id="10" name="object 10" descr=""/>
            <p:cNvSpPr/>
            <p:nvPr/>
          </p:nvSpPr>
          <p:spPr>
            <a:xfrm>
              <a:off x="8253476" y="3014726"/>
              <a:ext cx="0" cy="1805305"/>
            </a:xfrm>
            <a:custGeom>
              <a:avLst/>
              <a:gdLst/>
              <a:ahLst/>
              <a:cxnLst/>
              <a:rect l="l" t="t" r="r" b="b"/>
              <a:pathLst>
                <a:path w="0" h="1805304">
                  <a:moveTo>
                    <a:pt x="0" y="0"/>
                  </a:moveTo>
                  <a:lnTo>
                    <a:pt x="0" y="1804924"/>
                  </a:lnTo>
                </a:path>
              </a:pathLst>
            </a:custGeom>
            <a:ln w="6350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8172450" y="3543300"/>
              <a:ext cx="142875" cy="723900"/>
            </a:xfrm>
            <a:custGeom>
              <a:avLst/>
              <a:gdLst/>
              <a:ahLst/>
              <a:cxnLst/>
              <a:rect l="l" t="t" r="r" b="b"/>
              <a:pathLst>
                <a:path w="142875" h="723900">
                  <a:moveTo>
                    <a:pt x="142875" y="0"/>
                  </a:moveTo>
                  <a:lnTo>
                    <a:pt x="43815" y="0"/>
                  </a:lnTo>
                  <a:lnTo>
                    <a:pt x="0" y="361950"/>
                  </a:lnTo>
                  <a:lnTo>
                    <a:pt x="43815" y="723900"/>
                  </a:lnTo>
                  <a:lnTo>
                    <a:pt x="142875" y="723900"/>
                  </a:lnTo>
                  <a:lnTo>
                    <a:pt x="99059" y="36195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75F1C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2" name="object 12" descr=""/>
          <p:cNvGrpSpPr/>
          <p:nvPr/>
        </p:nvGrpSpPr>
        <p:grpSpPr>
          <a:xfrm>
            <a:off x="4629150" y="2995676"/>
            <a:ext cx="152400" cy="1866900"/>
            <a:chOff x="4629150" y="2995676"/>
            <a:chExt cx="152400" cy="1866900"/>
          </a:xfrm>
        </p:grpSpPr>
        <p:sp>
          <p:nvSpPr>
            <p:cNvPr id="13" name="object 13" descr=""/>
            <p:cNvSpPr/>
            <p:nvPr/>
          </p:nvSpPr>
          <p:spPr>
            <a:xfrm>
              <a:off x="4729226" y="2995676"/>
              <a:ext cx="0" cy="1866900"/>
            </a:xfrm>
            <a:custGeom>
              <a:avLst/>
              <a:gdLst/>
              <a:ahLst/>
              <a:cxnLst/>
              <a:rect l="l" t="t" r="r" b="b"/>
              <a:pathLst>
                <a:path w="0" h="1866900">
                  <a:moveTo>
                    <a:pt x="0" y="0"/>
                  </a:moveTo>
                  <a:lnTo>
                    <a:pt x="0" y="1866519"/>
                  </a:lnTo>
                </a:path>
              </a:pathLst>
            </a:custGeom>
            <a:ln w="6350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4629150" y="3524250"/>
              <a:ext cx="152400" cy="723900"/>
            </a:xfrm>
            <a:custGeom>
              <a:avLst/>
              <a:gdLst/>
              <a:ahLst/>
              <a:cxnLst/>
              <a:rect l="l" t="t" r="r" b="b"/>
              <a:pathLst>
                <a:path w="152400" h="723900">
                  <a:moveTo>
                    <a:pt x="152400" y="0"/>
                  </a:moveTo>
                  <a:lnTo>
                    <a:pt x="46736" y="0"/>
                  </a:lnTo>
                  <a:lnTo>
                    <a:pt x="0" y="361950"/>
                  </a:lnTo>
                  <a:lnTo>
                    <a:pt x="46736" y="723900"/>
                  </a:lnTo>
                  <a:lnTo>
                    <a:pt x="152400" y="723900"/>
                  </a:lnTo>
                  <a:lnTo>
                    <a:pt x="105663" y="361950"/>
                  </a:lnTo>
                  <a:lnTo>
                    <a:pt x="152400" y="0"/>
                  </a:lnTo>
                  <a:close/>
                </a:path>
              </a:pathLst>
            </a:custGeom>
            <a:solidFill>
              <a:srgbClr val="75F1C6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 descr=""/>
          <p:cNvSpPr txBox="1"/>
          <p:nvPr/>
        </p:nvSpPr>
        <p:spPr>
          <a:xfrm>
            <a:off x="1532255" y="2561907"/>
            <a:ext cx="1466850" cy="2203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Клиентская</a:t>
            </a:r>
            <a:r>
              <a:rPr dirty="0" sz="1250" spc="229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spc="-20" b="1">
                <a:solidFill>
                  <a:srgbClr val="F5E38B"/>
                </a:solidFill>
                <a:latin typeface="Arial"/>
                <a:cs typeface="Arial"/>
              </a:rPr>
              <a:t>часть</a:t>
            </a:r>
            <a:endParaRPr sz="1250">
              <a:latin typeface="Arial"/>
              <a:cs typeface="Arial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5979414" y="2577465"/>
            <a:ext cx="1191260" cy="21971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spc="50" b="1">
                <a:solidFill>
                  <a:srgbClr val="F5E38B"/>
                </a:solidFill>
                <a:latin typeface="Arial"/>
                <a:cs typeface="Arial"/>
              </a:rPr>
              <a:t>ML</a:t>
            </a:r>
            <a:r>
              <a:rPr dirty="0" sz="1250" spc="-2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и</a:t>
            </a:r>
            <a:r>
              <a:rPr dirty="0" sz="1250" spc="4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spc="-10" b="1">
                <a:solidFill>
                  <a:srgbClr val="F5E38B"/>
                </a:solidFill>
                <a:latin typeface="Arial"/>
                <a:cs typeface="Arial"/>
              </a:rPr>
              <a:t>Workflow</a:t>
            </a:r>
            <a:endParaRPr sz="1250">
              <a:latin typeface="Arial"/>
              <a:cs typeface="Arial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9291319" y="2563240"/>
            <a:ext cx="2360295" cy="21971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Источники</a:t>
            </a:r>
            <a:r>
              <a:rPr dirty="0" sz="1250" spc="7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/</a:t>
            </a:r>
            <a:r>
              <a:rPr dirty="0" sz="1250" spc="15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домены</a:t>
            </a:r>
            <a:r>
              <a:rPr dirty="0" sz="1250" spc="17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spc="-10" b="1">
                <a:solidFill>
                  <a:srgbClr val="F5E38B"/>
                </a:solidFill>
                <a:latin typeface="Arial"/>
                <a:cs typeface="Arial"/>
              </a:rPr>
              <a:t>данных</a:t>
            </a:r>
            <a:endParaRPr sz="1250">
              <a:latin typeface="Arial"/>
              <a:cs typeface="Arial"/>
            </a:endParaRPr>
          </a:p>
        </p:txBody>
      </p:sp>
      <p:grpSp>
        <p:nvGrpSpPr>
          <p:cNvPr id="18" name="object 18" descr=""/>
          <p:cNvGrpSpPr/>
          <p:nvPr/>
        </p:nvGrpSpPr>
        <p:grpSpPr>
          <a:xfrm>
            <a:off x="193675" y="2975038"/>
            <a:ext cx="4280535" cy="1774825"/>
            <a:chOff x="193675" y="2975038"/>
            <a:chExt cx="4280535" cy="1774825"/>
          </a:xfrm>
        </p:grpSpPr>
        <p:sp>
          <p:nvSpPr>
            <p:cNvPr id="19" name="object 19" descr=""/>
            <p:cNvSpPr/>
            <p:nvPr/>
          </p:nvSpPr>
          <p:spPr>
            <a:xfrm>
              <a:off x="195262" y="2976626"/>
              <a:ext cx="4277360" cy="1771650"/>
            </a:xfrm>
            <a:custGeom>
              <a:avLst/>
              <a:gdLst/>
              <a:ahLst/>
              <a:cxnLst/>
              <a:rect l="l" t="t" r="r" b="b"/>
              <a:pathLst>
                <a:path w="4277360" h="1771650">
                  <a:moveTo>
                    <a:pt x="4097337" y="0"/>
                  </a:moveTo>
                  <a:lnTo>
                    <a:pt x="179349" y="0"/>
                  </a:lnTo>
                  <a:lnTo>
                    <a:pt x="131668" y="6404"/>
                  </a:lnTo>
                  <a:lnTo>
                    <a:pt x="88824" y="24478"/>
                  </a:lnTo>
                  <a:lnTo>
                    <a:pt x="52527" y="52514"/>
                  </a:lnTo>
                  <a:lnTo>
                    <a:pt x="24484" y="88805"/>
                  </a:lnTo>
                  <a:lnTo>
                    <a:pt x="6405" y="131644"/>
                  </a:lnTo>
                  <a:lnTo>
                    <a:pt x="0" y="179324"/>
                  </a:lnTo>
                  <a:lnTo>
                    <a:pt x="0" y="1592199"/>
                  </a:lnTo>
                  <a:lnTo>
                    <a:pt x="6405" y="1639887"/>
                  </a:lnTo>
                  <a:lnTo>
                    <a:pt x="24484" y="1682750"/>
                  </a:lnTo>
                  <a:lnTo>
                    <a:pt x="52527" y="1719071"/>
                  </a:lnTo>
                  <a:lnTo>
                    <a:pt x="88824" y="1747139"/>
                  </a:lnTo>
                  <a:lnTo>
                    <a:pt x="131668" y="1765236"/>
                  </a:lnTo>
                  <a:lnTo>
                    <a:pt x="179349" y="1771650"/>
                  </a:lnTo>
                  <a:lnTo>
                    <a:pt x="4097337" y="1771650"/>
                  </a:lnTo>
                  <a:lnTo>
                    <a:pt x="4145026" y="1765236"/>
                  </a:lnTo>
                  <a:lnTo>
                    <a:pt x="4187888" y="1747139"/>
                  </a:lnTo>
                  <a:lnTo>
                    <a:pt x="4224210" y="1719071"/>
                  </a:lnTo>
                  <a:lnTo>
                    <a:pt x="4252277" y="1682750"/>
                  </a:lnTo>
                  <a:lnTo>
                    <a:pt x="4270375" y="1639887"/>
                  </a:lnTo>
                  <a:lnTo>
                    <a:pt x="4276788" y="1592199"/>
                  </a:lnTo>
                  <a:lnTo>
                    <a:pt x="4276788" y="179324"/>
                  </a:lnTo>
                  <a:lnTo>
                    <a:pt x="4270375" y="131644"/>
                  </a:lnTo>
                  <a:lnTo>
                    <a:pt x="4252277" y="88805"/>
                  </a:lnTo>
                  <a:lnTo>
                    <a:pt x="4224210" y="52514"/>
                  </a:lnTo>
                  <a:lnTo>
                    <a:pt x="4187888" y="24478"/>
                  </a:lnTo>
                  <a:lnTo>
                    <a:pt x="4145026" y="6404"/>
                  </a:lnTo>
                  <a:lnTo>
                    <a:pt x="4097337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195262" y="2976626"/>
              <a:ext cx="4277360" cy="1771650"/>
            </a:xfrm>
            <a:custGeom>
              <a:avLst/>
              <a:gdLst/>
              <a:ahLst/>
              <a:cxnLst/>
              <a:rect l="l" t="t" r="r" b="b"/>
              <a:pathLst>
                <a:path w="4277360" h="1771650">
                  <a:moveTo>
                    <a:pt x="0" y="179324"/>
                  </a:moveTo>
                  <a:lnTo>
                    <a:pt x="6405" y="131644"/>
                  </a:lnTo>
                  <a:lnTo>
                    <a:pt x="24484" y="88805"/>
                  </a:lnTo>
                  <a:lnTo>
                    <a:pt x="52527" y="52514"/>
                  </a:lnTo>
                  <a:lnTo>
                    <a:pt x="88824" y="24478"/>
                  </a:lnTo>
                  <a:lnTo>
                    <a:pt x="131668" y="6404"/>
                  </a:lnTo>
                  <a:lnTo>
                    <a:pt x="179349" y="0"/>
                  </a:lnTo>
                  <a:lnTo>
                    <a:pt x="4097337" y="0"/>
                  </a:lnTo>
                  <a:lnTo>
                    <a:pt x="4145026" y="6404"/>
                  </a:lnTo>
                  <a:lnTo>
                    <a:pt x="4187888" y="24478"/>
                  </a:lnTo>
                  <a:lnTo>
                    <a:pt x="4224210" y="52514"/>
                  </a:lnTo>
                  <a:lnTo>
                    <a:pt x="4252277" y="88805"/>
                  </a:lnTo>
                  <a:lnTo>
                    <a:pt x="4270375" y="131644"/>
                  </a:lnTo>
                  <a:lnTo>
                    <a:pt x="4276788" y="179324"/>
                  </a:lnTo>
                  <a:lnTo>
                    <a:pt x="4276788" y="1592199"/>
                  </a:lnTo>
                  <a:lnTo>
                    <a:pt x="4270375" y="1639887"/>
                  </a:lnTo>
                  <a:lnTo>
                    <a:pt x="4252277" y="1682750"/>
                  </a:lnTo>
                  <a:lnTo>
                    <a:pt x="4224210" y="1719071"/>
                  </a:lnTo>
                  <a:lnTo>
                    <a:pt x="4187888" y="1747139"/>
                  </a:lnTo>
                  <a:lnTo>
                    <a:pt x="4145026" y="1765236"/>
                  </a:lnTo>
                  <a:lnTo>
                    <a:pt x="4097337" y="1771650"/>
                  </a:lnTo>
                  <a:lnTo>
                    <a:pt x="179349" y="1771650"/>
                  </a:lnTo>
                  <a:lnTo>
                    <a:pt x="131668" y="1765236"/>
                  </a:lnTo>
                  <a:lnTo>
                    <a:pt x="88824" y="1747139"/>
                  </a:lnTo>
                  <a:lnTo>
                    <a:pt x="52527" y="1719071"/>
                  </a:lnTo>
                  <a:lnTo>
                    <a:pt x="24484" y="1682750"/>
                  </a:lnTo>
                  <a:lnTo>
                    <a:pt x="6405" y="1639887"/>
                  </a:lnTo>
                  <a:lnTo>
                    <a:pt x="0" y="1592199"/>
                  </a:lnTo>
                  <a:lnTo>
                    <a:pt x="0" y="179324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 descr=""/>
          <p:cNvSpPr txBox="1"/>
          <p:nvPr/>
        </p:nvSpPr>
        <p:spPr>
          <a:xfrm>
            <a:off x="1134744" y="3056572"/>
            <a:ext cx="2176780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Интерфейс</a:t>
            </a:r>
            <a:r>
              <a:rPr dirty="0" sz="1200" spc="-8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взаимодействия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22" name="object 22" descr=""/>
          <p:cNvGrpSpPr/>
          <p:nvPr/>
        </p:nvGrpSpPr>
        <p:grpSpPr>
          <a:xfrm>
            <a:off x="4994338" y="4213288"/>
            <a:ext cx="3013075" cy="654050"/>
            <a:chOff x="4994338" y="4213288"/>
            <a:chExt cx="3013075" cy="654050"/>
          </a:xfrm>
        </p:grpSpPr>
        <p:sp>
          <p:nvSpPr>
            <p:cNvPr id="23" name="object 23" descr=""/>
            <p:cNvSpPr/>
            <p:nvPr/>
          </p:nvSpPr>
          <p:spPr>
            <a:xfrm>
              <a:off x="4995926" y="4214876"/>
              <a:ext cx="3009900" cy="628650"/>
            </a:xfrm>
            <a:custGeom>
              <a:avLst/>
              <a:gdLst/>
              <a:ahLst/>
              <a:cxnLst/>
              <a:rect l="l" t="t" r="r" b="b"/>
              <a:pathLst>
                <a:path w="3009900" h="628650">
                  <a:moveTo>
                    <a:pt x="2946146" y="0"/>
                  </a:moveTo>
                  <a:lnTo>
                    <a:pt x="63626" y="0"/>
                  </a:lnTo>
                  <a:lnTo>
                    <a:pt x="38844" y="4994"/>
                  </a:lnTo>
                  <a:lnTo>
                    <a:pt x="18621" y="18621"/>
                  </a:lnTo>
                  <a:lnTo>
                    <a:pt x="4994" y="38844"/>
                  </a:lnTo>
                  <a:lnTo>
                    <a:pt x="0" y="63626"/>
                  </a:lnTo>
                  <a:lnTo>
                    <a:pt x="0" y="564896"/>
                  </a:lnTo>
                  <a:lnTo>
                    <a:pt x="4994" y="589698"/>
                  </a:lnTo>
                  <a:lnTo>
                    <a:pt x="18621" y="609965"/>
                  </a:lnTo>
                  <a:lnTo>
                    <a:pt x="38844" y="623635"/>
                  </a:lnTo>
                  <a:lnTo>
                    <a:pt x="63626" y="628650"/>
                  </a:lnTo>
                  <a:lnTo>
                    <a:pt x="2946146" y="628650"/>
                  </a:lnTo>
                  <a:lnTo>
                    <a:pt x="2970948" y="623635"/>
                  </a:lnTo>
                  <a:lnTo>
                    <a:pt x="2991215" y="609965"/>
                  </a:lnTo>
                  <a:lnTo>
                    <a:pt x="3004885" y="589698"/>
                  </a:lnTo>
                  <a:lnTo>
                    <a:pt x="3009900" y="564896"/>
                  </a:lnTo>
                  <a:lnTo>
                    <a:pt x="3009900" y="63626"/>
                  </a:lnTo>
                  <a:lnTo>
                    <a:pt x="3004885" y="38844"/>
                  </a:lnTo>
                  <a:lnTo>
                    <a:pt x="2991215" y="18621"/>
                  </a:lnTo>
                  <a:lnTo>
                    <a:pt x="2970948" y="4994"/>
                  </a:lnTo>
                  <a:lnTo>
                    <a:pt x="2946146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4995926" y="4214876"/>
              <a:ext cx="3009900" cy="628650"/>
            </a:xfrm>
            <a:custGeom>
              <a:avLst/>
              <a:gdLst/>
              <a:ahLst/>
              <a:cxnLst/>
              <a:rect l="l" t="t" r="r" b="b"/>
              <a:pathLst>
                <a:path w="3009900" h="628650">
                  <a:moveTo>
                    <a:pt x="0" y="63626"/>
                  </a:moveTo>
                  <a:lnTo>
                    <a:pt x="4994" y="38844"/>
                  </a:lnTo>
                  <a:lnTo>
                    <a:pt x="18621" y="18621"/>
                  </a:lnTo>
                  <a:lnTo>
                    <a:pt x="38844" y="4994"/>
                  </a:lnTo>
                  <a:lnTo>
                    <a:pt x="63626" y="0"/>
                  </a:lnTo>
                  <a:lnTo>
                    <a:pt x="2946146" y="0"/>
                  </a:lnTo>
                  <a:lnTo>
                    <a:pt x="2970948" y="4994"/>
                  </a:lnTo>
                  <a:lnTo>
                    <a:pt x="2991215" y="18621"/>
                  </a:lnTo>
                  <a:lnTo>
                    <a:pt x="3004885" y="38844"/>
                  </a:lnTo>
                  <a:lnTo>
                    <a:pt x="3009900" y="63626"/>
                  </a:lnTo>
                  <a:lnTo>
                    <a:pt x="3009900" y="564896"/>
                  </a:lnTo>
                  <a:lnTo>
                    <a:pt x="3004885" y="589698"/>
                  </a:lnTo>
                  <a:lnTo>
                    <a:pt x="2991215" y="609965"/>
                  </a:lnTo>
                  <a:lnTo>
                    <a:pt x="2970948" y="623635"/>
                  </a:lnTo>
                  <a:lnTo>
                    <a:pt x="2946146" y="628650"/>
                  </a:lnTo>
                  <a:lnTo>
                    <a:pt x="63626" y="628650"/>
                  </a:lnTo>
                  <a:lnTo>
                    <a:pt x="38844" y="623635"/>
                  </a:lnTo>
                  <a:lnTo>
                    <a:pt x="18621" y="609965"/>
                  </a:lnTo>
                  <a:lnTo>
                    <a:pt x="4994" y="589698"/>
                  </a:lnTo>
                  <a:lnTo>
                    <a:pt x="0" y="564896"/>
                  </a:lnTo>
                  <a:lnTo>
                    <a:pt x="0" y="63626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5" name="object 25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838825" y="4438650"/>
              <a:ext cx="1009650" cy="428625"/>
            </a:xfrm>
            <a:prstGeom prst="rect">
              <a:avLst/>
            </a:prstGeom>
          </p:spPr>
        </p:pic>
      </p:grpSp>
      <p:sp>
        <p:nvSpPr>
          <p:cNvPr id="26" name="object 26" descr=""/>
          <p:cNvSpPr txBox="1"/>
          <p:nvPr/>
        </p:nvSpPr>
        <p:spPr>
          <a:xfrm>
            <a:off x="5820028" y="4287837"/>
            <a:ext cx="1242695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Workflow</a:t>
            </a:r>
            <a:r>
              <a:rPr dirty="0" sz="1200" spc="-3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engine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27" name="object 27" descr=""/>
          <p:cNvGrpSpPr/>
          <p:nvPr/>
        </p:nvGrpSpPr>
        <p:grpSpPr>
          <a:xfrm>
            <a:off x="8470963" y="3032188"/>
            <a:ext cx="3565525" cy="727075"/>
            <a:chOff x="8470963" y="3032188"/>
            <a:chExt cx="3565525" cy="727075"/>
          </a:xfrm>
        </p:grpSpPr>
        <p:sp>
          <p:nvSpPr>
            <p:cNvPr id="28" name="object 28" descr=""/>
            <p:cNvSpPr/>
            <p:nvPr/>
          </p:nvSpPr>
          <p:spPr>
            <a:xfrm>
              <a:off x="8472551" y="3033776"/>
              <a:ext cx="3562350" cy="723900"/>
            </a:xfrm>
            <a:custGeom>
              <a:avLst/>
              <a:gdLst/>
              <a:ahLst/>
              <a:cxnLst/>
              <a:rect l="l" t="t" r="r" b="b"/>
              <a:pathLst>
                <a:path w="3562350" h="723900">
                  <a:moveTo>
                    <a:pt x="3527679" y="0"/>
                  </a:moveTo>
                  <a:lnTo>
                    <a:pt x="34544" y="0"/>
                  </a:lnTo>
                  <a:lnTo>
                    <a:pt x="21109" y="2718"/>
                  </a:lnTo>
                  <a:lnTo>
                    <a:pt x="10128" y="10128"/>
                  </a:lnTo>
                  <a:lnTo>
                    <a:pt x="2718" y="21109"/>
                  </a:lnTo>
                  <a:lnTo>
                    <a:pt x="0" y="34544"/>
                  </a:lnTo>
                  <a:lnTo>
                    <a:pt x="0" y="689229"/>
                  </a:lnTo>
                  <a:lnTo>
                    <a:pt x="2718" y="702683"/>
                  </a:lnTo>
                  <a:lnTo>
                    <a:pt x="10128" y="713708"/>
                  </a:lnTo>
                  <a:lnTo>
                    <a:pt x="21109" y="721161"/>
                  </a:lnTo>
                  <a:lnTo>
                    <a:pt x="34544" y="723900"/>
                  </a:lnTo>
                  <a:lnTo>
                    <a:pt x="3527679" y="723900"/>
                  </a:lnTo>
                  <a:lnTo>
                    <a:pt x="3541133" y="721161"/>
                  </a:lnTo>
                  <a:lnTo>
                    <a:pt x="3552158" y="713708"/>
                  </a:lnTo>
                  <a:lnTo>
                    <a:pt x="3559611" y="702683"/>
                  </a:lnTo>
                  <a:lnTo>
                    <a:pt x="3562350" y="689229"/>
                  </a:lnTo>
                  <a:lnTo>
                    <a:pt x="3562350" y="34544"/>
                  </a:lnTo>
                  <a:lnTo>
                    <a:pt x="3559611" y="21109"/>
                  </a:lnTo>
                  <a:lnTo>
                    <a:pt x="3552158" y="10128"/>
                  </a:lnTo>
                  <a:lnTo>
                    <a:pt x="3541133" y="2718"/>
                  </a:lnTo>
                  <a:lnTo>
                    <a:pt x="3527679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8472551" y="3033776"/>
              <a:ext cx="3562350" cy="723900"/>
            </a:xfrm>
            <a:custGeom>
              <a:avLst/>
              <a:gdLst/>
              <a:ahLst/>
              <a:cxnLst/>
              <a:rect l="l" t="t" r="r" b="b"/>
              <a:pathLst>
                <a:path w="3562350" h="723900">
                  <a:moveTo>
                    <a:pt x="0" y="34544"/>
                  </a:moveTo>
                  <a:lnTo>
                    <a:pt x="2718" y="21109"/>
                  </a:lnTo>
                  <a:lnTo>
                    <a:pt x="10128" y="10128"/>
                  </a:lnTo>
                  <a:lnTo>
                    <a:pt x="21109" y="2718"/>
                  </a:lnTo>
                  <a:lnTo>
                    <a:pt x="34544" y="0"/>
                  </a:lnTo>
                  <a:lnTo>
                    <a:pt x="3527679" y="0"/>
                  </a:lnTo>
                  <a:lnTo>
                    <a:pt x="3541133" y="2718"/>
                  </a:lnTo>
                  <a:lnTo>
                    <a:pt x="3552158" y="10128"/>
                  </a:lnTo>
                  <a:lnTo>
                    <a:pt x="3559611" y="21109"/>
                  </a:lnTo>
                  <a:lnTo>
                    <a:pt x="3562350" y="34544"/>
                  </a:lnTo>
                  <a:lnTo>
                    <a:pt x="3562350" y="689229"/>
                  </a:lnTo>
                  <a:lnTo>
                    <a:pt x="3559611" y="702683"/>
                  </a:lnTo>
                  <a:lnTo>
                    <a:pt x="3552158" y="713708"/>
                  </a:lnTo>
                  <a:lnTo>
                    <a:pt x="3541133" y="721161"/>
                  </a:lnTo>
                  <a:lnTo>
                    <a:pt x="3527679" y="723900"/>
                  </a:lnTo>
                  <a:lnTo>
                    <a:pt x="34544" y="723900"/>
                  </a:lnTo>
                  <a:lnTo>
                    <a:pt x="21109" y="721161"/>
                  </a:lnTo>
                  <a:lnTo>
                    <a:pt x="10128" y="713708"/>
                  </a:lnTo>
                  <a:lnTo>
                    <a:pt x="2718" y="702683"/>
                  </a:lnTo>
                  <a:lnTo>
                    <a:pt x="0" y="689229"/>
                  </a:lnTo>
                  <a:lnTo>
                    <a:pt x="0" y="34544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0" name="object 30" descr=""/>
          <p:cNvSpPr txBox="1"/>
          <p:nvPr/>
        </p:nvSpPr>
        <p:spPr>
          <a:xfrm>
            <a:off x="8554719" y="3095561"/>
            <a:ext cx="3347720" cy="5143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031875">
              <a:lnSpc>
                <a:spcPts val="1230"/>
              </a:lnSpc>
              <a:spcBef>
                <a:spcPts val="125"/>
              </a:spcBef>
            </a:pPr>
            <a:r>
              <a:rPr dirty="0" sz="1100" b="1">
                <a:solidFill>
                  <a:srgbClr val="F5E38B"/>
                </a:solidFill>
                <a:latin typeface="Arial"/>
                <a:cs typeface="Arial"/>
              </a:rPr>
              <a:t>Источник</a:t>
            </a:r>
            <a:r>
              <a:rPr dirty="0" sz="1100" spc="-6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5E38B"/>
                </a:solidFill>
                <a:latin typeface="Arial"/>
                <a:cs typeface="Arial"/>
              </a:rPr>
              <a:t>данных</a:t>
            </a:r>
            <a:endParaRPr sz="1100">
              <a:latin typeface="Arial"/>
              <a:cs typeface="Arial"/>
            </a:endParaRPr>
          </a:p>
          <a:p>
            <a:pPr marL="189865" indent="-177165">
              <a:lnSpc>
                <a:spcPts val="1230"/>
              </a:lnSpc>
              <a:buChar char="•"/>
              <a:tabLst>
                <a:tab pos="189865" algn="l"/>
              </a:tabLst>
            </a:pP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Отчет</a:t>
            </a:r>
            <a:r>
              <a:rPr dirty="0" sz="1100" spc="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о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 проведенных</a:t>
            </a:r>
            <a:r>
              <a:rPr dirty="0" sz="1100" spc="-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валютных</a:t>
            </a:r>
            <a:r>
              <a:rPr dirty="0" sz="1100" spc="-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операциях:</a:t>
            </a:r>
            <a:r>
              <a:rPr dirty="0" sz="1100" spc="-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25">
                <a:solidFill>
                  <a:srgbClr val="FFFFFF"/>
                </a:solidFill>
                <a:latin typeface="Microsoft Sans Serif"/>
                <a:cs typeface="Microsoft Sans Serif"/>
              </a:rPr>
              <a:t>ПР</a:t>
            </a:r>
            <a:r>
              <a:rPr dirty="0" sz="1100" spc="-25">
                <a:solidFill>
                  <a:srgbClr val="FFFFFF"/>
                </a:solidFill>
                <a:latin typeface="Arial MT"/>
                <a:cs typeface="Arial MT"/>
              </a:rPr>
              <a:t>-</a:t>
            </a:r>
            <a:endParaRPr sz="1100">
              <a:latin typeface="Arial MT"/>
              <a:cs typeface="Arial MT"/>
            </a:endParaRPr>
          </a:p>
          <a:p>
            <a:pPr marL="190500">
              <a:lnSpc>
                <a:spcPct val="100000"/>
              </a:lnSpc>
              <a:spcBef>
                <a:spcPts val="35"/>
              </a:spcBef>
            </a:pP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9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 (ЕССП)</a:t>
            </a:r>
            <a:endParaRPr sz="1100">
              <a:latin typeface="Microsoft Sans Serif"/>
              <a:cs typeface="Microsoft Sans Serif"/>
            </a:endParaRPr>
          </a:p>
        </p:txBody>
      </p:sp>
      <p:pic>
        <p:nvPicPr>
          <p:cNvPr id="31" name="object 31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238250" y="2552700"/>
            <a:ext cx="228600" cy="228600"/>
          </a:xfrm>
          <a:prstGeom prst="rect">
            <a:avLst/>
          </a:prstGeom>
        </p:spPr>
      </p:pic>
      <p:pic>
        <p:nvPicPr>
          <p:cNvPr id="32" name="object 32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600700" y="2524125"/>
            <a:ext cx="304800" cy="304800"/>
          </a:xfrm>
          <a:prstGeom prst="rect">
            <a:avLst/>
          </a:prstGeom>
        </p:spPr>
      </p:pic>
      <p:pic>
        <p:nvPicPr>
          <p:cNvPr id="33" name="object 33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8991600" y="2543175"/>
            <a:ext cx="257175" cy="257175"/>
          </a:xfrm>
          <a:prstGeom prst="rect">
            <a:avLst/>
          </a:prstGeom>
        </p:spPr>
      </p:pic>
      <p:grpSp>
        <p:nvGrpSpPr>
          <p:cNvPr id="34" name="object 34" descr=""/>
          <p:cNvGrpSpPr/>
          <p:nvPr/>
        </p:nvGrpSpPr>
        <p:grpSpPr>
          <a:xfrm>
            <a:off x="8480488" y="3851338"/>
            <a:ext cx="3546475" cy="1012825"/>
            <a:chOff x="8480488" y="3851338"/>
            <a:chExt cx="3546475" cy="1012825"/>
          </a:xfrm>
        </p:grpSpPr>
        <p:sp>
          <p:nvSpPr>
            <p:cNvPr id="35" name="object 35" descr=""/>
            <p:cNvSpPr/>
            <p:nvPr/>
          </p:nvSpPr>
          <p:spPr>
            <a:xfrm>
              <a:off x="8482076" y="3852926"/>
              <a:ext cx="3543300" cy="1009650"/>
            </a:xfrm>
            <a:custGeom>
              <a:avLst/>
              <a:gdLst/>
              <a:ahLst/>
              <a:cxnLst/>
              <a:rect l="l" t="t" r="r" b="b"/>
              <a:pathLst>
                <a:path w="3543300" h="1009650">
                  <a:moveTo>
                    <a:pt x="3471418" y="0"/>
                  </a:moveTo>
                  <a:lnTo>
                    <a:pt x="71754" y="0"/>
                  </a:lnTo>
                  <a:lnTo>
                    <a:pt x="43826" y="5639"/>
                  </a:lnTo>
                  <a:lnTo>
                    <a:pt x="21018" y="21018"/>
                  </a:lnTo>
                  <a:lnTo>
                    <a:pt x="5639" y="43826"/>
                  </a:lnTo>
                  <a:lnTo>
                    <a:pt x="0" y="71755"/>
                  </a:lnTo>
                  <a:lnTo>
                    <a:pt x="0" y="937768"/>
                  </a:lnTo>
                  <a:lnTo>
                    <a:pt x="5639" y="965715"/>
                  </a:lnTo>
                  <a:lnTo>
                    <a:pt x="21018" y="988568"/>
                  </a:lnTo>
                  <a:lnTo>
                    <a:pt x="43826" y="1003990"/>
                  </a:lnTo>
                  <a:lnTo>
                    <a:pt x="71754" y="1009650"/>
                  </a:lnTo>
                  <a:lnTo>
                    <a:pt x="3471418" y="1009650"/>
                  </a:lnTo>
                  <a:lnTo>
                    <a:pt x="3499365" y="1003990"/>
                  </a:lnTo>
                  <a:lnTo>
                    <a:pt x="3522218" y="988568"/>
                  </a:lnTo>
                  <a:lnTo>
                    <a:pt x="3537640" y="965715"/>
                  </a:lnTo>
                  <a:lnTo>
                    <a:pt x="3543300" y="937768"/>
                  </a:lnTo>
                  <a:lnTo>
                    <a:pt x="3543300" y="71755"/>
                  </a:lnTo>
                  <a:lnTo>
                    <a:pt x="3537640" y="43826"/>
                  </a:lnTo>
                  <a:lnTo>
                    <a:pt x="3522217" y="21018"/>
                  </a:lnTo>
                  <a:lnTo>
                    <a:pt x="3499365" y="5639"/>
                  </a:lnTo>
                  <a:lnTo>
                    <a:pt x="3471418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8482076" y="3852926"/>
              <a:ext cx="3543300" cy="1009650"/>
            </a:xfrm>
            <a:custGeom>
              <a:avLst/>
              <a:gdLst/>
              <a:ahLst/>
              <a:cxnLst/>
              <a:rect l="l" t="t" r="r" b="b"/>
              <a:pathLst>
                <a:path w="3543300" h="1009650">
                  <a:moveTo>
                    <a:pt x="0" y="71755"/>
                  </a:moveTo>
                  <a:lnTo>
                    <a:pt x="5639" y="43826"/>
                  </a:lnTo>
                  <a:lnTo>
                    <a:pt x="21018" y="21018"/>
                  </a:lnTo>
                  <a:lnTo>
                    <a:pt x="43826" y="5639"/>
                  </a:lnTo>
                  <a:lnTo>
                    <a:pt x="71754" y="0"/>
                  </a:lnTo>
                  <a:lnTo>
                    <a:pt x="3471418" y="0"/>
                  </a:lnTo>
                  <a:lnTo>
                    <a:pt x="3499365" y="5639"/>
                  </a:lnTo>
                  <a:lnTo>
                    <a:pt x="3522217" y="21018"/>
                  </a:lnTo>
                  <a:lnTo>
                    <a:pt x="3537640" y="43826"/>
                  </a:lnTo>
                  <a:lnTo>
                    <a:pt x="3543300" y="71755"/>
                  </a:lnTo>
                  <a:lnTo>
                    <a:pt x="3543300" y="937768"/>
                  </a:lnTo>
                  <a:lnTo>
                    <a:pt x="3537640" y="965715"/>
                  </a:lnTo>
                  <a:lnTo>
                    <a:pt x="3522218" y="988568"/>
                  </a:lnTo>
                  <a:lnTo>
                    <a:pt x="3499365" y="1003990"/>
                  </a:lnTo>
                  <a:lnTo>
                    <a:pt x="3471418" y="1009650"/>
                  </a:lnTo>
                  <a:lnTo>
                    <a:pt x="71754" y="1009650"/>
                  </a:lnTo>
                  <a:lnTo>
                    <a:pt x="43826" y="1003990"/>
                  </a:lnTo>
                  <a:lnTo>
                    <a:pt x="21018" y="988568"/>
                  </a:lnTo>
                  <a:lnTo>
                    <a:pt x="5639" y="965715"/>
                  </a:lnTo>
                  <a:lnTo>
                    <a:pt x="0" y="937768"/>
                  </a:lnTo>
                  <a:lnTo>
                    <a:pt x="0" y="71755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7" name="object 37" descr=""/>
          <p:cNvSpPr txBox="1"/>
          <p:nvPr/>
        </p:nvSpPr>
        <p:spPr>
          <a:xfrm>
            <a:off x="8538591" y="3818064"/>
            <a:ext cx="2551430" cy="869950"/>
          </a:xfrm>
          <a:prstGeom prst="rect">
            <a:avLst/>
          </a:prstGeom>
        </p:spPr>
        <p:txBody>
          <a:bodyPr wrap="square" lIns="0" tIns="99695" rIns="0" bIns="0" rtlCol="0" vert="horz">
            <a:spAutoFit/>
          </a:bodyPr>
          <a:lstStyle/>
          <a:p>
            <a:pPr marL="612775">
              <a:lnSpc>
                <a:spcPct val="100000"/>
              </a:lnSpc>
              <a:spcBef>
                <a:spcPts val="785"/>
              </a:spcBef>
            </a:pPr>
            <a:r>
              <a:rPr dirty="0" sz="1100" b="1">
                <a:solidFill>
                  <a:srgbClr val="F5E38B"/>
                </a:solidFill>
                <a:latin typeface="Arial"/>
                <a:cs typeface="Arial"/>
              </a:rPr>
              <a:t>Подготовка</a:t>
            </a:r>
            <a:r>
              <a:rPr dirty="0" sz="1100" spc="-10" b="1">
                <a:solidFill>
                  <a:srgbClr val="F5E38B"/>
                </a:solidFill>
                <a:latin typeface="Arial"/>
                <a:cs typeface="Arial"/>
              </a:rPr>
              <a:t> данных</a:t>
            </a:r>
            <a:endParaRPr sz="1100">
              <a:latin typeface="Arial"/>
              <a:cs typeface="Arial"/>
            </a:endParaRPr>
          </a:p>
          <a:p>
            <a:pPr marL="182245" indent="-169545">
              <a:lnSpc>
                <a:spcPct val="100000"/>
              </a:lnSpc>
              <a:spcBef>
                <a:spcPts val="690"/>
              </a:spcBef>
              <a:buChar char="•"/>
              <a:tabLst>
                <a:tab pos="182245" algn="l"/>
              </a:tabLst>
            </a:pP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Создание</a:t>
            </a:r>
            <a:r>
              <a:rPr dirty="0" sz="1100" spc="-7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маскированных</a:t>
            </a:r>
            <a:r>
              <a:rPr dirty="0" sz="1100" spc="-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данных</a:t>
            </a:r>
            <a:endParaRPr sz="1100">
              <a:latin typeface="Microsoft Sans Serif"/>
              <a:cs typeface="Microsoft Sans Serif"/>
            </a:endParaRPr>
          </a:p>
          <a:p>
            <a:pPr marL="182245" indent="-169545">
              <a:lnSpc>
                <a:spcPts val="1300"/>
              </a:lnSpc>
              <a:spcBef>
                <a:spcPts val="30"/>
              </a:spcBef>
              <a:buChar char="•"/>
              <a:tabLst>
                <a:tab pos="182245" algn="l"/>
              </a:tabLst>
            </a:pP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Реализация</a:t>
            </a:r>
            <a:r>
              <a:rPr dirty="0" sz="1100" spc="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20">
                <a:solidFill>
                  <a:srgbClr val="FFFFFF"/>
                </a:solidFill>
                <a:latin typeface="Microsoft Sans Serif"/>
                <a:cs typeface="Microsoft Sans Serif"/>
              </a:rPr>
              <a:t>транзакционного</a:t>
            </a:r>
            <a:r>
              <a:rPr dirty="0" sz="1100" spc="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20">
                <a:solidFill>
                  <a:srgbClr val="FFFFFF"/>
                </a:solidFill>
                <a:latin typeface="Microsoft Sans Serif"/>
                <a:cs typeface="Microsoft Sans Serif"/>
              </a:rPr>
              <a:t>графа</a:t>
            </a:r>
            <a:endParaRPr sz="1100">
              <a:latin typeface="Microsoft Sans Serif"/>
              <a:cs typeface="Microsoft Sans Serif"/>
            </a:endParaRPr>
          </a:p>
          <a:p>
            <a:pPr marL="182245" indent="-169545">
              <a:lnSpc>
                <a:spcPts val="1300"/>
              </a:lnSpc>
              <a:buChar char="•"/>
              <a:tabLst>
                <a:tab pos="182245" algn="l"/>
              </a:tabLst>
            </a:pP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Формирование</a:t>
            </a:r>
            <a:r>
              <a:rPr dirty="0" sz="1100" spc="-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20">
                <a:solidFill>
                  <a:srgbClr val="FFFFFF"/>
                </a:solidFill>
                <a:latin typeface="Microsoft Sans Serif"/>
                <a:cs typeface="Microsoft Sans Serif"/>
              </a:rPr>
              <a:t>признаков</a:t>
            </a:r>
            <a:r>
              <a:rPr dirty="0" sz="1100" spc="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вершин</a:t>
            </a:r>
            <a:endParaRPr sz="1100">
              <a:latin typeface="Microsoft Sans Serif"/>
              <a:cs typeface="Microsoft Sans Serif"/>
            </a:endParaRPr>
          </a:p>
        </p:txBody>
      </p:sp>
      <p:grpSp>
        <p:nvGrpSpPr>
          <p:cNvPr id="38" name="object 38" descr=""/>
          <p:cNvGrpSpPr/>
          <p:nvPr/>
        </p:nvGrpSpPr>
        <p:grpSpPr>
          <a:xfrm>
            <a:off x="476250" y="3457575"/>
            <a:ext cx="3838575" cy="1133475"/>
            <a:chOff x="476250" y="3457575"/>
            <a:chExt cx="3838575" cy="1133475"/>
          </a:xfrm>
        </p:grpSpPr>
        <p:pic>
          <p:nvPicPr>
            <p:cNvPr id="39" name="object 39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76250" y="3524250"/>
              <a:ext cx="1295400" cy="381000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085975" y="3457575"/>
              <a:ext cx="2228850" cy="1133475"/>
            </a:xfrm>
            <a:prstGeom prst="rect">
              <a:avLst/>
            </a:prstGeom>
          </p:spPr>
        </p:pic>
      </p:grpSp>
      <p:sp>
        <p:nvSpPr>
          <p:cNvPr id="41" name="object 41" descr=""/>
          <p:cNvSpPr txBox="1"/>
          <p:nvPr/>
        </p:nvSpPr>
        <p:spPr>
          <a:xfrm>
            <a:off x="411480" y="4344352"/>
            <a:ext cx="1428115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solidFill>
                  <a:srgbClr val="FFFFFF"/>
                </a:solidFill>
                <a:latin typeface="Arial"/>
                <a:cs typeface="Arial"/>
              </a:rPr>
              <a:t>SANKEY</a:t>
            </a:r>
            <a:r>
              <a:rPr dirty="0" sz="1200" spc="-4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FFFFF"/>
                </a:solidFill>
                <a:latin typeface="Arial"/>
                <a:cs typeface="Arial"/>
              </a:rPr>
              <a:t>DIAGRAM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42" name="object 42" descr=""/>
          <p:cNvGrpSpPr/>
          <p:nvPr/>
        </p:nvGrpSpPr>
        <p:grpSpPr>
          <a:xfrm>
            <a:off x="5003863" y="3003613"/>
            <a:ext cx="3013075" cy="1146175"/>
            <a:chOff x="5003863" y="3003613"/>
            <a:chExt cx="3013075" cy="1146175"/>
          </a:xfrm>
        </p:grpSpPr>
        <p:sp>
          <p:nvSpPr>
            <p:cNvPr id="43" name="object 43" descr=""/>
            <p:cNvSpPr/>
            <p:nvPr/>
          </p:nvSpPr>
          <p:spPr>
            <a:xfrm>
              <a:off x="5005451" y="3005201"/>
              <a:ext cx="3009900" cy="1143000"/>
            </a:xfrm>
            <a:custGeom>
              <a:avLst/>
              <a:gdLst/>
              <a:ahLst/>
              <a:cxnLst/>
              <a:rect l="l" t="t" r="r" b="b"/>
              <a:pathLst>
                <a:path w="3009900" h="1143000">
                  <a:moveTo>
                    <a:pt x="2955163" y="0"/>
                  </a:moveTo>
                  <a:lnTo>
                    <a:pt x="54610" y="0"/>
                  </a:lnTo>
                  <a:lnTo>
                    <a:pt x="33325" y="4282"/>
                  </a:lnTo>
                  <a:lnTo>
                    <a:pt x="15970" y="15970"/>
                  </a:lnTo>
                  <a:lnTo>
                    <a:pt x="4282" y="33325"/>
                  </a:lnTo>
                  <a:lnTo>
                    <a:pt x="0" y="54610"/>
                  </a:lnTo>
                  <a:lnTo>
                    <a:pt x="0" y="1088263"/>
                  </a:lnTo>
                  <a:lnTo>
                    <a:pt x="4282" y="1109567"/>
                  </a:lnTo>
                  <a:lnTo>
                    <a:pt x="15970" y="1126966"/>
                  </a:lnTo>
                  <a:lnTo>
                    <a:pt x="33325" y="1138697"/>
                  </a:lnTo>
                  <a:lnTo>
                    <a:pt x="54610" y="1143000"/>
                  </a:lnTo>
                  <a:lnTo>
                    <a:pt x="2955163" y="1143000"/>
                  </a:lnTo>
                  <a:lnTo>
                    <a:pt x="2976467" y="1138697"/>
                  </a:lnTo>
                  <a:lnTo>
                    <a:pt x="2993866" y="1126966"/>
                  </a:lnTo>
                  <a:lnTo>
                    <a:pt x="3005597" y="1109567"/>
                  </a:lnTo>
                  <a:lnTo>
                    <a:pt x="3009900" y="1088263"/>
                  </a:lnTo>
                  <a:lnTo>
                    <a:pt x="3009900" y="54610"/>
                  </a:lnTo>
                  <a:lnTo>
                    <a:pt x="3005597" y="33325"/>
                  </a:lnTo>
                  <a:lnTo>
                    <a:pt x="2993866" y="15970"/>
                  </a:lnTo>
                  <a:lnTo>
                    <a:pt x="2976467" y="4282"/>
                  </a:lnTo>
                  <a:lnTo>
                    <a:pt x="2955163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 descr=""/>
            <p:cNvSpPr/>
            <p:nvPr/>
          </p:nvSpPr>
          <p:spPr>
            <a:xfrm>
              <a:off x="5005451" y="3005201"/>
              <a:ext cx="3009900" cy="1143000"/>
            </a:xfrm>
            <a:custGeom>
              <a:avLst/>
              <a:gdLst/>
              <a:ahLst/>
              <a:cxnLst/>
              <a:rect l="l" t="t" r="r" b="b"/>
              <a:pathLst>
                <a:path w="3009900" h="1143000">
                  <a:moveTo>
                    <a:pt x="0" y="54610"/>
                  </a:moveTo>
                  <a:lnTo>
                    <a:pt x="4282" y="33325"/>
                  </a:lnTo>
                  <a:lnTo>
                    <a:pt x="15970" y="15970"/>
                  </a:lnTo>
                  <a:lnTo>
                    <a:pt x="33325" y="4282"/>
                  </a:lnTo>
                  <a:lnTo>
                    <a:pt x="54610" y="0"/>
                  </a:lnTo>
                  <a:lnTo>
                    <a:pt x="2955163" y="0"/>
                  </a:lnTo>
                  <a:lnTo>
                    <a:pt x="2976467" y="4282"/>
                  </a:lnTo>
                  <a:lnTo>
                    <a:pt x="2993866" y="15970"/>
                  </a:lnTo>
                  <a:lnTo>
                    <a:pt x="3005597" y="33325"/>
                  </a:lnTo>
                  <a:lnTo>
                    <a:pt x="3009900" y="54610"/>
                  </a:lnTo>
                  <a:lnTo>
                    <a:pt x="3009900" y="1088263"/>
                  </a:lnTo>
                  <a:lnTo>
                    <a:pt x="3005597" y="1109567"/>
                  </a:lnTo>
                  <a:lnTo>
                    <a:pt x="2993866" y="1126966"/>
                  </a:lnTo>
                  <a:lnTo>
                    <a:pt x="2976467" y="1138697"/>
                  </a:lnTo>
                  <a:lnTo>
                    <a:pt x="2955163" y="1143000"/>
                  </a:lnTo>
                  <a:lnTo>
                    <a:pt x="54610" y="1143000"/>
                  </a:lnTo>
                  <a:lnTo>
                    <a:pt x="33325" y="1138697"/>
                  </a:lnTo>
                  <a:lnTo>
                    <a:pt x="15970" y="1126966"/>
                  </a:lnTo>
                  <a:lnTo>
                    <a:pt x="4282" y="1109567"/>
                  </a:lnTo>
                  <a:lnTo>
                    <a:pt x="0" y="1088263"/>
                  </a:lnTo>
                  <a:lnTo>
                    <a:pt x="0" y="54610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5" name="object 45" descr=""/>
          <p:cNvSpPr txBox="1"/>
          <p:nvPr/>
        </p:nvSpPr>
        <p:spPr>
          <a:xfrm>
            <a:off x="5545709" y="3041396"/>
            <a:ext cx="1884680" cy="36893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00" b="1">
                <a:solidFill>
                  <a:srgbClr val="F5E38B"/>
                </a:solidFill>
                <a:latin typeface="Arial"/>
                <a:cs typeface="Arial"/>
              </a:rPr>
              <a:t>Построене</a:t>
            </a:r>
            <a:r>
              <a:rPr dirty="0" sz="1100" spc="-5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100" b="1">
                <a:solidFill>
                  <a:srgbClr val="F5E38B"/>
                </a:solidFill>
                <a:latin typeface="Arial"/>
                <a:cs typeface="Arial"/>
              </a:rPr>
              <a:t>цепочек</a:t>
            </a:r>
            <a:r>
              <a:rPr dirty="0" sz="1100" spc="-6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5E38B"/>
                </a:solidFill>
                <a:latin typeface="Arial"/>
                <a:cs typeface="Arial"/>
              </a:rPr>
              <a:t>связей</a:t>
            </a:r>
            <a:endParaRPr sz="1100">
              <a:latin typeface="Arial"/>
              <a:cs typeface="Arial"/>
            </a:endParaRPr>
          </a:p>
          <a:p>
            <a:pPr marL="69850">
              <a:lnSpc>
                <a:spcPct val="100000"/>
              </a:lnSpc>
              <a:spcBef>
                <a:spcPts val="30"/>
              </a:spcBef>
            </a:pPr>
            <a:r>
              <a:rPr dirty="0" sz="1100" spc="-10" b="1">
                <a:solidFill>
                  <a:srgbClr val="F5E38B"/>
                </a:solidFill>
                <a:latin typeface="Arial"/>
                <a:cs typeface="Arial"/>
              </a:rPr>
              <a:t>сомнительных</a:t>
            </a:r>
            <a:r>
              <a:rPr dirty="0" sz="1100" spc="3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5E38B"/>
                </a:solidFill>
                <a:latin typeface="Arial"/>
                <a:cs typeface="Arial"/>
              </a:rPr>
              <a:t>операций</a:t>
            </a:r>
            <a:endParaRPr sz="1100">
              <a:latin typeface="Arial"/>
              <a:cs typeface="Arial"/>
            </a:endParaRPr>
          </a:p>
        </p:txBody>
      </p:sp>
      <p:sp>
        <p:nvSpPr>
          <p:cNvPr id="46" name="object 46" descr=""/>
          <p:cNvSpPr txBox="1"/>
          <p:nvPr/>
        </p:nvSpPr>
        <p:spPr>
          <a:xfrm>
            <a:off x="5061203" y="3512248"/>
            <a:ext cx="2767965" cy="53149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90500" marR="5080" indent="-178435">
              <a:lnSpc>
                <a:spcPct val="99600"/>
              </a:lnSpc>
              <a:spcBef>
                <a:spcPts val="130"/>
              </a:spcBef>
              <a:buChar char="•"/>
              <a:tabLst>
                <a:tab pos="190500" algn="l"/>
              </a:tabLst>
            </a:pPr>
            <a:r>
              <a:rPr dirty="0" sz="1100" spc="-20">
                <a:solidFill>
                  <a:srgbClr val="FFFFFF"/>
                </a:solidFill>
                <a:latin typeface="Microsoft Sans Serif"/>
                <a:cs typeface="Microsoft Sans Serif"/>
              </a:rPr>
              <a:t>Кластеризация</a:t>
            </a:r>
            <a:r>
              <a:rPr dirty="0" sz="1100" spc="-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аномальных</a:t>
            </a:r>
            <a:r>
              <a:rPr dirty="0" sz="1100" spc="-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вершин</a:t>
            </a:r>
            <a:r>
              <a:rPr dirty="0" sz="1100" spc="-25">
                <a:solidFill>
                  <a:srgbClr val="FFFFFF"/>
                </a:solidFill>
                <a:latin typeface="Microsoft Sans Serif"/>
                <a:cs typeface="Microsoft Sans Serif"/>
              </a:rPr>
              <a:t> на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основе</a:t>
            </a:r>
            <a:r>
              <a:rPr dirty="0" sz="1100" spc="-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C000"/>
                </a:solidFill>
                <a:latin typeface="Microsoft Sans Serif"/>
                <a:cs typeface="Microsoft Sans Serif"/>
              </a:rPr>
              <a:t>DBSCAN</a:t>
            </a:r>
            <a:r>
              <a:rPr dirty="0" sz="1100" spc="20">
                <a:solidFill>
                  <a:srgbClr val="FFC000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C000"/>
                </a:solidFill>
                <a:latin typeface="Microsoft Sans Serif"/>
                <a:cs typeface="Microsoft Sans Serif"/>
              </a:rPr>
              <a:t>или</a:t>
            </a:r>
            <a:r>
              <a:rPr dirty="0" sz="1100" spc="-10">
                <a:solidFill>
                  <a:srgbClr val="FFC000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C000"/>
                </a:solidFill>
                <a:latin typeface="Arial MT"/>
                <a:cs typeface="Arial MT"/>
              </a:rPr>
              <a:t>Isolation</a:t>
            </a:r>
            <a:r>
              <a:rPr dirty="0" sz="1100" spc="-55">
                <a:solidFill>
                  <a:srgbClr val="FFC000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FFC000"/>
                </a:solidFill>
                <a:latin typeface="Arial MT"/>
                <a:cs typeface="Arial MT"/>
              </a:rPr>
              <a:t>Forest</a:t>
            </a:r>
            <a:r>
              <a:rPr dirty="0" sz="1100" spc="-55">
                <a:solidFill>
                  <a:srgbClr val="FFC000"/>
                </a:solidFill>
                <a:latin typeface="Arial MT"/>
                <a:cs typeface="Arial MT"/>
              </a:rPr>
              <a:t> </a:t>
            </a:r>
            <a:r>
              <a:rPr dirty="0" sz="1100" spc="-50">
                <a:solidFill>
                  <a:srgbClr val="FFFFFF"/>
                </a:solidFill>
                <a:latin typeface="Microsoft Sans Serif"/>
                <a:cs typeface="Microsoft Sans Serif"/>
              </a:rPr>
              <a:t>с 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последующим</a:t>
            </a:r>
            <a:r>
              <a:rPr dirty="0" sz="1100" spc="-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анализом</a:t>
            </a:r>
            <a:r>
              <a:rPr dirty="0" sz="1100" spc="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25">
                <a:solidFill>
                  <a:srgbClr val="FFFFFF"/>
                </a:solidFill>
                <a:latin typeface="Microsoft Sans Serif"/>
                <a:cs typeface="Microsoft Sans Serif"/>
              </a:rPr>
              <a:t>через</a:t>
            </a:r>
            <a:r>
              <a:rPr dirty="0" sz="1100" spc="-6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25">
                <a:solidFill>
                  <a:srgbClr val="FFFFFF"/>
                </a:solidFill>
                <a:latin typeface="Microsoft Sans Serif"/>
                <a:cs typeface="Microsoft Sans Serif"/>
              </a:rPr>
              <a:t>PCA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47" name="object 47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40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pc="100"/>
              <a:t>Финансовая</a:t>
            </a:r>
            <a:r>
              <a:rPr dirty="0" spc="229"/>
              <a:t> </a:t>
            </a:r>
            <a:r>
              <a:rPr dirty="0" spc="100"/>
              <a:t>стабильность</a:t>
            </a:r>
            <a:r>
              <a:rPr dirty="0" spc="250"/>
              <a:t> </a:t>
            </a:r>
            <a:r>
              <a:rPr dirty="0"/>
              <a:t>и</a:t>
            </a:r>
            <a:r>
              <a:rPr dirty="0" spc="250"/>
              <a:t> </a:t>
            </a:r>
            <a:r>
              <a:rPr dirty="0" spc="95"/>
              <a:t>безопасность:</a:t>
            </a:r>
            <a:r>
              <a:rPr dirty="0" spc="330"/>
              <a:t> </a:t>
            </a:r>
            <a:r>
              <a:rPr dirty="0" sz="1800" spc="100">
                <a:solidFill>
                  <a:srgbClr val="F5E38B"/>
                </a:solidFill>
              </a:rPr>
              <a:t>ВЫЯВЛЕНИЕ</a:t>
            </a:r>
            <a:r>
              <a:rPr dirty="0" sz="1800" spc="195">
                <a:solidFill>
                  <a:srgbClr val="F5E38B"/>
                </a:solidFill>
              </a:rPr>
              <a:t> </a:t>
            </a:r>
            <a:r>
              <a:rPr dirty="0" sz="1800" spc="105">
                <a:solidFill>
                  <a:srgbClr val="F5E38B"/>
                </a:solidFill>
              </a:rPr>
              <a:t>ТЕНЕВЫХ</a:t>
            </a:r>
            <a:r>
              <a:rPr dirty="0" sz="1800" spc="275">
                <a:solidFill>
                  <a:srgbClr val="F5E38B"/>
                </a:solidFill>
              </a:rPr>
              <a:t> </a:t>
            </a:r>
            <a:r>
              <a:rPr dirty="0" sz="1800" spc="80">
                <a:solidFill>
                  <a:srgbClr val="F5E38B"/>
                </a:solidFill>
              </a:rPr>
              <a:t>ПЕРЕВОДОВ</a:t>
            </a:r>
            <a:endParaRPr sz="1800"/>
          </a:p>
        </p:txBody>
      </p:sp>
      <p:sp>
        <p:nvSpPr>
          <p:cNvPr id="48" name="object 48" descr=""/>
          <p:cNvSpPr/>
          <p:nvPr/>
        </p:nvSpPr>
        <p:spPr>
          <a:xfrm>
            <a:off x="195262" y="5729287"/>
            <a:ext cx="11840210" cy="866775"/>
          </a:xfrm>
          <a:custGeom>
            <a:avLst/>
            <a:gdLst/>
            <a:ahLst/>
            <a:cxnLst/>
            <a:rect l="l" t="t" r="r" b="b"/>
            <a:pathLst>
              <a:path w="11840210" h="866775">
                <a:moveTo>
                  <a:pt x="0" y="43281"/>
                </a:moveTo>
                <a:lnTo>
                  <a:pt x="3401" y="26435"/>
                </a:lnTo>
                <a:lnTo>
                  <a:pt x="12677" y="12677"/>
                </a:lnTo>
                <a:lnTo>
                  <a:pt x="26435" y="3401"/>
                </a:lnTo>
                <a:lnTo>
                  <a:pt x="43281" y="0"/>
                </a:lnTo>
                <a:lnTo>
                  <a:pt x="11796331" y="0"/>
                </a:lnTo>
                <a:lnTo>
                  <a:pt x="11813170" y="3401"/>
                </a:lnTo>
                <a:lnTo>
                  <a:pt x="11826938" y="12677"/>
                </a:lnTo>
                <a:lnTo>
                  <a:pt x="11836229" y="26435"/>
                </a:lnTo>
                <a:lnTo>
                  <a:pt x="11839638" y="43281"/>
                </a:lnTo>
                <a:lnTo>
                  <a:pt x="11839638" y="823493"/>
                </a:lnTo>
                <a:lnTo>
                  <a:pt x="11836229" y="840339"/>
                </a:lnTo>
                <a:lnTo>
                  <a:pt x="11826938" y="854097"/>
                </a:lnTo>
                <a:lnTo>
                  <a:pt x="11813170" y="863373"/>
                </a:lnTo>
                <a:lnTo>
                  <a:pt x="11796331" y="866775"/>
                </a:lnTo>
                <a:lnTo>
                  <a:pt x="43281" y="866775"/>
                </a:lnTo>
                <a:lnTo>
                  <a:pt x="26435" y="863373"/>
                </a:lnTo>
                <a:lnTo>
                  <a:pt x="12677" y="854097"/>
                </a:lnTo>
                <a:lnTo>
                  <a:pt x="3401" y="840339"/>
                </a:lnTo>
                <a:lnTo>
                  <a:pt x="0" y="823493"/>
                </a:lnTo>
                <a:lnTo>
                  <a:pt x="0" y="43281"/>
                </a:lnTo>
                <a:close/>
              </a:path>
            </a:pathLst>
          </a:custGeom>
          <a:ln w="9525">
            <a:solidFill>
              <a:srgbClr val="3AFFC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9" name="object 49" descr=""/>
          <p:cNvSpPr txBox="1"/>
          <p:nvPr/>
        </p:nvSpPr>
        <p:spPr>
          <a:xfrm>
            <a:off x="201725" y="5884862"/>
            <a:ext cx="11826875" cy="5003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88265">
              <a:lnSpc>
                <a:spcPts val="1230"/>
              </a:lnSpc>
              <a:spcBef>
                <a:spcPts val="100"/>
              </a:spcBef>
            </a:pPr>
            <a:r>
              <a:rPr dirty="0" sz="1050" b="1">
                <a:solidFill>
                  <a:srgbClr val="F5E38B"/>
                </a:solidFill>
                <a:latin typeface="Arial"/>
                <a:cs typeface="Arial"/>
              </a:rPr>
              <a:t>Ожидаемый</a:t>
            </a:r>
            <a:r>
              <a:rPr dirty="0" sz="1050" spc="-6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050" spc="-10" b="1">
                <a:solidFill>
                  <a:srgbClr val="F5E38B"/>
                </a:solidFill>
                <a:latin typeface="Arial"/>
                <a:cs typeface="Arial"/>
              </a:rPr>
              <a:t>результат</a:t>
            </a:r>
            <a:endParaRPr sz="1050">
              <a:latin typeface="Arial"/>
              <a:cs typeface="Arial"/>
            </a:endParaRPr>
          </a:p>
          <a:p>
            <a:pPr marL="259079" indent="-170815">
              <a:lnSpc>
                <a:spcPts val="1230"/>
              </a:lnSpc>
              <a:buFont typeface="Wingdings"/>
              <a:buChar char=""/>
              <a:tabLst>
                <a:tab pos="259079" algn="l"/>
              </a:tabLst>
            </a:pP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С</a:t>
            </a:r>
            <a:r>
              <a:rPr dirty="0" sz="1050" spc="-3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помощью</a:t>
            </a:r>
            <a:r>
              <a:rPr dirty="0" sz="1050" spc="-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алгоритма</a:t>
            </a:r>
            <a:r>
              <a:rPr dirty="0" sz="1050" spc="-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spc="-10" b="1">
                <a:solidFill>
                  <a:srgbClr val="FFFFFF"/>
                </a:solidFill>
                <a:latin typeface="Arial"/>
                <a:cs typeface="Arial"/>
              </a:rPr>
              <a:t>классификации</a:t>
            </a:r>
            <a:r>
              <a:rPr dirty="0" sz="1050" spc="-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будут</a:t>
            </a:r>
            <a:r>
              <a:rPr dirty="0" sz="1050" spc="-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выявляться</a:t>
            </a:r>
            <a:r>
              <a:rPr dirty="0" sz="1050" spc="-3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5E38B"/>
                </a:solidFill>
                <a:latin typeface="Arial"/>
                <a:cs typeface="Arial"/>
              </a:rPr>
              <a:t>все</a:t>
            </a:r>
            <a:r>
              <a:rPr dirty="0" sz="1050" spc="-6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5E38B"/>
                </a:solidFill>
                <a:latin typeface="Arial"/>
                <a:cs typeface="Arial"/>
              </a:rPr>
              <a:t>возможные</a:t>
            </a:r>
            <a:r>
              <a:rPr dirty="0" sz="1050" spc="-6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050" spc="-10" b="1">
                <a:solidFill>
                  <a:srgbClr val="F5E38B"/>
                </a:solidFill>
                <a:latin typeface="Arial"/>
                <a:cs typeface="Arial"/>
              </a:rPr>
              <a:t>паттерны</a:t>
            </a:r>
            <a:r>
              <a:rPr dirty="0" sz="1050" spc="-10" b="1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1050">
              <a:latin typeface="Arial"/>
              <a:cs typeface="Arial"/>
            </a:endParaRPr>
          </a:p>
          <a:p>
            <a:pPr marL="259079" indent="-170815">
              <a:lnSpc>
                <a:spcPct val="100000"/>
              </a:lnSpc>
              <a:spcBef>
                <a:spcPts val="15"/>
              </a:spcBef>
              <a:buFont typeface="Wingdings"/>
              <a:buChar char=""/>
              <a:tabLst>
                <a:tab pos="259079" algn="l"/>
              </a:tabLst>
            </a:pP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Исходя</a:t>
            </a:r>
            <a:r>
              <a:rPr dirty="0" sz="1050" spc="-3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из</a:t>
            </a:r>
            <a:r>
              <a:rPr dirty="0" sz="1050" spc="-5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анализа</a:t>
            </a:r>
            <a:r>
              <a:rPr dirty="0" sz="1050" spc="-3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spc="-10" b="1">
                <a:solidFill>
                  <a:srgbClr val="FFFFFF"/>
                </a:solidFill>
                <a:latin typeface="Arial"/>
                <a:cs typeface="Arial"/>
              </a:rPr>
              <a:t>выстраиваются</a:t>
            </a:r>
            <a:r>
              <a:rPr dirty="0" sz="1050" spc="-6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5E38B"/>
                </a:solidFill>
                <a:latin typeface="Arial"/>
                <a:cs typeface="Arial"/>
              </a:rPr>
              <a:t>все</a:t>
            </a:r>
            <a:r>
              <a:rPr dirty="0" sz="1050" spc="-5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5E38B"/>
                </a:solidFill>
                <a:latin typeface="Arial"/>
                <a:cs typeface="Arial"/>
              </a:rPr>
              <a:t>цепочки, которые</a:t>
            </a:r>
            <a:r>
              <a:rPr dirty="0" sz="1050" spc="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5E38B"/>
                </a:solidFill>
                <a:latin typeface="Arial"/>
                <a:cs typeface="Arial"/>
              </a:rPr>
              <a:t>могут</a:t>
            </a:r>
            <a:r>
              <a:rPr dirty="0" sz="1050" spc="-5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5E38B"/>
                </a:solidFill>
                <a:latin typeface="Arial"/>
                <a:cs typeface="Arial"/>
              </a:rPr>
              <a:t>быть</a:t>
            </a:r>
            <a:r>
              <a:rPr dirty="0" sz="1050" spc="-5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5E38B"/>
                </a:solidFill>
                <a:latin typeface="Arial"/>
                <a:cs typeface="Arial"/>
              </a:rPr>
              <a:t>распознаны</a:t>
            </a:r>
            <a:r>
              <a:rPr dirty="0" sz="1050" spc="-1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5E38B"/>
                </a:solidFill>
                <a:latin typeface="Arial"/>
                <a:cs typeface="Arial"/>
              </a:rPr>
              <a:t>в</a:t>
            </a:r>
            <a:r>
              <a:rPr dirty="0" sz="1050" spc="-2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5E38B"/>
                </a:solidFill>
                <a:latin typeface="Arial"/>
                <a:cs typeface="Arial"/>
              </a:rPr>
              <a:t>качестве</a:t>
            </a:r>
            <a:r>
              <a:rPr dirty="0" sz="1050" spc="-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050" spc="-10" b="1">
                <a:solidFill>
                  <a:srgbClr val="F5E38B"/>
                </a:solidFill>
                <a:latin typeface="Arial"/>
                <a:cs typeface="Arial"/>
              </a:rPr>
              <a:t>сомнительных</a:t>
            </a:r>
            <a:r>
              <a:rPr dirty="0" sz="1050" spc="-4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паттернов</a:t>
            </a:r>
            <a:r>
              <a:rPr dirty="0" sz="1050" spc="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теневых</a:t>
            </a:r>
            <a:r>
              <a:rPr dirty="0" sz="1050" spc="-4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spc="-10" b="1">
                <a:solidFill>
                  <a:srgbClr val="FFFFFF"/>
                </a:solidFill>
                <a:latin typeface="Arial"/>
                <a:cs typeface="Arial"/>
              </a:rPr>
              <a:t>переводов.</a:t>
            </a:r>
            <a:endParaRPr sz="1050">
              <a:latin typeface="Arial"/>
              <a:cs typeface="Arial"/>
            </a:endParaRPr>
          </a:p>
        </p:txBody>
      </p:sp>
      <p:grpSp>
        <p:nvGrpSpPr>
          <p:cNvPr id="50" name="object 50" descr=""/>
          <p:cNvGrpSpPr/>
          <p:nvPr/>
        </p:nvGrpSpPr>
        <p:grpSpPr>
          <a:xfrm>
            <a:off x="169862" y="1465325"/>
            <a:ext cx="11852910" cy="603250"/>
            <a:chOff x="169862" y="1465325"/>
            <a:chExt cx="11852910" cy="603250"/>
          </a:xfrm>
        </p:grpSpPr>
        <p:pic>
          <p:nvPicPr>
            <p:cNvPr id="51" name="object 51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76212" y="1471675"/>
              <a:ext cx="11839638" cy="590550"/>
            </a:xfrm>
            <a:prstGeom prst="rect">
              <a:avLst/>
            </a:prstGeom>
          </p:spPr>
        </p:pic>
        <p:sp>
          <p:nvSpPr>
            <p:cNvPr id="52" name="object 52" descr=""/>
            <p:cNvSpPr/>
            <p:nvPr/>
          </p:nvSpPr>
          <p:spPr>
            <a:xfrm>
              <a:off x="176212" y="1471675"/>
              <a:ext cx="11840210" cy="590550"/>
            </a:xfrm>
            <a:custGeom>
              <a:avLst/>
              <a:gdLst/>
              <a:ahLst/>
              <a:cxnLst/>
              <a:rect l="l" t="t" r="r" b="b"/>
              <a:pathLst>
                <a:path w="11840210" h="590550">
                  <a:moveTo>
                    <a:pt x="0" y="98425"/>
                  </a:moveTo>
                  <a:lnTo>
                    <a:pt x="7735" y="60114"/>
                  </a:lnTo>
                  <a:lnTo>
                    <a:pt x="28828" y="28829"/>
                  </a:lnTo>
                  <a:lnTo>
                    <a:pt x="60114" y="7735"/>
                  </a:lnTo>
                  <a:lnTo>
                    <a:pt x="98425" y="0"/>
                  </a:lnTo>
                  <a:lnTo>
                    <a:pt x="11741086" y="0"/>
                  </a:lnTo>
                  <a:lnTo>
                    <a:pt x="11779416" y="7735"/>
                  </a:lnTo>
                  <a:lnTo>
                    <a:pt x="11810745" y="28828"/>
                  </a:lnTo>
                  <a:lnTo>
                    <a:pt x="11831883" y="60114"/>
                  </a:lnTo>
                  <a:lnTo>
                    <a:pt x="11839638" y="98425"/>
                  </a:lnTo>
                  <a:lnTo>
                    <a:pt x="11839638" y="491998"/>
                  </a:lnTo>
                  <a:lnTo>
                    <a:pt x="11831883" y="530328"/>
                  </a:lnTo>
                  <a:lnTo>
                    <a:pt x="11810746" y="561657"/>
                  </a:lnTo>
                  <a:lnTo>
                    <a:pt x="11779416" y="582795"/>
                  </a:lnTo>
                  <a:lnTo>
                    <a:pt x="11741086" y="590550"/>
                  </a:lnTo>
                  <a:lnTo>
                    <a:pt x="98425" y="590550"/>
                  </a:lnTo>
                  <a:lnTo>
                    <a:pt x="60114" y="582795"/>
                  </a:lnTo>
                  <a:lnTo>
                    <a:pt x="28828" y="561657"/>
                  </a:lnTo>
                  <a:lnTo>
                    <a:pt x="7735" y="530328"/>
                  </a:lnTo>
                  <a:lnTo>
                    <a:pt x="0" y="491998"/>
                  </a:lnTo>
                  <a:lnTo>
                    <a:pt x="0" y="98425"/>
                  </a:lnTo>
                  <a:close/>
                </a:path>
              </a:pathLst>
            </a:custGeom>
            <a:ln w="12700">
              <a:solidFill>
                <a:srgbClr val="A8EFB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3" name="object 53" descr=""/>
          <p:cNvSpPr txBox="1"/>
          <p:nvPr/>
        </p:nvSpPr>
        <p:spPr>
          <a:xfrm>
            <a:off x="277812" y="1525206"/>
            <a:ext cx="11635740" cy="462915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 marR="5080">
              <a:lnSpc>
                <a:spcPct val="102899"/>
              </a:lnSpc>
              <a:spcBef>
                <a:spcPts val="75"/>
              </a:spcBef>
            </a:pP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Модель</a:t>
            </a:r>
            <a:r>
              <a:rPr dirty="0" sz="1400" spc="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для</a:t>
            </a:r>
            <a:r>
              <a:rPr dirty="0" sz="1400" spc="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выявления</a:t>
            </a:r>
            <a:r>
              <a:rPr dirty="0" sz="1400" spc="7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теневых</a:t>
            </a:r>
            <a:r>
              <a:rPr dirty="0" sz="1400" spc="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переводов</a:t>
            </a:r>
            <a:r>
              <a:rPr dirty="0" sz="1400" spc="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Microsoft Sans Serif"/>
                <a:cs typeface="Microsoft Sans Serif"/>
              </a:rPr>
              <a:t>используемых</a:t>
            </a:r>
            <a:r>
              <a:rPr dirty="0" sz="1400" spc="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для</a:t>
            </a:r>
            <a:r>
              <a:rPr dirty="0" sz="1400" spc="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отмывания</a:t>
            </a:r>
            <a:r>
              <a:rPr dirty="0" sz="1400" spc="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или</a:t>
            </a:r>
            <a:r>
              <a:rPr dirty="0" sz="1400" spc="8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перевода</a:t>
            </a:r>
            <a:r>
              <a:rPr dirty="0" sz="1400" spc="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преступных</a:t>
            </a:r>
            <a:r>
              <a:rPr dirty="0" sz="1400" spc="6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средств</a:t>
            </a:r>
            <a:r>
              <a:rPr dirty="0" sz="1400" spc="9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через</a:t>
            </a:r>
            <a:r>
              <a:rPr dirty="0" sz="1400" spc="7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ИП</a:t>
            </a:r>
            <a:r>
              <a:rPr dirty="0" sz="1400" spc="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и</a:t>
            </a:r>
            <a:r>
              <a:rPr dirty="0" sz="1400" spc="6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личные</a:t>
            </a:r>
            <a:r>
              <a:rPr dirty="0" sz="1400" spc="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счета,</a:t>
            </a:r>
            <a:r>
              <a:rPr dirty="0" sz="1400" spc="8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50">
                <a:solidFill>
                  <a:srgbClr val="FFFFFF"/>
                </a:solidFill>
                <a:latin typeface="Microsoft Sans Serif"/>
                <a:cs typeface="Microsoft Sans Serif"/>
              </a:rPr>
              <a:t>в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целях</a:t>
            </a:r>
            <a:r>
              <a:rPr dirty="0" sz="140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усиление</a:t>
            </a:r>
            <a:r>
              <a:rPr dirty="0" sz="1400" spc="-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Microsoft Sans Serif"/>
                <a:cs typeface="Microsoft Sans Serif"/>
              </a:rPr>
              <a:t>внутреннего контроля</a:t>
            </a:r>
            <a:r>
              <a:rPr dirty="0" sz="1400" spc="-10">
                <a:solidFill>
                  <a:srgbClr val="FFFFFF"/>
                </a:solidFill>
                <a:latin typeface="Arial MT"/>
                <a:cs typeface="Arial MT"/>
              </a:rPr>
              <a:t>.</a:t>
            </a:r>
            <a:endParaRPr sz="14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21184" y="220662"/>
            <a:ext cx="100330" cy="1860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50" spc="-50" b="1">
                <a:solidFill>
                  <a:srgbClr val="125554"/>
                </a:solidFill>
                <a:latin typeface="Arial"/>
                <a:cs typeface="Arial"/>
              </a:rPr>
              <a:t>5</a:t>
            </a:r>
            <a:endParaRPr sz="1050">
              <a:latin typeface="Arial"/>
              <a:cs typeface="Arial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257175"/>
            <a:ext cx="1228724" cy="352425"/>
          </a:xfrm>
          <a:prstGeom prst="rect">
            <a:avLst/>
          </a:prstGeom>
        </p:spPr>
      </p:pic>
      <p:grpSp>
        <p:nvGrpSpPr>
          <p:cNvPr id="4" name="object 4" descr=""/>
          <p:cNvGrpSpPr/>
          <p:nvPr/>
        </p:nvGrpSpPr>
        <p:grpSpPr>
          <a:xfrm>
            <a:off x="1352550" y="228600"/>
            <a:ext cx="409575" cy="409575"/>
            <a:chOff x="1352550" y="228600"/>
            <a:chExt cx="409575" cy="409575"/>
          </a:xfrm>
        </p:grpSpPr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52550" y="285750"/>
              <a:ext cx="409575" cy="352425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85900" y="228600"/>
              <a:ext cx="142875" cy="323850"/>
            </a:xfrm>
            <a:prstGeom prst="rect">
              <a:avLst/>
            </a:prstGeom>
          </p:spPr>
        </p:pic>
      </p:grpSp>
      <p:pic>
        <p:nvPicPr>
          <p:cNvPr id="7" name="object 7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895475" y="390525"/>
            <a:ext cx="2495550" cy="114300"/>
          </a:xfrm>
          <a:prstGeom prst="rect">
            <a:avLst/>
          </a:prstGeom>
        </p:spPr>
      </p:pic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08966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105"/>
              <a:t>Операционная</a:t>
            </a:r>
            <a:r>
              <a:rPr dirty="0" spc="204"/>
              <a:t> </a:t>
            </a:r>
            <a:r>
              <a:rPr dirty="0" spc="105"/>
              <a:t>эффективность</a:t>
            </a:r>
            <a:r>
              <a:rPr dirty="0" sz="2400" spc="105"/>
              <a:t>:</a:t>
            </a:r>
            <a:r>
              <a:rPr dirty="0" sz="2400" spc="245"/>
              <a:t> </a:t>
            </a:r>
            <a:r>
              <a:rPr dirty="0" sz="1800" spc="95">
                <a:solidFill>
                  <a:srgbClr val="F5E38B"/>
                </a:solidFill>
              </a:rPr>
              <a:t>ЦИФРОВОЙ</a:t>
            </a:r>
            <a:r>
              <a:rPr dirty="0" sz="1800" spc="229">
                <a:solidFill>
                  <a:srgbClr val="F5E38B"/>
                </a:solidFill>
              </a:rPr>
              <a:t> </a:t>
            </a:r>
            <a:r>
              <a:rPr dirty="0" sz="1800" spc="85">
                <a:solidFill>
                  <a:srgbClr val="F5E38B"/>
                </a:solidFill>
              </a:rPr>
              <a:t>ПОМОЩНИК</a:t>
            </a:r>
            <a:endParaRPr sz="1800"/>
          </a:p>
        </p:txBody>
      </p:sp>
      <p:sp>
        <p:nvSpPr>
          <p:cNvPr id="9" name="object 9" descr=""/>
          <p:cNvSpPr/>
          <p:nvPr/>
        </p:nvSpPr>
        <p:spPr>
          <a:xfrm>
            <a:off x="142875" y="2457450"/>
            <a:ext cx="11896090" cy="0"/>
          </a:xfrm>
          <a:custGeom>
            <a:avLst/>
            <a:gdLst/>
            <a:ahLst/>
            <a:cxnLst/>
            <a:rect l="l" t="t" r="r" b="b"/>
            <a:pathLst>
              <a:path w="11896090" h="0">
                <a:moveTo>
                  <a:pt x="0" y="0"/>
                </a:moveTo>
                <a:lnTo>
                  <a:pt x="11895709" y="0"/>
                </a:lnTo>
              </a:path>
            </a:pathLst>
          </a:custGeom>
          <a:ln w="1905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0" name="object 10" descr=""/>
          <p:cNvGrpSpPr/>
          <p:nvPr/>
        </p:nvGrpSpPr>
        <p:grpSpPr>
          <a:xfrm>
            <a:off x="8991600" y="2538476"/>
            <a:ext cx="142875" cy="2148205"/>
            <a:chOff x="8991600" y="2538476"/>
            <a:chExt cx="142875" cy="2148205"/>
          </a:xfrm>
        </p:grpSpPr>
        <p:sp>
          <p:nvSpPr>
            <p:cNvPr id="11" name="object 11" descr=""/>
            <p:cNvSpPr/>
            <p:nvPr/>
          </p:nvSpPr>
          <p:spPr>
            <a:xfrm>
              <a:off x="9072626" y="2538476"/>
              <a:ext cx="0" cy="2148205"/>
            </a:xfrm>
            <a:custGeom>
              <a:avLst/>
              <a:gdLst/>
              <a:ahLst/>
              <a:cxnLst/>
              <a:rect l="l" t="t" r="r" b="b"/>
              <a:pathLst>
                <a:path w="0" h="2148204">
                  <a:moveTo>
                    <a:pt x="0" y="0"/>
                  </a:moveTo>
                  <a:lnTo>
                    <a:pt x="0" y="2148205"/>
                  </a:lnTo>
                </a:path>
              </a:pathLst>
            </a:custGeom>
            <a:ln w="6350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8991600" y="3333750"/>
              <a:ext cx="142875" cy="723900"/>
            </a:xfrm>
            <a:custGeom>
              <a:avLst/>
              <a:gdLst/>
              <a:ahLst/>
              <a:cxnLst/>
              <a:rect l="l" t="t" r="r" b="b"/>
              <a:pathLst>
                <a:path w="142875" h="723900">
                  <a:moveTo>
                    <a:pt x="142875" y="0"/>
                  </a:moveTo>
                  <a:lnTo>
                    <a:pt x="43815" y="0"/>
                  </a:lnTo>
                  <a:lnTo>
                    <a:pt x="0" y="361950"/>
                  </a:lnTo>
                  <a:lnTo>
                    <a:pt x="43815" y="723900"/>
                  </a:lnTo>
                  <a:lnTo>
                    <a:pt x="142875" y="723900"/>
                  </a:lnTo>
                  <a:lnTo>
                    <a:pt x="99059" y="36195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75F1C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3" name="object 13" descr=""/>
          <p:cNvGrpSpPr/>
          <p:nvPr/>
        </p:nvGrpSpPr>
        <p:grpSpPr>
          <a:xfrm>
            <a:off x="5829300" y="2538476"/>
            <a:ext cx="142875" cy="2148205"/>
            <a:chOff x="5829300" y="2538476"/>
            <a:chExt cx="142875" cy="2148205"/>
          </a:xfrm>
        </p:grpSpPr>
        <p:sp>
          <p:nvSpPr>
            <p:cNvPr id="14" name="object 14" descr=""/>
            <p:cNvSpPr/>
            <p:nvPr/>
          </p:nvSpPr>
          <p:spPr>
            <a:xfrm>
              <a:off x="5919851" y="2538476"/>
              <a:ext cx="0" cy="2148205"/>
            </a:xfrm>
            <a:custGeom>
              <a:avLst/>
              <a:gdLst/>
              <a:ahLst/>
              <a:cxnLst/>
              <a:rect l="l" t="t" r="r" b="b"/>
              <a:pathLst>
                <a:path w="0" h="2148204">
                  <a:moveTo>
                    <a:pt x="0" y="0"/>
                  </a:moveTo>
                  <a:lnTo>
                    <a:pt x="0" y="2148205"/>
                  </a:lnTo>
                </a:path>
              </a:pathLst>
            </a:custGeom>
            <a:ln w="6350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5829300" y="3324225"/>
              <a:ext cx="142875" cy="723900"/>
            </a:xfrm>
            <a:custGeom>
              <a:avLst/>
              <a:gdLst/>
              <a:ahLst/>
              <a:cxnLst/>
              <a:rect l="l" t="t" r="r" b="b"/>
              <a:pathLst>
                <a:path w="142875" h="723900">
                  <a:moveTo>
                    <a:pt x="142875" y="0"/>
                  </a:moveTo>
                  <a:lnTo>
                    <a:pt x="43814" y="0"/>
                  </a:lnTo>
                  <a:lnTo>
                    <a:pt x="0" y="361950"/>
                  </a:lnTo>
                  <a:lnTo>
                    <a:pt x="43814" y="723900"/>
                  </a:lnTo>
                  <a:lnTo>
                    <a:pt x="142875" y="723900"/>
                  </a:lnTo>
                  <a:lnTo>
                    <a:pt x="99060" y="36195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75F1C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6" name="object 16" descr=""/>
          <p:cNvGrpSpPr/>
          <p:nvPr/>
        </p:nvGrpSpPr>
        <p:grpSpPr>
          <a:xfrm>
            <a:off x="2686050" y="2538476"/>
            <a:ext cx="142875" cy="2105025"/>
            <a:chOff x="2686050" y="2538476"/>
            <a:chExt cx="142875" cy="2105025"/>
          </a:xfrm>
        </p:grpSpPr>
        <p:sp>
          <p:nvSpPr>
            <p:cNvPr id="17" name="object 17" descr=""/>
            <p:cNvSpPr/>
            <p:nvPr/>
          </p:nvSpPr>
          <p:spPr>
            <a:xfrm>
              <a:off x="2767076" y="2538476"/>
              <a:ext cx="0" cy="2105025"/>
            </a:xfrm>
            <a:custGeom>
              <a:avLst/>
              <a:gdLst/>
              <a:ahLst/>
              <a:cxnLst/>
              <a:rect l="l" t="t" r="r" b="b"/>
              <a:pathLst>
                <a:path w="0" h="2105025">
                  <a:moveTo>
                    <a:pt x="0" y="0"/>
                  </a:moveTo>
                  <a:lnTo>
                    <a:pt x="0" y="2104771"/>
                  </a:lnTo>
                </a:path>
              </a:pathLst>
            </a:custGeom>
            <a:ln w="6350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2686050" y="3333750"/>
              <a:ext cx="142875" cy="723900"/>
            </a:xfrm>
            <a:custGeom>
              <a:avLst/>
              <a:gdLst/>
              <a:ahLst/>
              <a:cxnLst/>
              <a:rect l="l" t="t" r="r" b="b"/>
              <a:pathLst>
                <a:path w="142875" h="723900">
                  <a:moveTo>
                    <a:pt x="142875" y="0"/>
                  </a:moveTo>
                  <a:lnTo>
                    <a:pt x="43814" y="0"/>
                  </a:lnTo>
                  <a:lnTo>
                    <a:pt x="0" y="361950"/>
                  </a:lnTo>
                  <a:lnTo>
                    <a:pt x="43814" y="723900"/>
                  </a:lnTo>
                  <a:lnTo>
                    <a:pt x="142875" y="723900"/>
                  </a:lnTo>
                  <a:lnTo>
                    <a:pt x="99060" y="36195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75F1C6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 descr=""/>
          <p:cNvSpPr txBox="1"/>
          <p:nvPr/>
        </p:nvSpPr>
        <p:spPr>
          <a:xfrm>
            <a:off x="710882" y="2156142"/>
            <a:ext cx="1466850" cy="2203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Клиентская</a:t>
            </a:r>
            <a:r>
              <a:rPr dirty="0" sz="1250" spc="229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spc="-20" b="1">
                <a:solidFill>
                  <a:srgbClr val="F5E38B"/>
                </a:solidFill>
                <a:latin typeface="Arial"/>
                <a:cs typeface="Arial"/>
              </a:rPr>
              <a:t>часть</a:t>
            </a:r>
            <a:endParaRPr sz="1250">
              <a:latin typeface="Arial"/>
              <a:cs typeface="Arial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3766820" y="2156142"/>
            <a:ext cx="760730" cy="2203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spc="-10" b="1">
                <a:solidFill>
                  <a:srgbClr val="F5E38B"/>
                </a:solidFill>
                <a:latin typeface="Arial"/>
                <a:cs typeface="Arial"/>
              </a:rPr>
              <a:t>Workflow</a:t>
            </a:r>
            <a:endParaRPr sz="1250">
              <a:latin typeface="Arial"/>
              <a:cs typeface="Arial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7406005" y="2156142"/>
            <a:ext cx="360680" cy="2203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spc="-25" b="1">
                <a:solidFill>
                  <a:srgbClr val="F5E38B"/>
                </a:solidFill>
                <a:latin typeface="Arial"/>
                <a:cs typeface="Arial"/>
              </a:rPr>
              <a:t>LLM</a:t>
            </a:r>
            <a:endParaRPr sz="1250">
              <a:latin typeface="Arial"/>
              <a:cs typeface="Arial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9566275" y="2156142"/>
            <a:ext cx="2361565" cy="2203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Источники</a:t>
            </a:r>
            <a:r>
              <a:rPr dirty="0" sz="1250" spc="7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/</a:t>
            </a:r>
            <a:r>
              <a:rPr dirty="0" sz="1250" spc="15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домены</a:t>
            </a:r>
            <a:r>
              <a:rPr dirty="0" sz="1250" spc="17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spc="-10" b="1">
                <a:solidFill>
                  <a:srgbClr val="F5E38B"/>
                </a:solidFill>
                <a:latin typeface="Arial"/>
                <a:cs typeface="Arial"/>
              </a:rPr>
              <a:t>данных</a:t>
            </a:r>
            <a:endParaRPr sz="1250">
              <a:latin typeface="Arial"/>
              <a:cs typeface="Arial"/>
            </a:endParaRPr>
          </a:p>
        </p:txBody>
      </p:sp>
      <p:grpSp>
        <p:nvGrpSpPr>
          <p:cNvPr id="23" name="object 23" descr=""/>
          <p:cNvGrpSpPr/>
          <p:nvPr/>
        </p:nvGrpSpPr>
        <p:grpSpPr>
          <a:xfrm>
            <a:off x="355600" y="2660713"/>
            <a:ext cx="2165985" cy="650875"/>
            <a:chOff x="355600" y="2660713"/>
            <a:chExt cx="2165985" cy="650875"/>
          </a:xfrm>
        </p:grpSpPr>
        <p:sp>
          <p:nvSpPr>
            <p:cNvPr id="24" name="object 24" descr=""/>
            <p:cNvSpPr/>
            <p:nvPr/>
          </p:nvSpPr>
          <p:spPr>
            <a:xfrm>
              <a:off x="357187" y="2662301"/>
              <a:ext cx="2162810" cy="647700"/>
            </a:xfrm>
            <a:custGeom>
              <a:avLst/>
              <a:gdLst/>
              <a:ahLst/>
              <a:cxnLst/>
              <a:rect l="l" t="t" r="r" b="b"/>
              <a:pathLst>
                <a:path w="2162810" h="647700">
                  <a:moveTo>
                    <a:pt x="2096579" y="0"/>
                  </a:moveTo>
                  <a:lnTo>
                    <a:pt x="65570" y="0"/>
                  </a:lnTo>
                  <a:lnTo>
                    <a:pt x="40049" y="5149"/>
                  </a:lnTo>
                  <a:lnTo>
                    <a:pt x="19207" y="19192"/>
                  </a:lnTo>
                  <a:lnTo>
                    <a:pt x="5153" y="40022"/>
                  </a:lnTo>
                  <a:lnTo>
                    <a:pt x="0" y="65532"/>
                  </a:lnTo>
                  <a:lnTo>
                    <a:pt x="0" y="582040"/>
                  </a:lnTo>
                  <a:lnTo>
                    <a:pt x="5153" y="607569"/>
                  </a:lnTo>
                  <a:lnTo>
                    <a:pt x="19207" y="628443"/>
                  </a:lnTo>
                  <a:lnTo>
                    <a:pt x="40049" y="642530"/>
                  </a:lnTo>
                  <a:lnTo>
                    <a:pt x="65570" y="647700"/>
                  </a:lnTo>
                  <a:lnTo>
                    <a:pt x="2096579" y="647700"/>
                  </a:lnTo>
                  <a:lnTo>
                    <a:pt x="2122108" y="642530"/>
                  </a:lnTo>
                  <a:lnTo>
                    <a:pt x="2142982" y="628443"/>
                  </a:lnTo>
                  <a:lnTo>
                    <a:pt x="2157069" y="607569"/>
                  </a:lnTo>
                  <a:lnTo>
                    <a:pt x="2162238" y="582040"/>
                  </a:lnTo>
                  <a:lnTo>
                    <a:pt x="2162238" y="65532"/>
                  </a:lnTo>
                  <a:lnTo>
                    <a:pt x="2157069" y="40022"/>
                  </a:lnTo>
                  <a:lnTo>
                    <a:pt x="2142982" y="19192"/>
                  </a:lnTo>
                  <a:lnTo>
                    <a:pt x="2122108" y="5149"/>
                  </a:lnTo>
                  <a:lnTo>
                    <a:pt x="2096579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357187" y="2662301"/>
              <a:ext cx="2162810" cy="647700"/>
            </a:xfrm>
            <a:custGeom>
              <a:avLst/>
              <a:gdLst/>
              <a:ahLst/>
              <a:cxnLst/>
              <a:rect l="l" t="t" r="r" b="b"/>
              <a:pathLst>
                <a:path w="2162810" h="647700">
                  <a:moveTo>
                    <a:pt x="0" y="65532"/>
                  </a:moveTo>
                  <a:lnTo>
                    <a:pt x="5153" y="40022"/>
                  </a:lnTo>
                  <a:lnTo>
                    <a:pt x="19207" y="19192"/>
                  </a:lnTo>
                  <a:lnTo>
                    <a:pt x="40049" y="5149"/>
                  </a:lnTo>
                  <a:lnTo>
                    <a:pt x="65570" y="0"/>
                  </a:lnTo>
                  <a:lnTo>
                    <a:pt x="2096579" y="0"/>
                  </a:lnTo>
                  <a:lnTo>
                    <a:pt x="2122108" y="5149"/>
                  </a:lnTo>
                  <a:lnTo>
                    <a:pt x="2142982" y="19192"/>
                  </a:lnTo>
                  <a:lnTo>
                    <a:pt x="2157069" y="40022"/>
                  </a:lnTo>
                  <a:lnTo>
                    <a:pt x="2162238" y="65532"/>
                  </a:lnTo>
                  <a:lnTo>
                    <a:pt x="2162238" y="582040"/>
                  </a:lnTo>
                  <a:lnTo>
                    <a:pt x="2157069" y="607569"/>
                  </a:lnTo>
                  <a:lnTo>
                    <a:pt x="2142982" y="628443"/>
                  </a:lnTo>
                  <a:lnTo>
                    <a:pt x="2122108" y="642530"/>
                  </a:lnTo>
                  <a:lnTo>
                    <a:pt x="2096579" y="647700"/>
                  </a:lnTo>
                  <a:lnTo>
                    <a:pt x="65570" y="647700"/>
                  </a:lnTo>
                  <a:lnTo>
                    <a:pt x="40049" y="642530"/>
                  </a:lnTo>
                  <a:lnTo>
                    <a:pt x="19207" y="628443"/>
                  </a:lnTo>
                  <a:lnTo>
                    <a:pt x="5153" y="607569"/>
                  </a:lnTo>
                  <a:lnTo>
                    <a:pt x="0" y="582040"/>
                  </a:lnTo>
                  <a:lnTo>
                    <a:pt x="0" y="65532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6" name="object 26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76300" y="3028950"/>
              <a:ext cx="209550" cy="190500"/>
            </a:xfrm>
            <a:prstGeom prst="rect">
              <a:avLst/>
            </a:prstGeom>
          </p:spPr>
        </p:pic>
      </p:grpSp>
      <p:grpSp>
        <p:nvGrpSpPr>
          <p:cNvPr id="27" name="object 27" descr=""/>
          <p:cNvGrpSpPr/>
          <p:nvPr/>
        </p:nvGrpSpPr>
        <p:grpSpPr>
          <a:xfrm>
            <a:off x="3032188" y="2536888"/>
            <a:ext cx="2708275" cy="1336675"/>
            <a:chOff x="3032188" y="2536888"/>
            <a:chExt cx="2708275" cy="1336675"/>
          </a:xfrm>
        </p:grpSpPr>
        <p:sp>
          <p:nvSpPr>
            <p:cNvPr id="28" name="object 28" descr=""/>
            <p:cNvSpPr/>
            <p:nvPr/>
          </p:nvSpPr>
          <p:spPr>
            <a:xfrm>
              <a:off x="3033776" y="2538476"/>
              <a:ext cx="2695575" cy="628650"/>
            </a:xfrm>
            <a:custGeom>
              <a:avLst/>
              <a:gdLst/>
              <a:ahLst/>
              <a:cxnLst/>
              <a:rect l="l" t="t" r="r" b="b"/>
              <a:pathLst>
                <a:path w="2695575" h="628650">
                  <a:moveTo>
                    <a:pt x="2631821" y="0"/>
                  </a:moveTo>
                  <a:lnTo>
                    <a:pt x="63626" y="0"/>
                  </a:lnTo>
                  <a:lnTo>
                    <a:pt x="38844" y="4994"/>
                  </a:lnTo>
                  <a:lnTo>
                    <a:pt x="18621" y="18621"/>
                  </a:lnTo>
                  <a:lnTo>
                    <a:pt x="4994" y="38844"/>
                  </a:lnTo>
                  <a:lnTo>
                    <a:pt x="0" y="63626"/>
                  </a:lnTo>
                  <a:lnTo>
                    <a:pt x="0" y="564896"/>
                  </a:lnTo>
                  <a:lnTo>
                    <a:pt x="4994" y="589698"/>
                  </a:lnTo>
                  <a:lnTo>
                    <a:pt x="18621" y="609965"/>
                  </a:lnTo>
                  <a:lnTo>
                    <a:pt x="38844" y="623635"/>
                  </a:lnTo>
                  <a:lnTo>
                    <a:pt x="63626" y="628650"/>
                  </a:lnTo>
                  <a:lnTo>
                    <a:pt x="2631821" y="628650"/>
                  </a:lnTo>
                  <a:lnTo>
                    <a:pt x="2656623" y="623635"/>
                  </a:lnTo>
                  <a:lnTo>
                    <a:pt x="2676890" y="609965"/>
                  </a:lnTo>
                  <a:lnTo>
                    <a:pt x="2690560" y="589698"/>
                  </a:lnTo>
                  <a:lnTo>
                    <a:pt x="2695575" y="564896"/>
                  </a:lnTo>
                  <a:lnTo>
                    <a:pt x="2695575" y="63626"/>
                  </a:lnTo>
                  <a:lnTo>
                    <a:pt x="2690560" y="38844"/>
                  </a:lnTo>
                  <a:lnTo>
                    <a:pt x="2676890" y="18621"/>
                  </a:lnTo>
                  <a:lnTo>
                    <a:pt x="2656623" y="4994"/>
                  </a:lnTo>
                  <a:lnTo>
                    <a:pt x="2631821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3033776" y="2538476"/>
              <a:ext cx="2695575" cy="628650"/>
            </a:xfrm>
            <a:custGeom>
              <a:avLst/>
              <a:gdLst/>
              <a:ahLst/>
              <a:cxnLst/>
              <a:rect l="l" t="t" r="r" b="b"/>
              <a:pathLst>
                <a:path w="2695575" h="628650">
                  <a:moveTo>
                    <a:pt x="0" y="63626"/>
                  </a:moveTo>
                  <a:lnTo>
                    <a:pt x="4994" y="38844"/>
                  </a:lnTo>
                  <a:lnTo>
                    <a:pt x="18621" y="18621"/>
                  </a:lnTo>
                  <a:lnTo>
                    <a:pt x="38844" y="4994"/>
                  </a:lnTo>
                  <a:lnTo>
                    <a:pt x="63626" y="0"/>
                  </a:lnTo>
                  <a:lnTo>
                    <a:pt x="2631821" y="0"/>
                  </a:lnTo>
                  <a:lnTo>
                    <a:pt x="2656623" y="4994"/>
                  </a:lnTo>
                  <a:lnTo>
                    <a:pt x="2676890" y="18621"/>
                  </a:lnTo>
                  <a:lnTo>
                    <a:pt x="2690560" y="38844"/>
                  </a:lnTo>
                  <a:lnTo>
                    <a:pt x="2695575" y="63626"/>
                  </a:lnTo>
                  <a:lnTo>
                    <a:pt x="2695575" y="564896"/>
                  </a:lnTo>
                  <a:lnTo>
                    <a:pt x="2690560" y="589698"/>
                  </a:lnTo>
                  <a:lnTo>
                    <a:pt x="2676890" y="609965"/>
                  </a:lnTo>
                  <a:lnTo>
                    <a:pt x="2656623" y="623635"/>
                  </a:lnTo>
                  <a:lnTo>
                    <a:pt x="2631821" y="628650"/>
                  </a:lnTo>
                  <a:lnTo>
                    <a:pt x="63626" y="628650"/>
                  </a:lnTo>
                  <a:lnTo>
                    <a:pt x="38844" y="623635"/>
                  </a:lnTo>
                  <a:lnTo>
                    <a:pt x="18621" y="609965"/>
                  </a:lnTo>
                  <a:lnTo>
                    <a:pt x="4994" y="589698"/>
                  </a:lnTo>
                  <a:lnTo>
                    <a:pt x="0" y="564896"/>
                  </a:lnTo>
                  <a:lnTo>
                    <a:pt x="0" y="63626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0" name="object 30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181350" y="2828925"/>
              <a:ext cx="857250" cy="352425"/>
            </a:xfrm>
            <a:prstGeom prst="rect">
              <a:avLst/>
            </a:prstGeom>
          </p:spPr>
        </p:pic>
        <p:sp>
          <p:nvSpPr>
            <p:cNvPr id="31" name="object 31" descr=""/>
            <p:cNvSpPr/>
            <p:nvPr/>
          </p:nvSpPr>
          <p:spPr>
            <a:xfrm>
              <a:off x="3033776" y="3224276"/>
              <a:ext cx="2705100" cy="647700"/>
            </a:xfrm>
            <a:custGeom>
              <a:avLst/>
              <a:gdLst/>
              <a:ahLst/>
              <a:cxnLst/>
              <a:rect l="l" t="t" r="r" b="b"/>
              <a:pathLst>
                <a:path w="2705100" h="647700">
                  <a:moveTo>
                    <a:pt x="2639441" y="0"/>
                  </a:moveTo>
                  <a:lnTo>
                    <a:pt x="65531" y="0"/>
                  </a:lnTo>
                  <a:lnTo>
                    <a:pt x="40022" y="5149"/>
                  </a:lnTo>
                  <a:lnTo>
                    <a:pt x="19192" y="19192"/>
                  </a:lnTo>
                  <a:lnTo>
                    <a:pt x="5149" y="40022"/>
                  </a:lnTo>
                  <a:lnTo>
                    <a:pt x="0" y="65532"/>
                  </a:lnTo>
                  <a:lnTo>
                    <a:pt x="0" y="582041"/>
                  </a:lnTo>
                  <a:lnTo>
                    <a:pt x="5149" y="607569"/>
                  </a:lnTo>
                  <a:lnTo>
                    <a:pt x="19192" y="628443"/>
                  </a:lnTo>
                  <a:lnTo>
                    <a:pt x="40022" y="642530"/>
                  </a:lnTo>
                  <a:lnTo>
                    <a:pt x="65531" y="647700"/>
                  </a:lnTo>
                  <a:lnTo>
                    <a:pt x="2639441" y="647700"/>
                  </a:lnTo>
                  <a:lnTo>
                    <a:pt x="2664969" y="642530"/>
                  </a:lnTo>
                  <a:lnTo>
                    <a:pt x="2685843" y="628443"/>
                  </a:lnTo>
                  <a:lnTo>
                    <a:pt x="2699930" y="607569"/>
                  </a:lnTo>
                  <a:lnTo>
                    <a:pt x="2705100" y="582041"/>
                  </a:lnTo>
                  <a:lnTo>
                    <a:pt x="2705100" y="65532"/>
                  </a:lnTo>
                  <a:lnTo>
                    <a:pt x="2699930" y="40022"/>
                  </a:lnTo>
                  <a:lnTo>
                    <a:pt x="2685843" y="19192"/>
                  </a:lnTo>
                  <a:lnTo>
                    <a:pt x="2664969" y="5149"/>
                  </a:lnTo>
                  <a:lnTo>
                    <a:pt x="2639441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3033776" y="3224276"/>
              <a:ext cx="2705100" cy="647700"/>
            </a:xfrm>
            <a:custGeom>
              <a:avLst/>
              <a:gdLst/>
              <a:ahLst/>
              <a:cxnLst/>
              <a:rect l="l" t="t" r="r" b="b"/>
              <a:pathLst>
                <a:path w="2705100" h="647700">
                  <a:moveTo>
                    <a:pt x="0" y="65532"/>
                  </a:moveTo>
                  <a:lnTo>
                    <a:pt x="5149" y="40022"/>
                  </a:lnTo>
                  <a:lnTo>
                    <a:pt x="19192" y="19192"/>
                  </a:lnTo>
                  <a:lnTo>
                    <a:pt x="40022" y="5149"/>
                  </a:lnTo>
                  <a:lnTo>
                    <a:pt x="65531" y="0"/>
                  </a:lnTo>
                  <a:lnTo>
                    <a:pt x="2639441" y="0"/>
                  </a:lnTo>
                  <a:lnTo>
                    <a:pt x="2664969" y="5149"/>
                  </a:lnTo>
                  <a:lnTo>
                    <a:pt x="2685843" y="19192"/>
                  </a:lnTo>
                  <a:lnTo>
                    <a:pt x="2699930" y="40022"/>
                  </a:lnTo>
                  <a:lnTo>
                    <a:pt x="2705100" y="65532"/>
                  </a:lnTo>
                  <a:lnTo>
                    <a:pt x="2705100" y="582041"/>
                  </a:lnTo>
                  <a:lnTo>
                    <a:pt x="2699930" y="607569"/>
                  </a:lnTo>
                  <a:lnTo>
                    <a:pt x="2685843" y="628443"/>
                  </a:lnTo>
                  <a:lnTo>
                    <a:pt x="2664969" y="642530"/>
                  </a:lnTo>
                  <a:lnTo>
                    <a:pt x="2639441" y="647700"/>
                  </a:lnTo>
                  <a:lnTo>
                    <a:pt x="65531" y="647700"/>
                  </a:lnTo>
                  <a:lnTo>
                    <a:pt x="40022" y="642530"/>
                  </a:lnTo>
                  <a:lnTo>
                    <a:pt x="19192" y="628443"/>
                  </a:lnTo>
                  <a:lnTo>
                    <a:pt x="5149" y="607569"/>
                  </a:lnTo>
                  <a:lnTo>
                    <a:pt x="0" y="582041"/>
                  </a:lnTo>
                  <a:lnTo>
                    <a:pt x="0" y="65532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3" name="object 33" descr=""/>
          <p:cNvSpPr txBox="1"/>
          <p:nvPr/>
        </p:nvSpPr>
        <p:spPr>
          <a:xfrm>
            <a:off x="3909440" y="3287648"/>
            <a:ext cx="90995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Governance</a:t>
            </a:r>
            <a:endParaRPr sz="1200">
              <a:latin typeface="Arial"/>
              <a:cs typeface="Arial"/>
            </a:endParaRPr>
          </a:p>
        </p:txBody>
      </p:sp>
      <p:sp>
        <p:nvSpPr>
          <p:cNvPr id="34" name="object 34" descr=""/>
          <p:cNvSpPr txBox="1"/>
          <p:nvPr/>
        </p:nvSpPr>
        <p:spPr>
          <a:xfrm>
            <a:off x="3164204" y="3489261"/>
            <a:ext cx="808355" cy="36957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00">
                <a:solidFill>
                  <a:srgbClr val="FFFFFF"/>
                </a:solidFill>
                <a:latin typeface="Arial MT"/>
                <a:cs typeface="Arial MT"/>
              </a:rPr>
              <a:t>VeryfyWise</a:t>
            </a:r>
            <a:r>
              <a:rPr dirty="0" sz="1100" spc="-6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100" spc="-50">
                <a:solidFill>
                  <a:srgbClr val="FFFFFF"/>
                </a:solidFill>
                <a:latin typeface="Arial MT"/>
                <a:cs typeface="Arial MT"/>
              </a:rPr>
              <a:t>/</a:t>
            </a:r>
            <a:endParaRPr sz="1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dirty="0" sz="1100" spc="-10">
                <a:solidFill>
                  <a:srgbClr val="FFFFFF"/>
                </a:solidFill>
                <a:latin typeface="Arial MT"/>
                <a:cs typeface="Arial MT"/>
              </a:rPr>
              <a:t>Permite.io</a:t>
            </a:r>
            <a:endParaRPr sz="1100">
              <a:latin typeface="Arial MT"/>
              <a:cs typeface="Arial MT"/>
            </a:endParaRPr>
          </a:p>
        </p:txBody>
      </p:sp>
      <p:grpSp>
        <p:nvGrpSpPr>
          <p:cNvPr id="35" name="object 35" descr=""/>
          <p:cNvGrpSpPr/>
          <p:nvPr/>
        </p:nvGrpSpPr>
        <p:grpSpPr>
          <a:xfrm>
            <a:off x="3022663" y="3918013"/>
            <a:ext cx="2727325" cy="727075"/>
            <a:chOff x="3022663" y="3918013"/>
            <a:chExt cx="2727325" cy="727075"/>
          </a:xfrm>
        </p:grpSpPr>
        <p:sp>
          <p:nvSpPr>
            <p:cNvPr id="36" name="object 36" descr=""/>
            <p:cNvSpPr/>
            <p:nvPr/>
          </p:nvSpPr>
          <p:spPr>
            <a:xfrm>
              <a:off x="3024251" y="3919601"/>
              <a:ext cx="2724150" cy="723900"/>
            </a:xfrm>
            <a:custGeom>
              <a:avLst/>
              <a:gdLst/>
              <a:ahLst/>
              <a:cxnLst/>
              <a:rect l="l" t="t" r="r" b="b"/>
              <a:pathLst>
                <a:path w="2724150" h="723900">
                  <a:moveTo>
                    <a:pt x="2672588" y="0"/>
                  </a:moveTo>
                  <a:lnTo>
                    <a:pt x="51435" y="0"/>
                  </a:lnTo>
                  <a:lnTo>
                    <a:pt x="31396" y="4036"/>
                  </a:lnTo>
                  <a:lnTo>
                    <a:pt x="15049" y="15049"/>
                  </a:lnTo>
                  <a:lnTo>
                    <a:pt x="4036" y="31396"/>
                  </a:lnTo>
                  <a:lnTo>
                    <a:pt x="0" y="51435"/>
                  </a:lnTo>
                  <a:lnTo>
                    <a:pt x="0" y="672338"/>
                  </a:lnTo>
                  <a:lnTo>
                    <a:pt x="4036" y="692396"/>
                  </a:lnTo>
                  <a:lnTo>
                    <a:pt x="15049" y="708787"/>
                  </a:lnTo>
                  <a:lnTo>
                    <a:pt x="31396" y="719843"/>
                  </a:lnTo>
                  <a:lnTo>
                    <a:pt x="51435" y="723900"/>
                  </a:lnTo>
                  <a:lnTo>
                    <a:pt x="2672588" y="723900"/>
                  </a:lnTo>
                  <a:lnTo>
                    <a:pt x="2692646" y="719843"/>
                  </a:lnTo>
                  <a:lnTo>
                    <a:pt x="2709037" y="708787"/>
                  </a:lnTo>
                  <a:lnTo>
                    <a:pt x="2720093" y="692396"/>
                  </a:lnTo>
                  <a:lnTo>
                    <a:pt x="2724150" y="672338"/>
                  </a:lnTo>
                  <a:lnTo>
                    <a:pt x="2724150" y="51435"/>
                  </a:lnTo>
                  <a:lnTo>
                    <a:pt x="2720093" y="31396"/>
                  </a:lnTo>
                  <a:lnTo>
                    <a:pt x="2709037" y="15049"/>
                  </a:lnTo>
                  <a:lnTo>
                    <a:pt x="2692646" y="4036"/>
                  </a:lnTo>
                  <a:lnTo>
                    <a:pt x="2672588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3024251" y="3919601"/>
              <a:ext cx="2724150" cy="723900"/>
            </a:xfrm>
            <a:custGeom>
              <a:avLst/>
              <a:gdLst/>
              <a:ahLst/>
              <a:cxnLst/>
              <a:rect l="l" t="t" r="r" b="b"/>
              <a:pathLst>
                <a:path w="2724150" h="723900">
                  <a:moveTo>
                    <a:pt x="0" y="51435"/>
                  </a:moveTo>
                  <a:lnTo>
                    <a:pt x="4036" y="31396"/>
                  </a:lnTo>
                  <a:lnTo>
                    <a:pt x="15049" y="15049"/>
                  </a:lnTo>
                  <a:lnTo>
                    <a:pt x="31396" y="4036"/>
                  </a:lnTo>
                  <a:lnTo>
                    <a:pt x="51435" y="0"/>
                  </a:lnTo>
                  <a:lnTo>
                    <a:pt x="2672588" y="0"/>
                  </a:lnTo>
                  <a:lnTo>
                    <a:pt x="2692646" y="4036"/>
                  </a:lnTo>
                  <a:lnTo>
                    <a:pt x="2709037" y="15049"/>
                  </a:lnTo>
                  <a:lnTo>
                    <a:pt x="2720093" y="31396"/>
                  </a:lnTo>
                  <a:lnTo>
                    <a:pt x="2724150" y="51435"/>
                  </a:lnTo>
                  <a:lnTo>
                    <a:pt x="2724150" y="672338"/>
                  </a:lnTo>
                  <a:lnTo>
                    <a:pt x="2720093" y="692396"/>
                  </a:lnTo>
                  <a:lnTo>
                    <a:pt x="2709037" y="708787"/>
                  </a:lnTo>
                  <a:lnTo>
                    <a:pt x="2692646" y="719843"/>
                  </a:lnTo>
                  <a:lnTo>
                    <a:pt x="2672588" y="723900"/>
                  </a:lnTo>
                  <a:lnTo>
                    <a:pt x="51435" y="723900"/>
                  </a:lnTo>
                  <a:lnTo>
                    <a:pt x="31396" y="719843"/>
                  </a:lnTo>
                  <a:lnTo>
                    <a:pt x="15049" y="708787"/>
                  </a:lnTo>
                  <a:lnTo>
                    <a:pt x="4036" y="692396"/>
                  </a:lnTo>
                  <a:lnTo>
                    <a:pt x="0" y="672338"/>
                  </a:lnTo>
                  <a:lnTo>
                    <a:pt x="0" y="51435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8" name="object 38" descr=""/>
          <p:cNvSpPr txBox="1"/>
          <p:nvPr/>
        </p:nvSpPr>
        <p:spPr>
          <a:xfrm>
            <a:off x="3535426" y="4279963"/>
            <a:ext cx="669290" cy="1974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00" spc="-10">
                <a:solidFill>
                  <a:srgbClr val="FFFFFF"/>
                </a:solidFill>
                <a:latin typeface="Arial MT"/>
                <a:cs typeface="Arial MT"/>
              </a:rPr>
              <a:t>Guardrails</a:t>
            </a:r>
            <a:endParaRPr sz="1100">
              <a:latin typeface="Arial MT"/>
              <a:cs typeface="Arial MT"/>
            </a:endParaRPr>
          </a:p>
        </p:txBody>
      </p:sp>
      <p:pic>
        <p:nvPicPr>
          <p:cNvPr id="39" name="object 39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257550" y="4248150"/>
            <a:ext cx="257175" cy="257175"/>
          </a:xfrm>
          <a:prstGeom prst="rect">
            <a:avLst/>
          </a:prstGeom>
        </p:spPr>
      </p:pic>
      <p:grpSp>
        <p:nvGrpSpPr>
          <p:cNvPr id="40" name="object 40" descr=""/>
          <p:cNvGrpSpPr/>
          <p:nvPr/>
        </p:nvGrpSpPr>
        <p:grpSpPr>
          <a:xfrm>
            <a:off x="6175438" y="2546413"/>
            <a:ext cx="2708275" cy="746125"/>
            <a:chOff x="6175438" y="2546413"/>
            <a:chExt cx="2708275" cy="746125"/>
          </a:xfrm>
        </p:grpSpPr>
        <p:sp>
          <p:nvSpPr>
            <p:cNvPr id="41" name="object 41" descr=""/>
            <p:cNvSpPr/>
            <p:nvPr/>
          </p:nvSpPr>
          <p:spPr>
            <a:xfrm>
              <a:off x="6177026" y="2548001"/>
              <a:ext cx="2705100" cy="742950"/>
            </a:xfrm>
            <a:custGeom>
              <a:avLst/>
              <a:gdLst/>
              <a:ahLst/>
              <a:cxnLst/>
              <a:rect l="l" t="t" r="r" b="b"/>
              <a:pathLst>
                <a:path w="2705100" h="742950">
                  <a:moveTo>
                    <a:pt x="2652141" y="0"/>
                  </a:moveTo>
                  <a:lnTo>
                    <a:pt x="52832" y="0"/>
                  </a:lnTo>
                  <a:lnTo>
                    <a:pt x="32254" y="4147"/>
                  </a:lnTo>
                  <a:lnTo>
                    <a:pt x="15462" y="15462"/>
                  </a:lnTo>
                  <a:lnTo>
                    <a:pt x="4147" y="32254"/>
                  </a:lnTo>
                  <a:lnTo>
                    <a:pt x="0" y="52832"/>
                  </a:lnTo>
                  <a:lnTo>
                    <a:pt x="0" y="689990"/>
                  </a:lnTo>
                  <a:lnTo>
                    <a:pt x="4147" y="710588"/>
                  </a:lnTo>
                  <a:lnTo>
                    <a:pt x="15462" y="727424"/>
                  </a:lnTo>
                  <a:lnTo>
                    <a:pt x="32254" y="738782"/>
                  </a:lnTo>
                  <a:lnTo>
                    <a:pt x="52832" y="742950"/>
                  </a:lnTo>
                  <a:lnTo>
                    <a:pt x="2652141" y="742950"/>
                  </a:lnTo>
                  <a:lnTo>
                    <a:pt x="2672738" y="738782"/>
                  </a:lnTo>
                  <a:lnTo>
                    <a:pt x="2689574" y="727424"/>
                  </a:lnTo>
                  <a:lnTo>
                    <a:pt x="2700932" y="710588"/>
                  </a:lnTo>
                  <a:lnTo>
                    <a:pt x="2705100" y="689990"/>
                  </a:lnTo>
                  <a:lnTo>
                    <a:pt x="2705100" y="52832"/>
                  </a:lnTo>
                  <a:lnTo>
                    <a:pt x="2700932" y="32254"/>
                  </a:lnTo>
                  <a:lnTo>
                    <a:pt x="2689574" y="15462"/>
                  </a:lnTo>
                  <a:lnTo>
                    <a:pt x="2672738" y="4147"/>
                  </a:lnTo>
                  <a:lnTo>
                    <a:pt x="2652141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6177026" y="2548001"/>
              <a:ext cx="2705100" cy="742950"/>
            </a:xfrm>
            <a:custGeom>
              <a:avLst/>
              <a:gdLst/>
              <a:ahLst/>
              <a:cxnLst/>
              <a:rect l="l" t="t" r="r" b="b"/>
              <a:pathLst>
                <a:path w="2705100" h="742950">
                  <a:moveTo>
                    <a:pt x="0" y="52832"/>
                  </a:moveTo>
                  <a:lnTo>
                    <a:pt x="4147" y="32254"/>
                  </a:lnTo>
                  <a:lnTo>
                    <a:pt x="15462" y="15462"/>
                  </a:lnTo>
                  <a:lnTo>
                    <a:pt x="32254" y="4147"/>
                  </a:lnTo>
                  <a:lnTo>
                    <a:pt x="52832" y="0"/>
                  </a:lnTo>
                  <a:lnTo>
                    <a:pt x="2652141" y="0"/>
                  </a:lnTo>
                  <a:lnTo>
                    <a:pt x="2672738" y="4147"/>
                  </a:lnTo>
                  <a:lnTo>
                    <a:pt x="2689574" y="15462"/>
                  </a:lnTo>
                  <a:lnTo>
                    <a:pt x="2700932" y="32254"/>
                  </a:lnTo>
                  <a:lnTo>
                    <a:pt x="2705100" y="52832"/>
                  </a:lnTo>
                  <a:lnTo>
                    <a:pt x="2705100" y="689990"/>
                  </a:lnTo>
                  <a:lnTo>
                    <a:pt x="2700932" y="710588"/>
                  </a:lnTo>
                  <a:lnTo>
                    <a:pt x="2689574" y="727424"/>
                  </a:lnTo>
                  <a:lnTo>
                    <a:pt x="2672738" y="738782"/>
                  </a:lnTo>
                  <a:lnTo>
                    <a:pt x="2652141" y="742950"/>
                  </a:lnTo>
                  <a:lnTo>
                    <a:pt x="52832" y="742950"/>
                  </a:lnTo>
                  <a:lnTo>
                    <a:pt x="32254" y="738782"/>
                  </a:lnTo>
                  <a:lnTo>
                    <a:pt x="15462" y="727424"/>
                  </a:lnTo>
                  <a:lnTo>
                    <a:pt x="4147" y="710588"/>
                  </a:lnTo>
                  <a:lnTo>
                    <a:pt x="0" y="689990"/>
                  </a:lnTo>
                  <a:lnTo>
                    <a:pt x="0" y="52832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3" name="object 43" descr=""/>
          <p:cNvSpPr txBox="1"/>
          <p:nvPr/>
        </p:nvSpPr>
        <p:spPr>
          <a:xfrm>
            <a:off x="7202805" y="2597150"/>
            <a:ext cx="687070" cy="1968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00" b="1">
                <a:solidFill>
                  <a:srgbClr val="F5E38B"/>
                </a:solidFill>
                <a:latin typeface="Arial"/>
                <a:cs typeface="Arial"/>
              </a:rPr>
              <a:t>Base</a:t>
            </a:r>
            <a:r>
              <a:rPr dirty="0" sz="1100" spc="-4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100" spc="-25" b="1">
                <a:solidFill>
                  <a:srgbClr val="F5E38B"/>
                </a:solidFill>
                <a:latin typeface="Arial"/>
                <a:cs typeface="Arial"/>
              </a:rPr>
              <a:t>LLM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44" name="object 44" descr=""/>
          <p:cNvGrpSpPr/>
          <p:nvPr/>
        </p:nvGrpSpPr>
        <p:grpSpPr>
          <a:xfrm>
            <a:off x="9318688" y="2546413"/>
            <a:ext cx="2708275" cy="1498600"/>
            <a:chOff x="9318688" y="2546413"/>
            <a:chExt cx="2708275" cy="1498600"/>
          </a:xfrm>
        </p:grpSpPr>
        <p:sp>
          <p:nvSpPr>
            <p:cNvPr id="45" name="object 45" descr=""/>
            <p:cNvSpPr/>
            <p:nvPr/>
          </p:nvSpPr>
          <p:spPr>
            <a:xfrm>
              <a:off x="9320276" y="2548001"/>
              <a:ext cx="2705100" cy="1495425"/>
            </a:xfrm>
            <a:custGeom>
              <a:avLst/>
              <a:gdLst/>
              <a:ahLst/>
              <a:cxnLst/>
              <a:rect l="l" t="t" r="r" b="b"/>
              <a:pathLst>
                <a:path w="2705100" h="1495425">
                  <a:moveTo>
                    <a:pt x="2633599" y="0"/>
                  </a:moveTo>
                  <a:lnTo>
                    <a:pt x="71374" y="0"/>
                  </a:lnTo>
                  <a:lnTo>
                    <a:pt x="43612" y="5615"/>
                  </a:lnTo>
                  <a:lnTo>
                    <a:pt x="20923" y="20923"/>
                  </a:lnTo>
                  <a:lnTo>
                    <a:pt x="5615" y="43612"/>
                  </a:lnTo>
                  <a:lnTo>
                    <a:pt x="0" y="71374"/>
                  </a:lnTo>
                  <a:lnTo>
                    <a:pt x="0" y="1423924"/>
                  </a:lnTo>
                  <a:lnTo>
                    <a:pt x="5615" y="1451705"/>
                  </a:lnTo>
                  <a:lnTo>
                    <a:pt x="20923" y="1474438"/>
                  </a:lnTo>
                  <a:lnTo>
                    <a:pt x="43612" y="1489789"/>
                  </a:lnTo>
                  <a:lnTo>
                    <a:pt x="71374" y="1495425"/>
                  </a:lnTo>
                  <a:lnTo>
                    <a:pt x="2633599" y="1495425"/>
                  </a:lnTo>
                  <a:lnTo>
                    <a:pt x="2661380" y="1489789"/>
                  </a:lnTo>
                  <a:lnTo>
                    <a:pt x="2684113" y="1474438"/>
                  </a:lnTo>
                  <a:lnTo>
                    <a:pt x="2699464" y="1451705"/>
                  </a:lnTo>
                  <a:lnTo>
                    <a:pt x="2705100" y="1423924"/>
                  </a:lnTo>
                  <a:lnTo>
                    <a:pt x="2705100" y="71374"/>
                  </a:lnTo>
                  <a:lnTo>
                    <a:pt x="2699464" y="43612"/>
                  </a:lnTo>
                  <a:lnTo>
                    <a:pt x="2684113" y="20923"/>
                  </a:lnTo>
                  <a:lnTo>
                    <a:pt x="2661380" y="5615"/>
                  </a:lnTo>
                  <a:lnTo>
                    <a:pt x="2633599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 descr=""/>
            <p:cNvSpPr/>
            <p:nvPr/>
          </p:nvSpPr>
          <p:spPr>
            <a:xfrm>
              <a:off x="9320276" y="2548001"/>
              <a:ext cx="2705100" cy="1495425"/>
            </a:xfrm>
            <a:custGeom>
              <a:avLst/>
              <a:gdLst/>
              <a:ahLst/>
              <a:cxnLst/>
              <a:rect l="l" t="t" r="r" b="b"/>
              <a:pathLst>
                <a:path w="2705100" h="1495425">
                  <a:moveTo>
                    <a:pt x="0" y="71374"/>
                  </a:moveTo>
                  <a:lnTo>
                    <a:pt x="5615" y="43612"/>
                  </a:lnTo>
                  <a:lnTo>
                    <a:pt x="20923" y="20923"/>
                  </a:lnTo>
                  <a:lnTo>
                    <a:pt x="43612" y="5615"/>
                  </a:lnTo>
                  <a:lnTo>
                    <a:pt x="71374" y="0"/>
                  </a:lnTo>
                  <a:lnTo>
                    <a:pt x="2633599" y="0"/>
                  </a:lnTo>
                  <a:lnTo>
                    <a:pt x="2661380" y="5615"/>
                  </a:lnTo>
                  <a:lnTo>
                    <a:pt x="2684113" y="20923"/>
                  </a:lnTo>
                  <a:lnTo>
                    <a:pt x="2699464" y="43612"/>
                  </a:lnTo>
                  <a:lnTo>
                    <a:pt x="2705100" y="71374"/>
                  </a:lnTo>
                  <a:lnTo>
                    <a:pt x="2705100" y="1423924"/>
                  </a:lnTo>
                  <a:lnTo>
                    <a:pt x="2699464" y="1451705"/>
                  </a:lnTo>
                  <a:lnTo>
                    <a:pt x="2684113" y="1474438"/>
                  </a:lnTo>
                  <a:lnTo>
                    <a:pt x="2661380" y="1489789"/>
                  </a:lnTo>
                  <a:lnTo>
                    <a:pt x="2633599" y="1495425"/>
                  </a:lnTo>
                  <a:lnTo>
                    <a:pt x="71374" y="1495425"/>
                  </a:lnTo>
                  <a:lnTo>
                    <a:pt x="43612" y="1489789"/>
                  </a:lnTo>
                  <a:lnTo>
                    <a:pt x="20923" y="1474438"/>
                  </a:lnTo>
                  <a:lnTo>
                    <a:pt x="5615" y="1451705"/>
                  </a:lnTo>
                  <a:lnTo>
                    <a:pt x="0" y="1423924"/>
                  </a:lnTo>
                  <a:lnTo>
                    <a:pt x="0" y="71374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7" name="object 47" descr=""/>
          <p:cNvSpPr txBox="1"/>
          <p:nvPr/>
        </p:nvSpPr>
        <p:spPr>
          <a:xfrm>
            <a:off x="10107930" y="2597150"/>
            <a:ext cx="1171575" cy="1968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00" b="1">
                <a:solidFill>
                  <a:srgbClr val="F5E38B"/>
                </a:solidFill>
                <a:latin typeface="Arial"/>
                <a:cs typeface="Arial"/>
              </a:rPr>
              <a:t>Домены</a:t>
            </a:r>
            <a:r>
              <a:rPr dirty="0" sz="1100" spc="-3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5E38B"/>
                </a:solidFill>
                <a:latin typeface="Arial"/>
                <a:cs typeface="Arial"/>
              </a:rPr>
              <a:t>данных</a:t>
            </a:r>
            <a:endParaRPr sz="1100">
              <a:latin typeface="Arial"/>
              <a:cs typeface="Arial"/>
            </a:endParaRPr>
          </a:p>
        </p:txBody>
      </p:sp>
      <p:sp>
        <p:nvSpPr>
          <p:cNvPr id="48" name="object 48" descr=""/>
          <p:cNvSpPr txBox="1"/>
          <p:nvPr/>
        </p:nvSpPr>
        <p:spPr>
          <a:xfrm>
            <a:off x="9381108" y="2944177"/>
            <a:ext cx="2416175" cy="902969"/>
          </a:xfrm>
          <a:prstGeom prst="rect">
            <a:avLst/>
          </a:prstGeom>
        </p:spPr>
        <p:txBody>
          <a:bodyPr wrap="square" lIns="0" tIns="86995" rIns="0" bIns="0" rtlCol="0" vert="horz">
            <a:spAutoFit/>
          </a:bodyPr>
          <a:lstStyle/>
          <a:p>
            <a:pPr marL="193040" indent="-180340">
              <a:lnSpc>
                <a:spcPct val="100000"/>
              </a:lnSpc>
              <a:spcBef>
                <a:spcPts val="685"/>
              </a:spcBef>
              <a:buChar char="•"/>
              <a:tabLst>
                <a:tab pos="193040" algn="l"/>
              </a:tabLst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Правила,</a:t>
            </a:r>
            <a:r>
              <a:rPr dirty="0" sz="1200" spc="-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приказы,</a:t>
            </a:r>
            <a:r>
              <a:rPr dirty="0" sz="1200" spc="-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регламенты</a:t>
            </a:r>
            <a:endParaRPr sz="1200">
              <a:latin typeface="Microsoft Sans Serif"/>
              <a:cs typeface="Microsoft Sans Serif"/>
            </a:endParaRPr>
          </a:p>
          <a:p>
            <a:pPr marL="190500" marR="233045" indent="-178435">
              <a:lnSpc>
                <a:spcPts val="1430"/>
              </a:lnSpc>
              <a:spcBef>
                <a:spcPts val="645"/>
              </a:spcBef>
              <a:buChar char="•"/>
              <a:tabLst>
                <a:tab pos="190500" algn="l"/>
                <a:tab pos="192405" algn="l"/>
              </a:tabLst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	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Доклады,</a:t>
            </a:r>
            <a:r>
              <a:rPr dirty="0" sz="1200" spc="-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исследования, </a:t>
            </a:r>
            <a:r>
              <a:rPr dirty="0" sz="1200" spc="-25">
                <a:solidFill>
                  <a:srgbClr val="FFFFFF"/>
                </a:solidFill>
                <a:latin typeface="Microsoft Sans Serif"/>
                <a:cs typeface="Microsoft Sans Serif"/>
              </a:rPr>
              <a:t>экономические</a:t>
            </a:r>
            <a:r>
              <a:rPr dirty="0" sz="1200" spc="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обозрения, международные</a:t>
            </a:r>
            <a:r>
              <a:rPr dirty="0" sz="1200" spc="-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стандарты,</a:t>
            </a:r>
            <a:endParaRPr sz="1200">
              <a:latin typeface="Microsoft Sans Serif"/>
              <a:cs typeface="Microsoft Sans Serif"/>
            </a:endParaRPr>
          </a:p>
        </p:txBody>
      </p:sp>
      <p:grpSp>
        <p:nvGrpSpPr>
          <p:cNvPr id="49" name="object 49" descr=""/>
          <p:cNvGrpSpPr/>
          <p:nvPr/>
        </p:nvGrpSpPr>
        <p:grpSpPr>
          <a:xfrm>
            <a:off x="6184963" y="3336988"/>
            <a:ext cx="2689225" cy="708025"/>
            <a:chOff x="6184963" y="3336988"/>
            <a:chExt cx="2689225" cy="708025"/>
          </a:xfrm>
        </p:grpSpPr>
        <p:sp>
          <p:nvSpPr>
            <p:cNvPr id="50" name="object 50" descr=""/>
            <p:cNvSpPr/>
            <p:nvPr/>
          </p:nvSpPr>
          <p:spPr>
            <a:xfrm>
              <a:off x="6186551" y="3338576"/>
              <a:ext cx="2686050" cy="704850"/>
            </a:xfrm>
            <a:custGeom>
              <a:avLst/>
              <a:gdLst/>
              <a:ahLst/>
              <a:cxnLst/>
              <a:rect l="l" t="t" r="r" b="b"/>
              <a:pathLst>
                <a:path w="2686050" h="704850">
                  <a:moveTo>
                    <a:pt x="2635884" y="0"/>
                  </a:moveTo>
                  <a:lnTo>
                    <a:pt x="50037" y="0"/>
                  </a:lnTo>
                  <a:lnTo>
                    <a:pt x="30539" y="3925"/>
                  </a:lnTo>
                  <a:lnTo>
                    <a:pt x="14636" y="14636"/>
                  </a:lnTo>
                  <a:lnTo>
                    <a:pt x="3925" y="30539"/>
                  </a:lnTo>
                  <a:lnTo>
                    <a:pt x="0" y="50037"/>
                  </a:lnTo>
                  <a:lnTo>
                    <a:pt x="0" y="654685"/>
                  </a:lnTo>
                  <a:lnTo>
                    <a:pt x="3925" y="674203"/>
                  </a:lnTo>
                  <a:lnTo>
                    <a:pt x="14636" y="690149"/>
                  </a:lnTo>
                  <a:lnTo>
                    <a:pt x="30539" y="700905"/>
                  </a:lnTo>
                  <a:lnTo>
                    <a:pt x="50037" y="704850"/>
                  </a:lnTo>
                  <a:lnTo>
                    <a:pt x="2635884" y="704850"/>
                  </a:lnTo>
                  <a:lnTo>
                    <a:pt x="2655403" y="700905"/>
                  </a:lnTo>
                  <a:lnTo>
                    <a:pt x="2671349" y="690149"/>
                  </a:lnTo>
                  <a:lnTo>
                    <a:pt x="2682105" y="674203"/>
                  </a:lnTo>
                  <a:lnTo>
                    <a:pt x="2686050" y="654685"/>
                  </a:lnTo>
                  <a:lnTo>
                    <a:pt x="2686050" y="50037"/>
                  </a:lnTo>
                  <a:lnTo>
                    <a:pt x="2682105" y="30539"/>
                  </a:lnTo>
                  <a:lnTo>
                    <a:pt x="2671349" y="14636"/>
                  </a:lnTo>
                  <a:lnTo>
                    <a:pt x="2655403" y="3925"/>
                  </a:lnTo>
                  <a:lnTo>
                    <a:pt x="2635884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 descr=""/>
            <p:cNvSpPr/>
            <p:nvPr/>
          </p:nvSpPr>
          <p:spPr>
            <a:xfrm>
              <a:off x="6186551" y="3338576"/>
              <a:ext cx="2686050" cy="704850"/>
            </a:xfrm>
            <a:custGeom>
              <a:avLst/>
              <a:gdLst/>
              <a:ahLst/>
              <a:cxnLst/>
              <a:rect l="l" t="t" r="r" b="b"/>
              <a:pathLst>
                <a:path w="2686050" h="704850">
                  <a:moveTo>
                    <a:pt x="0" y="50037"/>
                  </a:moveTo>
                  <a:lnTo>
                    <a:pt x="3925" y="30539"/>
                  </a:lnTo>
                  <a:lnTo>
                    <a:pt x="14636" y="14636"/>
                  </a:lnTo>
                  <a:lnTo>
                    <a:pt x="30539" y="3925"/>
                  </a:lnTo>
                  <a:lnTo>
                    <a:pt x="50037" y="0"/>
                  </a:lnTo>
                  <a:lnTo>
                    <a:pt x="2635884" y="0"/>
                  </a:lnTo>
                  <a:lnTo>
                    <a:pt x="2655403" y="3925"/>
                  </a:lnTo>
                  <a:lnTo>
                    <a:pt x="2671349" y="14636"/>
                  </a:lnTo>
                  <a:lnTo>
                    <a:pt x="2682105" y="30539"/>
                  </a:lnTo>
                  <a:lnTo>
                    <a:pt x="2686050" y="50037"/>
                  </a:lnTo>
                  <a:lnTo>
                    <a:pt x="2686050" y="654685"/>
                  </a:lnTo>
                  <a:lnTo>
                    <a:pt x="2682105" y="674203"/>
                  </a:lnTo>
                  <a:lnTo>
                    <a:pt x="2671349" y="690149"/>
                  </a:lnTo>
                  <a:lnTo>
                    <a:pt x="2655403" y="700905"/>
                  </a:lnTo>
                  <a:lnTo>
                    <a:pt x="2635884" y="704850"/>
                  </a:lnTo>
                  <a:lnTo>
                    <a:pt x="50037" y="704850"/>
                  </a:lnTo>
                  <a:lnTo>
                    <a:pt x="30539" y="700905"/>
                  </a:lnTo>
                  <a:lnTo>
                    <a:pt x="14636" y="690149"/>
                  </a:lnTo>
                  <a:lnTo>
                    <a:pt x="3925" y="674203"/>
                  </a:lnTo>
                  <a:lnTo>
                    <a:pt x="0" y="654685"/>
                  </a:lnTo>
                  <a:lnTo>
                    <a:pt x="0" y="50037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2" name="object 52" descr=""/>
          <p:cNvSpPr txBox="1"/>
          <p:nvPr/>
        </p:nvSpPr>
        <p:spPr>
          <a:xfrm>
            <a:off x="6904990" y="3389947"/>
            <a:ext cx="1318895" cy="1974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00" b="1">
                <a:solidFill>
                  <a:srgbClr val="F5E38B"/>
                </a:solidFill>
                <a:latin typeface="Arial"/>
                <a:cs typeface="Arial"/>
              </a:rPr>
              <a:t>Embedding</a:t>
            </a:r>
            <a:r>
              <a:rPr dirty="0" sz="1100" spc="-2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5E38B"/>
                </a:solidFill>
                <a:latin typeface="Arial"/>
                <a:cs typeface="Arial"/>
              </a:rPr>
              <a:t>models</a:t>
            </a:r>
            <a:endParaRPr sz="1100">
              <a:latin typeface="Arial"/>
              <a:cs typeface="Arial"/>
            </a:endParaRPr>
          </a:p>
        </p:txBody>
      </p:sp>
      <p:sp>
        <p:nvSpPr>
          <p:cNvPr id="53" name="object 53" descr=""/>
          <p:cNvSpPr txBox="1"/>
          <p:nvPr/>
        </p:nvSpPr>
        <p:spPr>
          <a:xfrm>
            <a:off x="6260465" y="3623881"/>
            <a:ext cx="1235710" cy="36957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00" spc="-10">
                <a:solidFill>
                  <a:srgbClr val="FFFFFF"/>
                </a:solidFill>
                <a:latin typeface="Arial MT"/>
                <a:cs typeface="Arial MT"/>
              </a:rPr>
              <a:t>Nomic-embed-</a:t>
            </a:r>
            <a:r>
              <a:rPr dirty="0" sz="1100" spc="-20">
                <a:solidFill>
                  <a:srgbClr val="FFFFFF"/>
                </a:solidFill>
                <a:latin typeface="Arial MT"/>
                <a:cs typeface="Arial MT"/>
              </a:rPr>
              <a:t>text</a:t>
            </a:r>
            <a:endParaRPr sz="1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dirty="0" sz="1100" spc="-10">
                <a:solidFill>
                  <a:srgbClr val="FFFFFF"/>
                </a:solidFill>
                <a:latin typeface="Arial MT"/>
                <a:cs typeface="Arial MT"/>
              </a:rPr>
              <a:t>mxbai-embed-</a:t>
            </a:r>
            <a:r>
              <a:rPr dirty="0" sz="1100" spc="-20">
                <a:solidFill>
                  <a:srgbClr val="FFFFFF"/>
                </a:solidFill>
                <a:latin typeface="Arial MT"/>
                <a:cs typeface="Arial MT"/>
              </a:rPr>
              <a:t>large</a:t>
            </a:r>
            <a:endParaRPr sz="1100">
              <a:latin typeface="Arial MT"/>
              <a:cs typeface="Arial MT"/>
            </a:endParaRPr>
          </a:p>
        </p:txBody>
      </p:sp>
      <p:grpSp>
        <p:nvGrpSpPr>
          <p:cNvPr id="54" name="object 54" descr=""/>
          <p:cNvGrpSpPr/>
          <p:nvPr/>
        </p:nvGrpSpPr>
        <p:grpSpPr>
          <a:xfrm>
            <a:off x="6184963" y="4089463"/>
            <a:ext cx="2698750" cy="603250"/>
            <a:chOff x="6184963" y="4089463"/>
            <a:chExt cx="2698750" cy="603250"/>
          </a:xfrm>
        </p:grpSpPr>
        <p:sp>
          <p:nvSpPr>
            <p:cNvPr id="55" name="object 55" descr=""/>
            <p:cNvSpPr/>
            <p:nvPr/>
          </p:nvSpPr>
          <p:spPr>
            <a:xfrm>
              <a:off x="6186551" y="4091051"/>
              <a:ext cx="2695575" cy="600075"/>
            </a:xfrm>
            <a:custGeom>
              <a:avLst/>
              <a:gdLst/>
              <a:ahLst/>
              <a:cxnLst/>
              <a:rect l="l" t="t" r="r" b="b"/>
              <a:pathLst>
                <a:path w="2695575" h="600075">
                  <a:moveTo>
                    <a:pt x="2652776" y="0"/>
                  </a:moveTo>
                  <a:lnTo>
                    <a:pt x="42672" y="0"/>
                  </a:lnTo>
                  <a:lnTo>
                    <a:pt x="26038" y="3345"/>
                  </a:lnTo>
                  <a:lnTo>
                    <a:pt x="12477" y="12477"/>
                  </a:lnTo>
                  <a:lnTo>
                    <a:pt x="3345" y="26038"/>
                  </a:lnTo>
                  <a:lnTo>
                    <a:pt x="0" y="42672"/>
                  </a:lnTo>
                  <a:lnTo>
                    <a:pt x="0" y="557276"/>
                  </a:lnTo>
                  <a:lnTo>
                    <a:pt x="3345" y="573928"/>
                  </a:lnTo>
                  <a:lnTo>
                    <a:pt x="12477" y="587533"/>
                  </a:lnTo>
                  <a:lnTo>
                    <a:pt x="26038" y="596709"/>
                  </a:lnTo>
                  <a:lnTo>
                    <a:pt x="42672" y="600075"/>
                  </a:lnTo>
                  <a:lnTo>
                    <a:pt x="2652776" y="600075"/>
                  </a:lnTo>
                  <a:lnTo>
                    <a:pt x="2669428" y="596709"/>
                  </a:lnTo>
                  <a:lnTo>
                    <a:pt x="2683033" y="587533"/>
                  </a:lnTo>
                  <a:lnTo>
                    <a:pt x="2692209" y="573928"/>
                  </a:lnTo>
                  <a:lnTo>
                    <a:pt x="2695575" y="557276"/>
                  </a:lnTo>
                  <a:lnTo>
                    <a:pt x="2695575" y="42672"/>
                  </a:lnTo>
                  <a:lnTo>
                    <a:pt x="2692209" y="26038"/>
                  </a:lnTo>
                  <a:lnTo>
                    <a:pt x="2683033" y="12477"/>
                  </a:lnTo>
                  <a:lnTo>
                    <a:pt x="2669428" y="3345"/>
                  </a:lnTo>
                  <a:lnTo>
                    <a:pt x="2652776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 descr=""/>
            <p:cNvSpPr/>
            <p:nvPr/>
          </p:nvSpPr>
          <p:spPr>
            <a:xfrm>
              <a:off x="6186551" y="4091051"/>
              <a:ext cx="2695575" cy="600075"/>
            </a:xfrm>
            <a:custGeom>
              <a:avLst/>
              <a:gdLst/>
              <a:ahLst/>
              <a:cxnLst/>
              <a:rect l="l" t="t" r="r" b="b"/>
              <a:pathLst>
                <a:path w="2695575" h="600075">
                  <a:moveTo>
                    <a:pt x="0" y="42672"/>
                  </a:moveTo>
                  <a:lnTo>
                    <a:pt x="3345" y="26038"/>
                  </a:lnTo>
                  <a:lnTo>
                    <a:pt x="12477" y="12477"/>
                  </a:lnTo>
                  <a:lnTo>
                    <a:pt x="26038" y="3345"/>
                  </a:lnTo>
                  <a:lnTo>
                    <a:pt x="42672" y="0"/>
                  </a:lnTo>
                  <a:lnTo>
                    <a:pt x="2652776" y="0"/>
                  </a:lnTo>
                  <a:lnTo>
                    <a:pt x="2669428" y="3345"/>
                  </a:lnTo>
                  <a:lnTo>
                    <a:pt x="2683033" y="12477"/>
                  </a:lnTo>
                  <a:lnTo>
                    <a:pt x="2692209" y="26038"/>
                  </a:lnTo>
                  <a:lnTo>
                    <a:pt x="2695575" y="42672"/>
                  </a:lnTo>
                  <a:lnTo>
                    <a:pt x="2695575" y="557276"/>
                  </a:lnTo>
                  <a:lnTo>
                    <a:pt x="2692209" y="573928"/>
                  </a:lnTo>
                  <a:lnTo>
                    <a:pt x="2683033" y="587533"/>
                  </a:lnTo>
                  <a:lnTo>
                    <a:pt x="2669428" y="596709"/>
                  </a:lnTo>
                  <a:lnTo>
                    <a:pt x="2652776" y="600075"/>
                  </a:lnTo>
                  <a:lnTo>
                    <a:pt x="42672" y="600075"/>
                  </a:lnTo>
                  <a:lnTo>
                    <a:pt x="26038" y="596709"/>
                  </a:lnTo>
                  <a:lnTo>
                    <a:pt x="12477" y="587533"/>
                  </a:lnTo>
                  <a:lnTo>
                    <a:pt x="3345" y="573928"/>
                  </a:lnTo>
                  <a:lnTo>
                    <a:pt x="0" y="557276"/>
                  </a:lnTo>
                  <a:lnTo>
                    <a:pt x="0" y="42672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7" name="object 57" descr=""/>
          <p:cNvSpPr txBox="1"/>
          <p:nvPr/>
        </p:nvSpPr>
        <p:spPr>
          <a:xfrm>
            <a:off x="6230620" y="4380865"/>
            <a:ext cx="1256665" cy="1968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25"/>
              </a:spcBef>
            </a:pPr>
            <a:r>
              <a:rPr dirty="0" sz="1100">
                <a:solidFill>
                  <a:srgbClr val="FFFFFF"/>
                </a:solidFill>
                <a:latin typeface="Arial MT"/>
                <a:cs typeface="Arial MT"/>
              </a:rPr>
              <a:t>Supabase</a:t>
            </a:r>
            <a:r>
              <a:rPr dirty="0" sz="1100" spc="-3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FFFFFF"/>
                </a:solidFill>
                <a:latin typeface="Arial MT"/>
                <a:cs typeface="Arial MT"/>
              </a:rPr>
              <a:t>/</a:t>
            </a:r>
            <a:r>
              <a:rPr dirty="0" sz="1100" spc="-3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100" spc="-10">
                <a:solidFill>
                  <a:srgbClr val="FFFFFF"/>
                </a:solidFill>
                <a:latin typeface="Arial MT"/>
                <a:cs typeface="Arial MT"/>
              </a:rPr>
              <a:t>Chroma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58" name="object 58" descr=""/>
          <p:cNvSpPr/>
          <p:nvPr/>
        </p:nvSpPr>
        <p:spPr>
          <a:xfrm>
            <a:off x="138112" y="4919726"/>
            <a:ext cx="11935460" cy="1809750"/>
          </a:xfrm>
          <a:custGeom>
            <a:avLst/>
            <a:gdLst/>
            <a:ahLst/>
            <a:cxnLst/>
            <a:rect l="l" t="t" r="r" b="b"/>
            <a:pathLst>
              <a:path w="11935460" h="1809750">
                <a:moveTo>
                  <a:pt x="0" y="90297"/>
                </a:moveTo>
                <a:lnTo>
                  <a:pt x="7102" y="55131"/>
                </a:lnTo>
                <a:lnTo>
                  <a:pt x="26469" y="26431"/>
                </a:lnTo>
                <a:lnTo>
                  <a:pt x="55196" y="7090"/>
                </a:lnTo>
                <a:lnTo>
                  <a:pt x="90373" y="0"/>
                </a:lnTo>
                <a:lnTo>
                  <a:pt x="11844464" y="0"/>
                </a:lnTo>
                <a:lnTo>
                  <a:pt x="11879649" y="7090"/>
                </a:lnTo>
                <a:lnTo>
                  <a:pt x="11908393" y="26431"/>
                </a:lnTo>
                <a:lnTo>
                  <a:pt x="11927778" y="55131"/>
                </a:lnTo>
                <a:lnTo>
                  <a:pt x="11934888" y="90297"/>
                </a:lnTo>
                <a:lnTo>
                  <a:pt x="11934888" y="1719313"/>
                </a:lnTo>
                <a:lnTo>
                  <a:pt x="11927778" y="1754490"/>
                </a:lnTo>
                <a:lnTo>
                  <a:pt x="11908393" y="1783216"/>
                </a:lnTo>
                <a:lnTo>
                  <a:pt x="11879649" y="1802584"/>
                </a:lnTo>
                <a:lnTo>
                  <a:pt x="11844464" y="1809686"/>
                </a:lnTo>
                <a:lnTo>
                  <a:pt x="90373" y="1809686"/>
                </a:lnTo>
                <a:lnTo>
                  <a:pt x="55196" y="1802584"/>
                </a:lnTo>
                <a:lnTo>
                  <a:pt x="26469" y="1783216"/>
                </a:lnTo>
                <a:lnTo>
                  <a:pt x="7102" y="1754490"/>
                </a:lnTo>
                <a:lnTo>
                  <a:pt x="0" y="1719313"/>
                </a:lnTo>
                <a:lnTo>
                  <a:pt x="0" y="90297"/>
                </a:lnTo>
                <a:close/>
              </a:path>
            </a:pathLst>
          </a:custGeom>
          <a:ln w="9525">
            <a:solidFill>
              <a:srgbClr val="3AFFC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9" name="object 59" descr=""/>
          <p:cNvSpPr txBox="1"/>
          <p:nvPr/>
        </p:nvSpPr>
        <p:spPr>
          <a:xfrm>
            <a:off x="3771010" y="2603817"/>
            <a:ext cx="1853564" cy="47370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Workflow engine</a:t>
            </a:r>
            <a:endParaRPr sz="1200">
              <a:latin typeface="Arial"/>
              <a:cs typeface="Arial"/>
            </a:endParaRPr>
          </a:p>
          <a:p>
            <a:pPr marL="688975">
              <a:lnSpc>
                <a:spcPct val="100000"/>
              </a:lnSpc>
              <a:spcBef>
                <a:spcPts val="1125"/>
              </a:spcBef>
            </a:pP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Оркестрация</a:t>
            </a: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процессов</a:t>
            </a:r>
            <a:endParaRPr sz="800">
              <a:latin typeface="Microsoft Sans Serif"/>
              <a:cs typeface="Microsoft Sans Serif"/>
            </a:endParaRPr>
          </a:p>
        </p:txBody>
      </p:sp>
      <p:sp>
        <p:nvSpPr>
          <p:cNvPr id="60" name="object 60" descr=""/>
          <p:cNvSpPr txBox="1"/>
          <p:nvPr/>
        </p:nvSpPr>
        <p:spPr>
          <a:xfrm>
            <a:off x="3549396" y="3975036"/>
            <a:ext cx="2031364" cy="4521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Pre-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processing</a:t>
            </a:r>
            <a:r>
              <a:rPr dirty="0" sz="1200" spc="-6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20" b="1">
                <a:solidFill>
                  <a:srgbClr val="F5E38B"/>
                </a:solidFill>
                <a:latin typeface="Arial"/>
                <a:cs typeface="Arial"/>
              </a:rPr>
              <a:t>tools</a:t>
            </a:r>
            <a:endParaRPr sz="1200">
              <a:latin typeface="Arial"/>
              <a:cs typeface="Arial"/>
            </a:endParaRPr>
          </a:p>
          <a:p>
            <a:pPr marL="911860">
              <a:lnSpc>
                <a:spcPct val="100000"/>
              </a:lnSpc>
              <a:spcBef>
                <a:spcPts val="950"/>
              </a:spcBef>
            </a:pP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Защита</a:t>
            </a:r>
            <a:r>
              <a:rPr dirty="0" sz="800" spc="-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и 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контроль</a:t>
            </a:r>
            <a:r>
              <a:rPr dirty="0" sz="800" spc="-4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25">
                <a:solidFill>
                  <a:srgbClr val="C5DFB4"/>
                </a:solidFill>
                <a:latin typeface="Microsoft Sans Serif"/>
                <a:cs typeface="Microsoft Sans Serif"/>
              </a:rPr>
              <a:t>при</a:t>
            </a:r>
            <a:endParaRPr sz="800">
              <a:latin typeface="Microsoft Sans Serif"/>
              <a:cs typeface="Microsoft Sans Serif"/>
            </a:endParaRPr>
          </a:p>
        </p:txBody>
      </p:sp>
      <p:sp>
        <p:nvSpPr>
          <p:cNvPr id="61" name="object 61" descr=""/>
          <p:cNvSpPr txBox="1"/>
          <p:nvPr/>
        </p:nvSpPr>
        <p:spPr>
          <a:xfrm>
            <a:off x="4448809" y="4399533"/>
            <a:ext cx="1114425" cy="15113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взаимодействии</a:t>
            </a:r>
            <a:r>
              <a:rPr dirty="0" sz="800" spc="2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с</a:t>
            </a:r>
            <a:r>
              <a:rPr dirty="0" sz="800" spc="2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25">
                <a:solidFill>
                  <a:srgbClr val="C5DFB4"/>
                </a:solidFill>
                <a:latin typeface="Arial MT"/>
                <a:cs typeface="Arial MT"/>
              </a:rPr>
              <a:t>LLM</a:t>
            </a:r>
            <a:endParaRPr sz="800">
              <a:latin typeface="Arial MT"/>
              <a:cs typeface="Arial MT"/>
            </a:endParaRPr>
          </a:p>
        </p:txBody>
      </p:sp>
      <p:sp>
        <p:nvSpPr>
          <p:cNvPr id="62" name="object 62" descr=""/>
          <p:cNvSpPr txBox="1"/>
          <p:nvPr/>
        </p:nvSpPr>
        <p:spPr>
          <a:xfrm>
            <a:off x="4237990" y="3552761"/>
            <a:ext cx="1490345" cy="27622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Проверка</a:t>
            </a:r>
            <a:r>
              <a:rPr dirty="0" sz="800" spc="-2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прав</a:t>
            </a:r>
            <a:r>
              <a:rPr dirty="0" sz="800" spc="-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использования</a:t>
            </a:r>
            <a:endParaRPr sz="8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платформы</a:t>
            </a:r>
            <a:r>
              <a:rPr dirty="0" sz="800" spc="-3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25">
                <a:solidFill>
                  <a:srgbClr val="C5DFB4"/>
                </a:solidFill>
                <a:latin typeface="Microsoft Sans Serif"/>
                <a:cs typeface="Microsoft Sans Serif"/>
              </a:rPr>
              <a:t>ИИ</a:t>
            </a:r>
            <a:endParaRPr sz="800">
              <a:latin typeface="Microsoft Sans Serif"/>
              <a:cs typeface="Microsoft Sans Serif"/>
            </a:endParaRPr>
          </a:p>
        </p:txBody>
      </p:sp>
      <p:sp>
        <p:nvSpPr>
          <p:cNvPr id="63" name="object 63" descr=""/>
          <p:cNvSpPr txBox="1"/>
          <p:nvPr/>
        </p:nvSpPr>
        <p:spPr>
          <a:xfrm>
            <a:off x="7683881" y="3689413"/>
            <a:ext cx="1135380" cy="2755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Создание</a:t>
            </a:r>
            <a:r>
              <a:rPr dirty="0" sz="800" spc="-4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векторных</a:t>
            </a:r>
            <a:endParaRPr sz="8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представлений</a:t>
            </a:r>
            <a:r>
              <a:rPr dirty="0" sz="800" spc="6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данных</a:t>
            </a:r>
            <a:endParaRPr sz="800">
              <a:latin typeface="Microsoft Sans Serif"/>
              <a:cs typeface="Microsoft Sans Serif"/>
            </a:endParaRPr>
          </a:p>
        </p:txBody>
      </p:sp>
      <p:sp>
        <p:nvSpPr>
          <p:cNvPr id="64" name="object 64" descr=""/>
          <p:cNvSpPr txBox="1"/>
          <p:nvPr/>
        </p:nvSpPr>
        <p:spPr>
          <a:xfrm>
            <a:off x="7112634" y="4048915"/>
            <a:ext cx="1620520" cy="461645"/>
          </a:xfrm>
          <a:prstGeom prst="rect">
            <a:avLst/>
          </a:prstGeom>
        </p:spPr>
        <p:txBody>
          <a:bodyPr wrap="square" lIns="0" tIns="9525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750"/>
              </a:spcBef>
            </a:pPr>
            <a:r>
              <a:rPr dirty="0" sz="1100" b="1">
                <a:solidFill>
                  <a:srgbClr val="F5E38B"/>
                </a:solidFill>
                <a:latin typeface="Arial"/>
                <a:cs typeface="Arial"/>
              </a:rPr>
              <a:t>Vector</a:t>
            </a:r>
            <a:r>
              <a:rPr dirty="0" sz="1100" spc="-2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5E38B"/>
                </a:solidFill>
                <a:latin typeface="Arial"/>
                <a:cs typeface="Arial"/>
              </a:rPr>
              <a:t>Store</a:t>
            </a:r>
            <a:endParaRPr sz="1100">
              <a:latin typeface="Arial"/>
              <a:cs typeface="Arial"/>
            </a:endParaRPr>
          </a:p>
          <a:p>
            <a:pPr marL="611505">
              <a:lnSpc>
                <a:spcPct val="100000"/>
              </a:lnSpc>
              <a:spcBef>
                <a:spcPts val="495"/>
              </a:spcBef>
            </a:pP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Хранение</a:t>
            </a:r>
            <a:r>
              <a:rPr dirty="0" sz="800" spc="-5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векторных</a:t>
            </a:r>
            <a:endParaRPr sz="800">
              <a:latin typeface="Microsoft Sans Serif"/>
              <a:cs typeface="Microsoft Sans Serif"/>
            </a:endParaRPr>
          </a:p>
        </p:txBody>
      </p:sp>
      <p:sp>
        <p:nvSpPr>
          <p:cNvPr id="65" name="object 65" descr=""/>
          <p:cNvSpPr txBox="1"/>
          <p:nvPr/>
        </p:nvSpPr>
        <p:spPr>
          <a:xfrm>
            <a:off x="7724520" y="4483354"/>
            <a:ext cx="1112520" cy="15113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25"/>
              </a:spcBef>
            </a:pP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представлений</a:t>
            </a:r>
            <a:r>
              <a:rPr dirty="0" sz="800" spc="7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данных</a:t>
            </a:r>
            <a:endParaRPr sz="800">
              <a:latin typeface="Microsoft Sans Serif"/>
              <a:cs typeface="Microsoft Sans Serif"/>
            </a:endParaRPr>
          </a:p>
        </p:txBody>
      </p:sp>
      <p:pic>
        <p:nvPicPr>
          <p:cNvPr id="66" name="object 66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19100" y="2152650"/>
            <a:ext cx="228600" cy="228600"/>
          </a:xfrm>
          <a:prstGeom prst="rect">
            <a:avLst/>
          </a:prstGeom>
        </p:spPr>
      </p:pic>
      <p:pic>
        <p:nvPicPr>
          <p:cNvPr id="67" name="object 67" descr="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3486150" y="2152650"/>
            <a:ext cx="238125" cy="228600"/>
          </a:xfrm>
          <a:prstGeom prst="rect">
            <a:avLst/>
          </a:prstGeom>
        </p:spPr>
      </p:pic>
      <p:grpSp>
        <p:nvGrpSpPr>
          <p:cNvPr id="68" name="object 68" descr=""/>
          <p:cNvGrpSpPr/>
          <p:nvPr/>
        </p:nvGrpSpPr>
        <p:grpSpPr>
          <a:xfrm>
            <a:off x="7067550" y="2114550"/>
            <a:ext cx="2447925" cy="304800"/>
            <a:chOff x="7067550" y="2114550"/>
            <a:chExt cx="2447925" cy="304800"/>
          </a:xfrm>
        </p:grpSpPr>
        <p:pic>
          <p:nvPicPr>
            <p:cNvPr id="69" name="object 69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7067550" y="2114550"/>
              <a:ext cx="304800" cy="304800"/>
            </a:xfrm>
            <a:prstGeom prst="rect">
              <a:avLst/>
            </a:prstGeom>
          </p:spPr>
        </p:pic>
        <p:pic>
          <p:nvPicPr>
            <p:cNvPr id="70" name="object 70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9267825" y="2143125"/>
              <a:ext cx="247650" cy="247650"/>
            </a:xfrm>
            <a:prstGeom prst="rect">
              <a:avLst/>
            </a:prstGeom>
          </p:spPr>
        </p:pic>
      </p:grpSp>
      <p:sp>
        <p:nvSpPr>
          <p:cNvPr id="71" name="object 71" descr=""/>
          <p:cNvSpPr txBox="1"/>
          <p:nvPr/>
        </p:nvSpPr>
        <p:spPr>
          <a:xfrm>
            <a:off x="10622026" y="5186108"/>
            <a:ext cx="433705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0" b="1">
                <a:solidFill>
                  <a:srgbClr val="FFC000"/>
                </a:solidFill>
                <a:latin typeface="Arial"/>
                <a:cs typeface="Arial"/>
              </a:rPr>
              <a:t>ДРЧК</a:t>
            </a:r>
            <a:endParaRPr sz="1200">
              <a:latin typeface="Arial"/>
              <a:cs typeface="Arial"/>
            </a:endParaRPr>
          </a:p>
        </p:txBody>
      </p:sp>
      <p:sp>
        <p:nvSpPr>
          <p:cNvPr id="72" name="object 72" descr=""/>
          <p:cNvSpPr txBox="1"/>
          <p:nvPr/>
        </p:nvSpPr>
        <p:spPr>
          <a:xfrm>
            <a:off x="10808334" y="5773772"/>
            <a:ext cx="1195705" cy="963294"/>
          </a:xfrm>
          <a:prstGeom prst="rect">
            <a:avLst/>
          </a:prstGeom>
        </p:spPr>
        <p:txBody>
          <a:bodyPr wrap="square" lIns="0" tIns="29209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29"/>
              </a:spcBef>
            </a:pPr>
            <a:r>
              <a:rPr dirty="0" sz="1200" spc="-20" b="1">
                <a:solidFill>
                  <a:srgbClr val="9DC3E6"/>
                </a:solidFill>
                <a:latin typeface="Arial"/>
                <a:cs typeface="Arial"/>
              </a:rPr>
              <a:t>Свое</a:t>
            </a:r>
            <a:endParaRPr sz="1200">
              <a:latin typeface="Arial"/>
              <a:cs typeface="Arial"/>
            </a:endParaRPr>
          </a:p>
          <a:p>
            <a:pPr marL="12700" marR="5080">
              <a:lnSpc>
                <a:spcPts val="1580"/>
              </a:lnSpc>
              <a:spcBef>
                <a:spcPts val="70"/>
              </a:spcBef>
            </a:pPr>
            <a:r>
              <a:rPr dirty="0" sz="1200" spc="-10" b="1">
                <a:solidFill>
                  <a:srgbClr val="9DC3E6"/>
                </a:solidFill>
                <a:latin typeface="Arial"/>
                <a:cs typeface="Arial"/>
              </a:rPr>
              <a:t>структурное подразделение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60"/>
              </a:spcBef>
            </a:pPr>
            <a:r>
              <a:rPr dirty="0" sz="950" spc="-10">
                <a:solidFill>
                  <a:srgbClr val="FFFFFF"/>
                </a:solidFill>
                <a:latin typeface="Microsoft Sans Serif"/>
                <a:cs typeface="Microsoft Sans Serif"/>
              </a:rPr>
              <a:t>Регламенты</a:t>
            </a:r>
            <a:endParaRPr sz="95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950" spc="-10">
                <a:solidFill>
                  <a:srgbClr val="FFFFFF"/>
                </a:solidFill>
                <a:latin typeface="Microsoft Sans Serif"/>
                <a:cs typeface="Microsoft Sans Serif"/>
              </a:rPr>
              <a:t>Правила</a:t>
            </a:r>
            <a:endParaRPr sz="950">
              <a:latin typeface="Microsoft Sans Serif"/>
              <a:cs typeface="Microsoft Sans Serif"/>
            </a:endParaRPr>
          </a:p>
        </p:txBody>
      </p:sp>
      <p:sp>
        <p:nvSpPr>
          <p:cNvPr id="73" name="object 73" descr=""/>
          <p:cNvSpPr txBox="1"/>
          <p:nvPr/>
        </p:nvSpPr>
        <p:spPr>
          <a:xfrm>
            <a:off x="7149083" y="6119753"/>
            <a:ext cx="1141095" cy="567690"/>
          </a:xfrm>
          <a:prstGeom prst="rect">
            <a:avLst/>
          </a:prstGeom>
        </p:spPr>
        <p:txBody>
          <a:bodyPr wrap="square" lIns="0" tIns="33655" rIns="0" bIns="0" rtlCol="0" vert="horz">
            <a:spAutoFit/>
          </a:bodyPr>
          <a:lstStyle/>
          <a:p>
            <a:pPr algn="r" marR="10160">
              <a:lnSpc>
                <a:spcPct val="100000"/>
              </a:lnSpc>
              <a:spcBef>
                <a:spcPts val="265"/>
              </a:spcBef>
            </a:pPr>
            <a:r>
              <a:rPr dirty="0" sz="1200" spc="-25" b="1">
                <a:solidFill>
                  <a:srgbClr val="9DC3E6"/>
                </a:solidFill>
                <a:latin typeface="Arial"/>
                <a:cs typeface="Arial"/>
              </a:rPr>
              <a:t>ДБ</a:t>
            </a:r>
            <a:endParaRPr sz="1200">
              <a:latin typeface="Arial"/>
              <a:cs typeface="Arial"/>
            </a:endParaRPr>
          </a:p>
          <a:p>
            <a:pPr algn="r" marR="5080">
              <a:lnSpc>
                <a:spcPct val="100000"/>
              </a:lnSpc>
              <a:spcBef>
                <a:spcPts val="165"/>
              </a:spcBef>
            </a:pP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Правила</a:t>
            </a:r>
            <a:r>
              <a:rPr dirty="0" sz="950" spc="1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и</a:t>
            </a:r>
            <a:r>
              <a:rPr dirty="0" sz="950" spc="1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-10">
                <a:solidFill>
                  <a:srgbClr val="FFFFFF"/>
                </a:solidFill>
                <a:latin typeface="Microsoft Sans Serif"/>
                <a:cs typeface="Microsoft Sans Serif"/>
              </a:rPr>
              <a:t>техника</a:t>
            </a:r>
            <a:endParaRPr sz="950">
              <a:latin typeface="Microsoft Sans Serif"/>
              <a:cs typeface="Microsoft Sans Serif"/>
            </a:endParaRPr>
          </a:p>
          <a:p>
            <a:pPr algn="r" marR="8890">
              <a:lnSpc>
                <a:spcPct val="100000"/>
              </a:lnSpc>
              <a:spcBef>
                <a:spcPts val="210"/>
              </a:spcBef>
            </a:pPr>
            <a:r>
              <a:rPr dirty="0" sz="950" spc="-10">
                <a:solidFill>
                  <a:srgbClr val="FFFFFF"/>
                </a:solidFill>
                <a:latin typeface="Microsoft Sans Serif"/>
                <a:cs typeface="Microsoft Sans Serif"/>
              </a:rPr>
              <a:t>безопасности</a:t>
            </a:r>
            <a:endParaRPr sz="950">
              <a:latin typeface="Microsoft Sans Serif"/>
              <a:cs typeface="Microsoft Sans Serif"/>
            </a:endParaRPr>
          </a:p>
        </p:txBody>
      </p:sp>
      <p:sp>
        <p:nvSpPr>
          <p:cNvPr id="74" name="object 74" descr=""/>
          <p:cNvSpPr txBox="1"/>
          <p:nvPr/>
        </p:nvSpPr>
        <p:spPr>
          <a:xfrm>
            <a:off x="6966584" y="5080273"/>
            <a:ext cx="1371600" cy="739775"/>
          </a:xfrm>
          <a:prstGeom prst="rect">
            <a:avLst/>
          </a:prstGeom>
        </p:spPr>
        <p:txBody>
          <a:bodyPr wrap="square" lIns="0" tIns="34290" rIns="0" bIns="0" rtlCol="0" vert="horz">
            <a:spAutoFit/>
          </a:bodyPr>
          <a:lstStyle/>
          <a:p>
            <a:pPr algn="r" marR="5080">
              <a:lnSpc>
                <a:spcPct val="100000"/>
              </a:lnSpc>
              <a:spcBef>
                <a:spcPts val="270"/>
              </a:spcBef>
            </a:pPr>
            <a:r>
              <a:rPr dirty="0" sz="1200" spc="-25" b="1">
                <a:solidFill>
                  <a:srgbClr val="9DC3E6"/>
                </a:solidFill>
                <a:latin typeface="Arial"/>
                <a:cs typeface="Arial"/>
              </a:rPr>
              <a:t>ДИТ</a:t>
            </a:r>
            <a:endParaRPr sz="1200">
              <a:latin typeface="Arial"/>
              <a:cs typeface="Arial"/>
            </a:endParaRPr>
          </a:p>
          <a:p>
            <a:pPr algn="r" marR="7620">
              <a:lnSpc>
                <a:spcPct val="100000"/>
              </a:lnSpc>
              <a:spcBef>
                <a:spcPts val="160"/>
              </a:spcBef>
            </a:pP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Выдача</a:t>
            </a:r>
            <a:r>
              <a:rPr dirty="0" sz="950" spc="7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ПК,</a:t>
            </a:r>
            <a:r>
              <a:rPr dirty="0" sz="950" spc="1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-10">
                <a:solidFill>
                  <a:srgbClr val="FFFFFF"/>
                </a:solidFill>
                <a:latin typeface="Microsoft Sans Serif"/>
                <a:cs typeface="Microsoft Sans Serif"/>
              </a:rPr>
              <a:t>телефона</a:t>
            </a:r>
            <a:endParaRPr sz="950">
              <a:latin typeface="Microsoft Sans Serif"/>
              <a:cs typeface="Microsoft Sans Serif"/>
            </a:endParaRPr>
          </a:p>
          <a:p>
            <a:pPr algn="r" marR="6350">
              <a:lnSpc>
                <a:spcPct val="100000"/>
              </a:lnSpc>
              <a:spcBef>
                <a:spcPts val="210"/>
              </a:spcBef>
            </a:pP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Выдача</a:t>
            </a:r>
            <a:r>
              <a:rPr dirty="0" sz="950" spc="18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-10">
                <a:solidFill>
                  <a:srgbClr val="FFFFFF"/>
                </a:solidFill>
                <a:latin typeface="Microsoft Sans Serif"/>
                <a:cs typeface="Microsoft Sans Serif"/>
              </a:rPr>
              <a:t>компьютерной</a:t>
            </a:r>
            <a:endParaRPr sz="950">
              <a:latin typeface="Microsoft Sans Serif"/>
              <a:cs typeface="Microsoft Sans Serif"/>
            </a:endParaRPr>
          </a:p>
          <a:p>
            <a:pPr algn="r" marR="11430">
              <a:lnSpc>
                <a:spcPct val="100000"/>
              </a:lnSpc>
              <a:spcBef>
                <a:spcPts val="215"/>
              </a:spcBef>
            </a:pPr>
            <a:r>
              <a:rPr dirty="0" sz="950" spc="-10">
                <a:solidFill>
                  <a:srgbClr val="FFFFFF"/>
                </a:solidFill>
                <a:latin typeface="Microsoft Sans Serif"/>
                <a:cs typeface="Microsoft Sans Serif"/>
              </a:rPr>
              <a:t>переферии</a:t>
            </a:r>
            <a:endParaRPr sz="950">
              <a:latin typeface="Microsoft Sans Serif"/>
              <a:cs typeface="Microsoft Sans Serif"/>
            </a:endParaRPr>
          </a:p>
        </p:txBody>
      </p:sp>
      <p:grpSp>
        <p:nvGrpSpPr>
          <p:cNvPr id="75" name="object 75" descr=""/>
          <p:cNvGrpSpPr/>
          <p:nvPr/>
        </p:nvGrpSpPr>
        <p:grpSpPr>
          <a:xfrm>
            <a:off x="8532876" y="4961001"/>
            <a:ext cx="2003425" cy="1612900"/>
            <a:chOff x="8532876" y="4961001"/>
            <a:chExt cx="2003425" cy="1612900"/>
          </a:xfrm>
        </p:grpSpPr>
        <p:pic>
          <p:nvPicPr>
            <p:cNvPr id="76" name="object 76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8532876" y="4961001"/>
              <a:ext cx="2003425" cy="1612836"/>
            </a:xfrm>
            <a:prstGeom prst="rect">
              <a:avLst/>
            </a:prstGeom>
          </p:spPr>
        </p:pic>
        <p:pic>
          <p:nvPicPr>
            <p:cNvPr id="77" name="object 77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9324975" y="5181600"/>
              <a:ext cx="485775" cy="485775"/>
            </a:xfrm>
            <a:prstGeom prst="rect">
              <a:avLst/>
            </a:prstGeom>
          </p:spPr>
        </p:pic>
      </p:grpSp>
      <p:sp>
        <p:nvSpPr>
          <p:cNvPr id="78" name="object 78" descr=""/>
          <p:cNvSpPr txBox="1"/>
          <p:nvPr/>
        </p:nvSpPr>
        <p:spPr>
          <a:xfrm>
            <a:off x="9197340" y="5724207"/>
            <a:ext cx="750570" cy="631825"/>
          </a:xfrm>
          <a:prstGeom prst="rect">
            <a:avLst/>
          </a:prstGeom>
        </p:spPr>
        <p:txBody>
          <a:bodyPr wrap="square" lIns="0" tIns="7620" rIns="0" bIns="0" rtlCol="0" vert="horz">
            <a:spAutoFit/>
          </a:bodyPr>
          <a:lstStyle/>
          <a:p>
            <a:pPr algn="ctr" marL="12700" marR="5080" indent="-4445">
              <a:lnSpc>
                <a:spcPct val="105400"/>
              </a:lnSpc>
              <a:spcBef>
                <a:spcPts val="60"/>
              </a:spcBef>
            </a:pPr>
            <a:r>
              <a:rPr dirty="0" sz="950" spc="-10" b="1">
                <a:solidFill>
                  <a:srgbClr val="FFFFFF"/>
                </a:solidFill>
                <a:latin typeface="Arial"/>
                <a:cs typeface="Arial"/>
              </a:rPr>
              <a:t>Основные вопросы сотрудника </a:t>
            </a:r>
            <a:r>
              <a:rPr dirty="0" sz="950" spc="-20" b="1">
                <a:solidFill>
                  <a:srgbClr val="FFFFFF"/>
                </a:solidFill>
                <a:latin typeface="Arial"/>
                <a:cs typeface="Arial"/>
              </a:rPr>
              <a:t>НБРК</a:t>
            </a:r>
            <a:endParaRPr sz="950">
              <a:latin typeface="Arial"/>
              <a:cs typeface="Arial"/>
            </a:endParaRPr>
          </a:p>
        </p:txBody>
      </p:sp>
      <p:pic>
        <p:nvPicPr>
          <p:cNvPr id="79" name="object 79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0039350" y="5114925"/>
            <a:ext cx="428625" cy="428625"/>
          </a:xfrm>
          <a:prstGeom prst="rect">
            <a:avLst/>
          </a:prstGeom>
        </p:spPr>
      </p:pic>
      <p:sp>
        <p:nvSpPr>
          <p:cNvPr id="80" name="object 80" descr=""/>
          <p:cNvSpPr txBox="1"/>
          <p:nvPr/>
        </p:nvSpPr>
        <p:spPr>
          <a:xfrm>
            <a:off x="599757" y="2733992"/>
            <a:ext cx="1670685" cy="4876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Интерфейс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 ИИ-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агента</a:t>
            </a:r>
            <a:endParaRPr sz="1200">
              <a:latin typeface="Arial"/>
              <a:cs typeface="Arial"/>
            </a:endParaRPr>
          </a:p>
          <a:p>
            <a:pPr marL="503555">
              <a:lnSpc>
                <a:spcPct val="100000"/>
              </a:lnSpc>
              <a:spcBef>
                <a:spcPts val="869"/>
              </a:spcBef>
            </a:pP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Outsystems</a:t>
            </a:r>
            <a:endParaRPr sz="1100">
              <a:latin typeface="Arial"/>
              <a:cs typeface="Arial"/>
            </a:endParaRPr>
          </a:p>
        </p:txBody>
      </p:sp>
      <p:sp>
        <p:nvSpPr>
          <p:cNvPr id="81" name="object 81" descr=""/>
          <p:cNvSpPr txBox="1"/>
          <p:nvPr/>
        </p:nvSpPr>
        <p:spPr>
          <a:xfrm>
            <a:off x="6975220" y="2910903"/>
            <a:ext cx="1061085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solidFill>
                  <a:srgbClr val="FFFFFF"/>
                </a:solidFill>
                <a:latin typeface="Arial MT"/>
                <a:cs typeface="Arial MT"/>
              </a:rPr>
              <a:t>GPT</a:t>
            </a:r>
            <a:r>
              <a:rPr dirty="0" sz="1200" spc="-3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200">
                <a:solidFill>
                  <a:srgbClr val="FFFFFF"/>
                </a:solidFill>
                <a:latin typeface="Arial MT"/>
                <a:cs typeface="Arial MT"/>
              </a:rPr>
              <a:t>oss.</a:t>
            </a:r>
            <a:r>
              <a:rPr dirty="0" sz="1200" spc="-20">
                <a:solidFill>
                  <a:srgbClr val="FFFFFF"/>
                </a:solidFill>
                <a:latin typeface="Arial MT"/>
                <a:cs typeface="Arial MT"/>
              </a:rPr>
              <a:t> 120B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82" name="object 82" descr=""/>
          <p:cNvSpPr txBox="1"/>
          <p:nvPr/>
        </p:nvSpPr>
        <p:spPr>
          <a:xfrm>
            <a:off x="263207" y="5091303"/>
            <a:ext cx="5301615" cy="569595"/>
          </a:xfrm>
          <a:prstGeom prst="rect">
            <a:avLst/>
          </a:prstGeom>
        </p:spPr>
        <p:txBody>
          <a:bodyPr wrap="square" lIns="0" tIns="254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00"/>
              </a:spcBef>
            </a:pP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Ожидаемый</a:t>
            </a:r>
            <a:r>
              <a:rPr dirty="0" sz="1100" spc="-6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результат:</a:t>
            </a:r>
            <a:endParaRPr sz="1100">
              <a:latin typeface="Arial"/>
              <a:cs typeface="Arial"/>
            </a:endParaRPr>
          </a:p>
          <a:p>
            <a:pPr marL="183515" indent="-170815">
              <a:lnSpc>
                <a:spcPct val="100000"/>
              </a:lnSpc>
              <a:spcBef>
                <a:spcPts val="110"/>
              </a:spcBef>
              <a:buFont typeface="Wingdings"/>
              <a:buChar char=""/>
              <a:tabLst>
                <a:tab pos="183515" algn="l"/>
              </a:tabLst>
            </a:pP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Сокращение</a:t>
            </a:r>
            <a:r>
              <a:rPr dirty="0" sz="1100" spc="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времени</a:t>
            </a:r>
            <a:r>
              <a:rPr dirty="0" sz="1100" spc="-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на</a:t>
            </a:r>
            <a:r>
              <a:rPr dirty="0" sz="1100" spc="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поиск</a:t>
            </a:r>
            <a:r>
              <a:rPr dirty="0" sz="110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информации</a:t>
            </a:r>
            <a:r>
              <a:rPr dirty="0" sz="1100" spc="-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на</a:t>
            </a:r>
            <a:r>
              <a:rPr dirty="0" sz="1100" spc="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25">
                <a:solidFill>
                  <a:srgbClr val="FFFFFF"/>
                </a:solidFill>
                <a:latin typeface="Arial MT"/>
                <a:cs typeface="Arial MT"/>
              </a:rPr>
              <a:t>30%</a:t>
            </a:r>
            <a:endParaRPr sz="1100">
              <a:latin typeface="Arial MT"/>
              <a:cs typeface="Arial MT"/>
            </a:endParaRPr>
          </a:p>
          <a:p>
            <a:pPr marL="183515" indent="-170815">
              <a:lnSpc>
                <a:spcPct val="100000"/>
              </a:lnSpc>
              <a:spcBef>
                <a:spcPts val="105"/>
              </a:spcBef>
              <a:buFont typeface="Wingdings"/>
              <a:buChar char=""/>
              <a:tabLst>
                <a:tab pos="183515" algn="l"/>
              </a:tabLst>
            </a:pP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Возможность</a:t>
            </a:r>
            <a:r>
              <a:rPr dirty="0" sz="1100" spc="-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оптимизации</a:t>
            </a:r>
            <a:r>
              <a:rPr dirty="0" sz="1100" spc="-6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рутинных</a:t>
            </a:r>
            <a:r>
              <a:rPr dirty="0" sz="1100" spc="-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задач</a:t>
            </a:r>
            <a:r>
              <a:rPr dirty="0" sz="1100" spc="-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с</a:t>
            </a:r>
            <a:r>
              <a:rPr dirty="0" sz="1100" spc="-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помощью</a:t>
            </a:r>
            <a:r>
              <a:rPr dirty="0" sz="1100" spc="-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цифрового</a:t>
            </a:r>
            <a:r>
              <a:rPr dirty="0" sz="1100" spc="-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помощника</a:t>
            </a:r>
            <a:endParaRPr sz="1100">
              <a:latin typeface="Microsoft Sans Serif"/>
              <a:cs typeface="Microsoft Sans Serif"/>
            </a:endParaRPr>
          </a:p>
        </p:txBody>
      </p:sp>
      <p:grpSp>
        <p:nvGrpSpPr>
          <p:cNvPr id="83" name="object 83" descr=""/>
          <p:cNvGrpSpPr/>
          <p:nvPr/>
        </p:nvGrpSpPr>
        <p:grpSpPr>
          <a:xfrm>
            <a:off x="141287" y="1303400"/>
            <a:ext cx="11862435" cy="603250"/>
            <a:chOff x="141287" y="1303400"/>
            <a:chExt cx="11862435" cy="603250"/>
          </a:xfrm>
        </p:grpSpPr>
        <p:pic>
          <p:nvPicPr>
            <p:cNvPr id="84" name="object 84" descr="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47637" y="1309750"/>
              <a:ext cx="11849163" cy="590550"/>
            </a:xfrm>
            <a:prstGeom prst="rect">
              <a:avLst/>
            </a:prstGeom>
          </p:spPr>
        </p:pic>
        <p:sp>
          <p:nvSpPr>
            <p:cNvPr id="85" name="object 85" descr=""/>
            <p:cNvSpPr/>
            <p:nvPr/>
          </p:nvSpPr>
          <p:spPr>
            <a:xfrm>
              <a:off x="147637" y="1309750"/>
              <a:ext cx="11849735" cy="590550"/>
            </a:xfrm>
            <a:custGeom>
              <a:avLst/>
              <a:gdLst/>
              <a:ahLst/>
              <a:cxnLst/>
              <a:rect l="l" t="t" r="r" b="b"/>
              <a:pathLst>
                <a:path w="11849735" h="590550">
                  <a:moveTo>
                    <a:pt x="0" y="98298"/>
                  </a:moveTo>
                  <a:lnTo>
                    <a:pt x="7735" y="60007"/>
                  </a:lnTo>
                  <a:lnTo>
                    <a:pt x="28828" y="28765"/>
                  </a:lnTo>
                  <a:lnTo>
                    <a:pt x="60114" y="7715"/>
                  </a:lnTo>
                  <a:lnTo>
                    <a:pt x="98425" y="0"/>
                  </a:lnTo>
                  <a:lnTo>
                    <a:pt x="11750738" y="0"/>
                  </a:lnTo>
                  <a:lnTo>
                    <a:pt x="11789048" y="7715"/>
                  </a:lnTo>
                  <a:lnTo>
                    <a:pt x="11820334" y="28765"/>
                  </a:lnTo>
                  <a:lnTo>
                    <a:pt x="11841428" y="60007"/>
                  </a:lnTo>
                  <a:lnTo>
                    <a:pt x="11849163" y="98298"/>
                  </a:lnTo>
                  <a:lnTo>
                    <a:pt x="11849163" y="492125"/>
                  </a:lnTo>
                  <a:lnTo>
                    <a:pt x="11841428" y="530435"/>
                  </a:lnTo>
                  <a:lnTo>
                    <a:pt x="11820334" y="561721"/>
                  </a:lnTo>
                  <a:lnTo>
                    <a:pt x="11789048" y="582814"/>
                  </a:lnTo>
                  <a:lnTo>
                    <a:pt x="11750738" y="590550"/>
                  </a:lnTo>
                  <a:lnTo>
                    <a:pt x="98425" y="590550"/>
                  </a:lnTo>
                  <a:lnTo>
                    <a:pt x="60114" y="582814"/>
                  </a:lnTo>
                  <a:lnTo>
                    <a:pt x="28829" y="561721"/>
                  </a:lnTo>
                  <a:lnTo>
                    <a:pt x="7735" y="530435"/>
                  </a:lnTo>
                  <a:lnTo>
                    <a:pt x="0" y="492125"/>
                  </a:lnTo>
                  <a:lnTo>
                    <a:pt x="0" y="98298"/>
                  </a:lnTo>
                  <a:close/>
                </a:path>
              </a:pathLst>
            </a:custGeom>
            <a:ln w="12700">
              <a:solidFill>
                <a:srgbClr val="A8EFB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6" name="object 86" descr=""/>
          <p:cNvSpPr txBox="1"/>
          <p:nvPr/>
        </p:nvSpPr>
        <p:spPr>
          <a:xfrm>
            <a:off x="254634" y="1364996"/>
            <a:ext cx="11631295" cy="46228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400" spc="-25">
                <a:solidFill>
                  <a:srgbClr val="FFFFFF"/>
                </a:solidFill>
                <a:latin typeface="Microsoft Sans Serif"/>
                <a:cs typeface="Microsoft Sans Serif"/>
              </a:rPr>
              <a:t>Чат</a:t>
            </a:r>
            <a:r>
              <a:rPr dirty="0" sz="1400" spc="-25">
                <a:solidFill>
                  <a:srgbClr val="FFFFFF"/>
                </a:solidFill>
                <a:latin typeface="Arial MT"/>
                <a:cs typeface="Arial MT"/>
              </a:rPr>
              <a:t>-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бот</a:t>
            </a:r>
            <a:r>
              <a:rPr dirty="0" sz="1400" spc="36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для</a:t>
            </a:r>
            <a:r>
              <a:rPr dirty="0" sz="1400" spc="38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работников</a:t>
            </a:r>
            <a:r>
              <a:rPr dirty="0" sz="1400" spc="4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НБРК</a:t>
            </a:r>
            <a:r>
              <a:rPr dirty="0" sz="1400" spc="4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по</a:t>
            </a:r>
            <a:r>
              <a:rPr dirty="0" sz="1400" spc="40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оперативному</a:t>
            </a:r>
            <a:r>
              <a:rPr dirty="0" sz="1400" spc="39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поиску</a:t>
            </a:r>
            <a:r>
              <a:rPr dirty="0" sz="1400" spc="37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необходимой</a:t>
            </a:r>
            <a:r>
              <a:rPr dirty="0" sz="1400" spc="38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информации</a:t>
            </a:r>
            <a:r>
              <a:rPr dirty="0" sz="1400" spc="4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и</a:t>
            </a:r>
            <a:r>
              <a:rPr dirty="0" sz="1400" spc="40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построению</a:t>
            </a:r>
            <a:r>
              <a:rPr dirty="0" sz="1400" spc="4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аналитических</a:t>
            </a:r>
            <a:r>
              <a:rPr dirty="0" sz="1400" spc="4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справок</a:t>
            </a:r>
            <a:r>
              <a:rPr dirty="0" sz="1400" spc="4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в</a:t>
            </a:r>
            <a:r>
              <a:rPr dirty="0" sz="1400" spc="40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Microsoft Sans Serif"/>
                <a:cs typeface="Microsoft Sans Serif"/>
              </a:rPr>
              <a:t>рамках</a:t>
            </a:r>
            <a:endParaRPr sz="14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существующих</a:t>
            </a:r>
            <a:r>
              <a:rPr dirty="0" sz="1400" spc="-6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Microsoft Sans Serif"/>
                <a:cs typeface="Microsoft Sans Serif"/>
              </a:rPr>
              <a:t>регламентов,</a:t>
            </a:r>
            <a:r>
              <a:rPr dirty="0" sz="1400" spc="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правил,</a:t>
            </a:r>
            <a:r>
              <a:rPr dirty="0" sz="1400" spc="-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Microsoft Sans Serif"/>
                <a:cs typeface="Microsoft Sans Serif"/>
              </a:rPr>
              <a:t>инструкции</a:t>
            </a:r>
            <a:r>
              <a:rPr dirty="0" sz="1400" spc="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и</a:t>
            </a:r>
            <a:r>
              <a:rPr dirty="0" sz="1400" spc="-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Microsoft Sans Serif"/>
                <a:cs typeface="Microsoft Sans Serif"/>
              </a:rPr>
              <a:t>проведенных</a:t>
            </a:r>
            <a:r>
              <a:rPr dirty="0" sz="1400" spc="-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Microsoft Sans Serif"/>
                <a:cs typeface="Microsoft Sans Serif"/>
              </a:rPr>
              <a:t>исследований</a:t>
            </a:r>
            <a:r>
              <a:rPr dirty="0" sz="1400" spc="-10">
                <a:solidFill>
                  <a:srgbClr val="FFFFFF"/>
                </a:solidFill>
                <a:latin typeface="Arial MT"/>
                <a:cs typeface="Arial MT"/>
              </a:rPr>
              <a:t>.</a:t>
            </a:r>
            <a:endParaRPr sz="14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2686050" y="2776601"/>
            <a:ext cx="142875" cy="2105025"/>
            <a:chOff x="2686050" y="2776601"/>
            <a:chExt cx="142875" cy="2105025"/>
          </a:xfrm>
        </p:grpSpPr>
        <p:sp>
          <p:nvSpPr>
            <p:cNvPr id="3" name="object 3" descr=""/>
            <p:cNvSpPr/>
            <p:nvPr/>
          </p:nvSpPr>
          <p:spPr>
            <a:xfrm>
              <a:off x="2738501" y="2776601"/>
              <a:ext cx="0" cy="2105025"/>
            </a:xfrm>
            <a:custGeom>
              <a:avLst/>
              <a:gdLst/>
              <a:ahLst/>
              <a:cxnLst/>
              <a:rect l="l" t="t" r="r" b="b"/>
              <a:pathLst>
                <a:path w="0" h="2105025">
                  <a:moveTo>
                    <a:pt x="0" y="0"/>
                  </a:moveTo>
                  <a:lnTo>
                    <a:pt x="0" y="2104771"/>
                  </a:lnTo>
                </a:path>
              </a:pathLst>
            </a:custGeom>
            <a:ln w="6350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2686050" y="3648075"/>
              <a:ext cx="142875" cy="723900"/>
            </a:xfrm>
            <a:custGeom>
              <a:avLst/>
              <a:gdLst/>
              <a:ahLst/>
              <a:cxnLst/>
              <a:rect l="l" t="t" r="r" b="b"/>
              <a:pathLst>
                <a:path w="142875" h="723900">
                  <a:moveTo>
                    <a:pt x="99060" y="0"/>
                  </a:moveTo>
                  <a:lnTo>
                    <a:pt x="0" y="0"/>
                  </a:lnTo>
                  <a:lnTo>
                    <a:pt x="43814" y="361950"/>
                  </a:lnTo>
                  <a:lnTo>
                    <a:pt x="0" y="723900"/>
                  </a:lnTo>
                  <a:lnTo>
                    <a:pt x="99060" y="723900"/>
                  </a:lnTo>
                  <a:lnTo>
                    <a:pt x="142875" y="361950"/>
                  </a:lnTo>
                  <a:lnTo>
                    <a:pt x="99060" y="0"/>
                  </a:lnTo>
                  <a:close/>
                </a:path>
              </a:pathLst>
            </a:custGeom>
            <a:solidFill>
              <a:srgbClr val="75F1C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 descr=""/>
          <p:cNvGrpSpPr/>
          <p:nvPr/>
        </p:nvGrpSpPr>
        <p:grpSpPr>
          <a:xfrm>
            <a:off x="5829300" y="2776601"/>
            <a:ext cx="152400" cy="2148205"/>
            <a:chOff x="5829300" y="2776601"/>
            <a:chExt cx="152400" cy="2148205"/>
          </a:xfrm>
        </p:grpSpPr>
        <p:sp>
          <p:nvSpPr>
            <p:cNvPr id="6" name="object 6" descr=""/>
            <p:cNvSpPr/>
            <p:nvPr/>
          </p:nvSpPr>
          <p:spPr>
            <a:xfrm>
              <a:off x="5891276" y="2776601"/>
              <a:ext cx="0" cy="2148205"/>
            </a:xfrm>
            <a:custGeom>
              <a:avLst/>
              <a:gdLst/>
              <a:ahLst/>
              <a:cxnLst/>
              <a:rect l="l" t="t" r="r" b="b"/>
              <a:pathLst>
                <a:path w="0" h="2148204">
                  <a:moveTo>
                    <a:pt x="0" y="0"/>
                  </a:moveTo>
                  <a:lnTo>
                    <a:pt x="0" y="2148205"/>
                  </a:lnTo>
                </a:path>
              </a:pathLst>
            </a:custGeom>
            <a:ln w="6350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5829300" y="3619500"/>
              <a:ext cx="152400" cy="723900"/>
            </a:xfrm>
            <a:custGeom>
              <a:avLst/>
              <a:gdLst/>
              <a:ahLst/>
              <a:cxnLst/>
              <a:rect l="l" t="t" r="r" b="b"/>
              <a:pathLst>
                <a:path w="152400" h="723900">
                  <a:moveTo>
                    <a:pt x="105663" y="0"/>
                  </a:moveTo>
                  <a:lnTo>
                    <a:pt x="0" y="0"/>
                  </a:lnTo>
                  <a:lnTo>
                    <a:pt x="46736" y="361950"/>
                  </a:lnTo>
                  <a:lnTo>
                    <a:pt x="0" y="723900"/>
                  </a:lnTo>
                  <a:lnTo>
                    <a:pt x="105663" y="723900"/>
                  </a:lnTo>
                  <a:lnTo>
                    <a:pt x="152400" y="361950"/>
                  </a:lnTo>
                  <a:lnTo>
                    <a:pt x="105663" y="0"/>
                  </a:lnTo>
                  <a:close/>
                </a:path>
              </a:pathLst>
            </a:custGeom>
            <a:solidFill>
              <a:srgbClr val="75F1C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 descr=""/>
          <p:cNvGrpSpPr/>
          <p:nvPr/>
        </p:nvGrpSpPr>
        <p:grpSpPr>
          <a:xfrm>
            <a:off x="8991600" y="2776601"/>
            <a:ext cx="142875" cy="2148205"/>
            <a:chOff x="8991600" y="2776601"/>
            <a:chExt cx="142875" cy="2148205"/>
          </a:xfrm>
        </p:grpSpPr>
        <p:sp>
          <p:nvSpPr>
            <p:cNvPr id="9" name="object 9" descr=""/>
            <p:cNvSpPr/>
            <p:nvPr/>
          </p:nvSpPr>
          <p:spPr>
            <a:xfrm>
              <a:off x="9044051" y="2776601"/>
              <a:ext cx="0" cy="2148205"/>
            </a:xfrm>
            <a:custGeom>
              <a:avLst/>
              <a:gdLst/>
              <a:ahLst/>
              <a:cxnLst/>
              <a:rect l="l" t="t" r="r" b="b"/>
              <a:pathLst>
                <a:path w="0" h="2148204">
                  <a:moveTo>
                    <a:pt x="0" y="0"/>
                  </a:moveTo>
                  <a:lnTo>
                    <a:pt x="0" y="2148205"/>
                  </a:lnTo>
                </a:path>
              </a:pathLst>
            </a:custGeom>
            <a:ln w="6350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8991600" y="3629025"/>
              <a:ext cx="142875" cy="723900"/>
            </a:xfrm>
            <a:custGeom>
              <a:avLst/>
              <a:gdLst/>
              <a:ahLst/>
              <a:cxnLst/>
              <a:rect l="l" t="t" r="r" b="b"/>
              <a:pathLst>
                <a:path w="142875" h="723900">
                  <a:moveTo>
                    <a:pt x="99059" y="0"/>
                  </a:moveTo>
                  <a:lnTo>
                    <a:pt x="0" y="0"/>
                  </a:lnTo>
                  <a:lnTo>
                    <a:pt x="43815" y="361950"/>
                  </a:lnTo>
                  <a:lnTo>
                    <a:pt x="0" y="723900"/>
                  </a:lnTo>
                  <a:lnTo>
                    <a:pt x="99059" y="723900"/>
                  </a:lnTo>
                  <a:lnTo>
                    <a:pt x="142875" y="361950"/>
                  </a:lnTo>
                  <a:lnTo>
                    <a:pt x="99059" y="0"/>
                  </a:lnTo>
                  <a:close/>
                </a:path>
              </a:pathLst>
            </a:custGeom>
            <a:solidFill>
              <a:srgbClr val="75F1C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1" name="object 11" descr=""/>
          <p:cNvGrpSpPr/>
          <p:nvPr/>
        </p:nvGrpSpPr>
        <p:grpSpPr>
          <a:xfrm>
            <a:off x="114300" y="2352675"/>
            <a:ext cx="11896090" cy="352425"/>
            <a:chOff x="114300" y="2352675"/>
            <a:chExt cx="11896090" cy="352425"/>
          </a:xfrm>
        </p:grpSpPr>
        <p:sp>
          <p:nvSpPr>
            <p:cNvPr id="12" name="object 12" descr=""/>
            <p:cNvSpPr/>
            <p:nvPr/>
          </p:nvSpPr>
          <p:spPr>
            <a:xfrm>
              <a:off x="114300" y="2695575"/>
              <a:ext cx="11896090" cy="0"/>
            </a:xfrm>
            <a:custGeom>
              <a:avLst/>
              <a:gdLst/>
              <a:ahLst/>
              <a:cxnLst/>
              <a:rect l="l" t="t" r="r" b="b"/>
              <a:pathLst>
                <a:path w="11896090" h="0">
                  <a:moveTo>
                    <a:pt x="0" y="0"/>
                  </a:moveTo>
                  <a:lnTo>
                    <a:pt x="11895709" y="0"/>
                  </a:lnTo>
                </a:path>
              </a:pathLst>
            </a:custGeom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029450" y="2352675"/>
              <a:ext cx="304800" cy="304800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239250" y="2381250"/>
              <a:ext cx="247650" cy="247650"/>
            </a:xfrm>
            <a:prstGeom prst="rect">
              <a:avLst/>
            </a:prstGeom>
          </p:spPr>
        </p:pic>
      </p:grpSp>
      <p:sp>
        <p:nvSpPr>
          <p:cNvPr id="15" name="object 15" descr=""/>
          <p:cNvSpPr txBox="1"/>
          <p:nvPr/>
        </p:nvSpPr>
        <p:spPr>
          <a:xfrm>
            <a:off x="678815" y="2397442"/>
            <a:ext cx="1466850" cy="2203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Клиентская</a:t>
            </a:r>
            <a:r>
              <a:rPr dirty="0" sz="1250" spc="229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spc="-20" b="1">
                <a:solidFill>
                  <a:srgbClr val="F5E38B"/>
                </a:solidFill>
                <a:latin typeface="Arial"/>
                <a:cs typeface="Arial"/>
              </a:rPr>
              <a:t>часть</a:t>
            </a:r>
            <a:endParaRPr sz="1250">
              <a:latin typeface="Arial"/>
              <a:cs typeface="Arial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3734689" y="2397442"/>
            <a:ext cx="760730" cy="2203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spc="-10" b="1">
                <a:solidFill>
                  <a:srgbClr val="F5E38B"/>
                </a:solidFill>
                <a:latin typeface="Arial"/>
                <a:cs typeface="Arial"/>
              </a:rPr>
              <a:t>Workflow</a:t>
            </a:r>
            <a:endParaRPr sz="1250">
              <a:latin typeface="Arial"/>
              <a:cs typeface="Arial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7374001" y="2397442"/>
            <a:ext cx="361315" cy="2203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spc="-25" b="1">
                <a:solidFill>
                  <a:srgbClr val="F5E38B"/>
                </a:solidFill>
                <a:latin typeface="Arial"/>
                <a:cs typeface="Arial"/>
              </a:rPr>
              <a:t>LLM</a:t>
            </a:r>
            <a:endParaRPr sz="1250">
              <a:latin typeface="Arial"/>
              <a:cs typeface="Arial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9534270" y="2397442"/>
            <a:ext cx="2362835" cy="2203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Источники</a:t>
            </a:r>
            <a:r>
              <a:rPr dirty="0" sz="1250" spc="8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/</a:t>
            </a:r>
            <a:r>
              <a:rPr dirty="0" sz="1250" spc="15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домены</a:t>
            </a:r>
            <a:r>
              <a:rPr dirty="0" sz="1250" spc="17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spc="-10" b="1">
                <a:solidFill>
                  <a:srgbClr val="F5E38B"/>
                </a:solidFill>
                <a:latin typeface="Arial"/>
                <a:cs typeface="Arial"/>
              </a:rPr>
              <a:t>данных</a:t>
            </a:r>
            <a:endParaRPr sz="1250">
              <a:latin typeface="Arial"/>
              <a:cs typeface="Arial"/>
            </a:endParaRPr>
          </a:p>
        </p:txBody>
      </p:sp>
      <p:grpSp>
        <p:nvGrpSpPr>
          <p:cNvPr id="19" name="object 19" descr=""/>
          <p:cNvGrpSpPr/>
          <p:nvPr/>
        </p:nvGrpSpPr>
        <p:grpSpPr>
          <a:xfrm>
            <a:off x="241300" y="3479863"/>
            <a:ext cx="2165985" cy="765175"/>
            <a:chOff x="241300" y="3479863"/>
            <a:chExt cx="2165985" cy="765175"/>
          </a:xfrm>
        </p:grpSpPr>
        <p:sp>
          <p:nvSpPr>
            <p:cNvPr id="20" name="object 20" descr=""/>
            <p:cNvSpPr/>
            <p:nvPr/>
          </p:nvSpPr>
          <p:spPr>
            <a:xfrm>
              <a:off x="242887" y="3481451"/>
              <a:ext cx="2162810" cy="762000"/>
            </a:xfrm>
            <a:custGeom>
              <a:avLst/>
              <a:gdLst/>
              <a:ahLst/>
              <a:cxnLst/>
              <a:rect l="l" t="t" r="r" b="b"/>
              <a:pathLst>
                <a:path w="2162810" h="762000">
                  <a:moveTo>
                    <a:pt x="2085022" y="0"/>
                  </a:moveTo>
                  <a:lnTo>
                    <a:pt x="77139" y="0"/>
                  </a:lnTo>
                  <a:lnTo>
                    <a:pt x="47111" y="6044"/>
                  </a:lnTo>
                  <a:lnTo>
                    <a:pt x="22591" y="22542"/>
                  </a:lnTo>
                  <a:lnTo>
                    <a:pt x="6061" y="47041"/>
                  </a:lnTo>
                  <a:lnTo>
                    <a:pt x="0" y="77088"/>
                  </a:lnTo>
                  <a:lnTo>
                    <a:pt x="0" y="684784"/>
                  </a:lnTo>
                  <a:lnTo>
                    <a:pt x="6061" y="714851"/>
                  </a:lnTo>
                  <a:lnTo>
                    <a:pt x="22591" y="739394"/>
                  </a:lnTo>
                  <a:lnTo>
                    <a:pt x="47111" y="755935"/>
                  </a:lnTo>
                  <a:lnTo>
                    <a:pt x="77139" y="762000"/>
                  </a:lnTo>
                  <a:lnTo>
                    <a:pt x="2085022" y="762000"/>
                  </a:lnTo>
                  <a:lnTo>
                    <a:pt x="2115089" y="755935"/>
                  </a:lnTo>
                  <a:lnTo>
                    <a:pt x="2139632" y="739394"/>
                  </a:lnTo>
                  <a:lnTo>
                    <a:pt x="2156174" y="714851"/>
                  </a:lnTo>
                  <a:lnTo>
                    <a:pt x="2162238" y="684784"/>
                  </a:lnTo>
                  <a:lnTo>
                    <a:pt x="2162238" y="77088"/>
                  </a:lnTo>
                  <a:lnTo>
                    <a:pt x="2156174" y="47041"/>
                  </a:lnTo>
                  <a:lnTo>
                    <a:pt x="2139632" y="22542"/>
                  </a:lnTo>
                  <a:lnTo>
                    <a:pt x="2115089" y="6044"/>
                  </a:lnTo>
                  <a:lnTo>
                    <a:pt x="2085022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242887" y="3481451"/>
              <a:ext cx="2162810" cy="762000"/>
            </a:xfrm>
            <a:custGeom>
              <a:avLst/>
              <a:gdLst/>
              <a:ahLst/>
              <a:cxnLst/>
              <a:rect l="l" t="t" r="r" b="b"/>
              <a:pathLst>
                <a:path w="2162810" h="762000">
                  <a:moveTo>
                    <a:pt x="0" y="77088"/>
                  </a:moveTo>
                  <a:lnTo>
                    <a:pt x="6061" y="47041"/>
                  </a:lnTo>
                  <a:lnTo>
                    <a:pt x="22591" y="22542"/>
                  </a:lnTo>
                  <a:lnTo>
                    <a:pt x="47111" y="6044"/>
                  </a:lnTo>
                  <a:lnTo>
                    <a:pt x="77139" y="0"/>
                  </a:lnTo>
                  <a:lnTo>
                    <a:pt x="2085022" y="0"/>
                  </a:lnTo>
                  <a:lnTo>
                    <a:pt x="2115089" y="6044"/>
                  </a:lnTo>
                  <a:lnTo>
                    <a:pt x="2139632" y="22542"/>
                  </a:lnTo>
                  <a:lnTo>
                    <a:pt x="2156174" y="47041"/>
                  </a:lnTo>
                  <a:lnTo>
                    <a:pt x="2162238" y="77088"/>
                  </a:lnTo>
                  <a:lnTo>
                    <a:pt x="2162238" y="684784"/>
                  </a:lnTo>
                  <a:lnTo>
                    <a:pt x="2156174" y="714851"/>
                  </a:lnTo>
                  <a:lnTo>
                    <a:pt x="2139632" y="739394"/>
                  </a:lnTo>
                  <a:lnTo>
                    <a:pt x="2115089" y="755935"/>
                  </a:lnTo>
                  <a:lnTo>
                    <a:pt x="2085022" y="762000"/>
                  </a:lnTo>
                  <a:lnTo>
                    <a:pt x="77139" y="762000"/>
                  </a:lnTo>
                  <a:lnTo>
                    <a:pt x="47111" y="755935"/>
                  </a:lnTo>
                  <a:lnTo>
                    <a:pt x="22591" y="739394"/>
                  </a:lnTo>
                  <a:lnTo>
                    <a:pt x="6061" y="714851"/>
                  </a:lnTo>
                  <a:lnTo>
                    <a:pt x="0" y="684784"/>
                  </a:lnTo>
                  <a:lnTo>
                    <a:pt x="0" y="77088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2" name="object 22" descr=""/>
          <p:cNvGrpSpPr/>
          <p:nvPr/>
        </p:nvGrpSpPr>
        <p:grpSpPr>
          <a:xfrm>
            <a:off x="2994088" y="2851213"/>
            <a:ext cx="2689225" cy="898525"/>
            <a:chOff x="2994088" y="2851213"/>
            <a:chExt cx="2689225" cy="898525"/>
          </a:xfrm>
        </p:grpSpPr>
        <p:sp>
          <p:nvSpPr>
            <p:cNvPr id="23" name="object 23" descr=""/>
            <p:cNvSpPr/>
            <p:nvPr/>
          </p:nvSpPr>
          <p:spPr>
            <a:xfrm>
              <a:off x="2995676" y="2852801"/>
              <a:ext cx="2686050" cy="895350"/>
            </a:xfrm>
            <a:custGeom>
              <a:avLst/>
              <a:gdLst/>
              <a:ahLst/>
              <a:cxnLst/>
              <a:rect l="l" t="t" r="r" b="b"/>
              <a:pathLst>
                <a:path w="2686050" h="895350">
                  <a:moveTo>
                    <a:pt x="2595372" y="0"/>
                  </a:moveTo>
                  <a:lnTo>
                    <a:pt x="90550" y="0"/>
                  </a:lnTo>
                  <a:lnTo>
                    <a:pt x="55292" y="7112"/>
                  </a:lnTo>
                  <a:lnTo>
                    <a:pt x="26511" y="26511"/>
                  </a:lnTo>
                  <a:lnTo>
                    <a:pt x="7112" y="55292"/>
                  </a:lnTo>
                  <a:lnTo>
                    <a:pt x="0" y="90550"/>
                  </a:lnTo>
                  <a:lnTo>
                    <a:pt x="0" y="804672"/>
                  </a:lnTo>
                  <a:lnTo>
                    <a:pt x="7112" y="839950"/>
                  </a:lnTo>
                  <a:lnTo>
                    <a:pt x="26511" y="868775"/>
                  </a:lnTo>
                  <a:lnTo>
                    <a:pt x="55292" y="888218"/>
                  </a:lnTo>
                  <a:lnTo>
                    <a:pt x="90550" y="895350"/>
                  </a:lnTo>
                  <a:lnTo>
                    <a:pt x="2595372" y="895350"/>
                  </a:lnTo>
                  <a:lnTo>
                    <a:pt x="2630650" y="888218"/>
                  </a:lnTo>
                  <a:lnTo>
                    <a:pt x="2659475" y="868775"/>
                  </a:lnTo>
                  <a:lnTo>
                    <a:pt x="2678918" y="839950"/>
                  </a:lnTo>
                  <a:lnTo>
                    <a:pt x="2686050" y="804672"/>
                  </a:lnTo>
                  <a:lnTo>
                    <a:pt x="2686050" y="90550"/>
                  </a:lnTo>
                  <a:lnTo>
                    <a:pt x="2678918" y="55292"/>
                  </a:lnTo>
                  <a:lnTo>
                    <a:pt x="2659475" y="26511"/>
                  </a:lnTo>
                  <a:lnTo>
                    <a:pt x="2630650" y="7112"/>
                  </a:lnTo>
                  <a:lnTo>
                    <a:pt x="2595372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2995676" y="2852801"/>
              <a:ext cx="2686050" cy="895350"/>
            </a:xfrm>
            <a:custGeom>
              <a:avLst/>
              <a:gdLst/>
              <a:ahLst/>
              <a:cxnLst/>
              <a:rect l="l" t="t" r="r" b="b"/>
              <a:pathLst>
                <a:path w="2686050" h="895350">
                  <a:moveTo>
                    <a:pt x="0" y="90550"/>
                  </a:moveTo>
                  <a:lnTo>
                    <a:pt x="7112" y="55292"/>
                  </a:lnTo>
                  <a:lnTo>
                    <a:pt x="26511" y="26511"/>
                  </a:lnTo>
                  <a:lnTo>
                    <a:pt x="55292" y="7112"/>
                  </a:lnTo>
                  <a:lnTo>
                    <a:pt x="90550" y="0"/>
                  </a:lnTo>
                  <a:lnTo>
                    <a:pt x="2595372" y="0"/>
                  </a:lnTo>
                  <a:lnTo>
                    <a:pt x="2630650" y="7112"/>
                  </a:lnTo>
                  <a:lnTo>
                    <a:pt x="2659475" y="26511"/>
                  </a:lnTo>
                  <a:lnTo>
                    <a:pt x="2678918" y="55292"/>
                  </a:lnTo>
                  <a:lnTo>
                    <a:pt x="2686050" y="90550"/>
                  </a:lnTo>
                  <a:lnTo>
                    <a:pt x="2686050" y="804672"/>
                  </a:lnTo>
                  <a:lnTo>
                    <a:pt x="2678918" y="839950"/>
                  </a:lnTo>
                  <a:lnTo>
                    <a:pt x="2659475" y="868775"/>
                  </a:lnTo>
                  <a:lnTo>
                    <a:pt x="2630650" y="888218"/>
                  </a:lnTo>
                  <a:lnTo>
                    <a:pt x="2595372" y="895350"/>
                  </a:lnTo>
                  <a:lnTo>
                    <a:pt x="90550" y="895350"/>
                  </a:lnTo>
                  <a:lnTo>
                    <a:pt x="55292" y="888218"/>
                  </a:lnTo>
                  <a:lnTo>
                    <a:pt x="26511" y="868775"/>
                  </a:lnTo>
                  <a:lnTo>
                    <a:pt x="7112" y="839950"/>
                  </a:lnTo>
                  <a:lnTo>
                    <a:pt x="0" y="804672"/>
                  </a:lnTo>
                  <a:lnTo>
                    <a:pt x="0" y="90550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 descr=""/>
          <p:cNvSpPr txBox="1"/>
          <p:nvPr/>
        </p:nvSpPr>
        <p:spPr>
          <a:xfrm>
            <a:off x="3972178" y="2975673"/>
            <a:ext cx="715010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AI</a:t>
            </a:r>
            <a:r>
              <a:rPr dirty="0" sz="1200" spc="2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Router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26" name="object 26" descr=""/>
          <p:cNvGrpSpPr/>
          <p:nvPr/>
        </p:nvGrpSpPr>
        <p:grpSpPr>
          <a:xfrm>
            <a:off x="9290113" y="3194113"/>
            <a:ext cx="2708275" cy="1546225"/>
            <a:chOff x="9290113" y="3194113"/>
            <a:chExt cx="2708275" cy="1546225"/>
          </a:xfrm>
        </p:grpSpPr>
        <p:sp>
          <p:nvSpPr>
            <p:cNvPr id="27" name="object 27" descr=""/>
            <p:cNvSpPr/>
            <p:nvPr/>
          </p:nvSpPr>
          <p:spPr>
            <a:xfrm>
              <a:off x="9291701" y="3195701"/>
              <a:ext cx="2705100" cy="1543050"/>
            </a:xfrm>
            <a:custGeom>
              <a:avLst/>
              <a:gdLst/>
              <a:ahLst/>
              <a:cxnLst/>
              <a:rect l="l" t="t" r="r" b="b"/>
              <a:pathLst>
                <a:path w="2705100" h="1543050">
                  <a:moveTo>
                    <a:pt x="2631313" y="0"/>
                  </a:moveTo>
                  <a:lnTo>
                    <a:pt x="73659" y="0"/>
                  </a:lnTo>
                  <a:lnTo>
                    <a:pt x="45005" y="5794"/>
                  </a:lnTo>
                  <a:lnTo>
                    <a:pt x="21589" y="21589"/>
                  </a:lnTo>
                  <a:lnTo>
                    <a:pt x="5794" y="45005"/>
                  </a:lnTo>
                  <a:lnTo>
                    <a:pt x="0" y="73660"/>
                  </a:lnTo>
                  <a:lnTo>
                    <a:pt x="0" y="1469263"/>
                  </a:lnTo>
                  <a:lnTo>
                    <a:pt x="5794" y="1497937"/>
                  </a:lnTo>
                  <a:lnTo>
                    <a:pt x="21590" y="1521396"/>
                  </a:lnTo>
                  <a:lnTo>
                    <a:pt x="45005" y="1537235"/>
                  </a:lnTo>
                  <a:lnTo>
                    <a:pt x="73659" y="1543050"/>
                  </a:lnTo>
                  <a:lnTo>
                    <a:pt x="2631313" y="1543050"/>
                  </a:lnTo>
                  <a:lnTo>
                    <a:pt x="2659987" y="1537235"/>
                  </a:lnTo>
                  <a:lnTo>
                    <a:pt x="2683446" y="1521396"/>
                  </a:lnTo>
                  <a:lnTo>
                    <a:pt x="2699285" y="1497937"/>
                  </a:lnTo>
                  <a:lnTo>
                    <a:pt x="2705100" y="1469263"/>
                  </a:lnTo>
                  <a:lnTo>
                    <a:pt x="2705100" y="73660"/>
                  </a:lnTo>
                  <a:lnTo>
                    <a:pt x="2699285" y="45005"/>
                  </a:lnTo>
                  <a:lnTo>
                    <a:pt x="2683446" y="21590"/>
                  </a:lnTo>
                  <a:lnTo>
                    <a:pt x="2659987" y="5794"/>
                  </a:lnTo>
                  <a:lnTo>
                    <a:pt x="2631313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9291701" y="3195701"/>
              <a:ext cx="2705100" cy="1543050"/>
            </a:xfrm>
            <a:custGeom>
              <a:avLst/>
              <a:gdLst/>
              <a:ahLst/>
              <a:cxnLst/>
              <a:rect l="l" t="t" r="r" b="b"/>
              <a:pathLst>
                <a:path w="2705100" h="1543050">
                  <a:moveTo>
                    <a:pt x="0" y="73660"/>
                  </a:moveTo>
                  <a:lnTo>
                    <a:pt x="5794" y="45005"/>
                  </a:lnTo>
                  <a:lnTo>
                    <a:pt x="21589" y="21589"/>
                  </a:lnTo>
                  <a:lnTo>
                    <a:pt x="45005" y="5794"/>
                  </a:lnTo>
                  <a:lnTo>
                    <a:pt x="73659" y="0"/>
                  </a:lnTo>
                  <a:lnTo>
                    <a:pt x="2631313" y="0"/>
                  </a:lnTo>
                  <a:lnTo>
                    <a:pt x="2659987" y="5794"/>
                  </a:lnTo>
                  <a:lnTo>
                    <a:pt x="2683446" y="21590"/>
                  </a:lnTo>
                  <a:lnTo>
                    <a:pt x="2699285" y="45005"/>
                  </a:lnTo>
                  <a:lnTo>
                    <a:pt x="2705100" y="73660"/>
                  </a:lnTo>
                  <a:lnTo>
                    <a:pt x="2705100" y="1469263"/>
                  </a:lnTo>
                  <a:lnTo>
                    <a:pt x="2699285" y="1497937"/>
                  </a:lnTo>
                  <a:lnTo>
                    <a:pt x="2683446" y="1521396"/>
                  </a:lnTo>
                  <a:lnTo>
                    <a:pt x="2659987" y="1537235"/>
                  </a:lnTo>
                  <a:lnTo>
                    <a:pt x="2631313" y="1543050"/>
                  </a:lnTo>
                  <a:lnTo>
                    <a:pt x="73659" y="1543050"/>
                  </a:lnTo>
                  <a:lnTo>
                    <a:pt x="45005" y="1537235"/>
                  </a:lnTo>
                  <a:lnTo>
                    <a:pt x="21590" y="1521396"/>
                  </a:lnTo>
                  <a:lnTo>
                    <a:pt x="5794" y="1497937"/>
                  </a:lnTo>
                  <a:lnTo>
                    <a:pt x="0" y="1469263"/>
                  </a:lnTo>
                  <a:lnTo>
                    <a:pt x="0" y="73660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9" name="object 29" descr=""/>
          <p:cNvGrpSpPr/>
          <p:nvPr/>
        </p:nvGrpSpPr>
        <p:grpSpPr>
          <a:xfrm>
            <a:off x="6137338" y="2794063"/>
            <a:ext cx="2708275" cy="1498600"/>
            <a:chOff x="6137338" y="2794063"/>
            <a:chExt cx="2708275" cy="1498600"/>
          </a:xfrm>
        </p:grpSpPr>
        <p:sp>
          <p:nvSpPr>
            <p:cNvPr id="30" name="object 30" descr=""/>
            <p:cNvSpPr/>
            <p:nvPr/>
          </p:nvSpPr>
          <p:spPr>
            <a:xfrm>
              <a:off x="6138926" y="2795651"/>
              <a:ext cx="2705100" cy="733425"/>
            </a:xfrm>
            <a:custGeom>
              <a:avLst/>
              <a:gdLst/>
              <a:ahLst/>
              <a:cxnLst/>
              <a:rect l="l" t="t" r="r" b="b"/>
              <a:pathLst>
                <a:path w="2705100" h="733425">
                  <a:moveTo>
                    <a:pt x="2652903" y="0"/>
                  </a:moveTo>
                  <a:lnTo>
                    <a:pt x="52070" y="0"/>
                  </a:lnTo>
                  <a:lnTo>
                    <a:pt x="31771" y="4081"/>
                  </a:lnTo>
                  <a:lnTo>
                    <a:pt x="15224" y="15224"/>
                  </a:lnTo>
                  <a:lnTo>
                    <a:pt x="4081" y="31771"/>
                  </a:lnTo>
                  <a:lnTo>
                    <a:pt x="0" y="52070"/>
                  </a:lnTo>
                  <a:lnTo>
                    <a:pt x="0" y="681227"/>
                  </a:lnTo>
                  <a:lnTo>
                    <a:pt x="4081" y="701546"/>
                  </a:lnTo>
                  <a:lnTo>
                    <a:pt x="15224" y="718137"/>
                  </a:lnTo>
                  <a:lnTo>
                    <a:pt x="31771" y="729323"/>
                  </a:lnTo>
                  <a:lnTo>
                    <a:pt x="52070" y="733425"/>
                  </a:lnTo>
                  <a:lnTo>
                    <a:pt x="2652903" y="733425"/>
                  </a:lnTo>
                  <a:lnTo>
                    <a:pt x="2673221" y="729323"/>
                  </a:lnTo>
                  <a:lnTo>
                    <a:pt x="2689812" y="718137"/>
                  </a:lnTo>
                  <a:lnTo>
                    <a:pt x="2700998" y="701546"/>
                  </a:lnTo>
                  <a:lnTo>
                    <a:pt x="2705100" y="681227"/>
                  </a:lnTo>
                  <a:lnTo>
                    <a:pt x="2705100" y="52070"/>
                  </a:lnTo>
                  <a:lnTo>
                    <a:pt x="2700998" y="31771"/>
                  </a:lnTo>
                  <a:lnTo>
                    <a:pt x="2689812" y="15224"/>
                  </a:lnTo>
                  <a:lnTo>
                    <a:pt x="2673221" y="4081"/>
                  </a:lnTo>
                  <a:lnTo>
                    <a:pt x="2652903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6138926" y="2795651"/>
              <a:ext cx="2705100" cy="733425"/>
            </a:xfrm>
            <a:custGeom>
              <a:avLst/>
              <a:gdLst/>
              <a:ahLst/>
              <a:cxnLst/>
              <a:rect l="l" t="t" r="r" b="b"/>
              <a:pathLst>
                <a:path w="2705100" h="733425">
                  <a:moveTo>
                    <a:pt x="0" y="52070"/>
                  </a:moveTo>
                  <a:lnTo>
                    <a:pt x="4081" y="31771"/>
                  </a:lnTo>
                  <a:lnTo>
                    <a:pt x="15224" y="15224"/>
                  </a:lnTo>
                  <a:lnTo>
                    <a:pt x="31771" y="4081"/>
                  </a:lnTo>
                  <a:lnTo>
                    <a:pt x="52070" y="0"/>
                  </a:lnTo>
                  <a:lnTo>
                    <a:pt x="2652903" y="0"/>
                  </a:lnTo>
                  <a:lnTo>
                    <a:pt x="2673221" y="4081"/>
                  </a:lnTo>
                  <a:lnTo>
                    <a:pt x="2689812" y="15224"/>
                  </a:lnTo>
                  <a:lnTo>
                    <a:pt x="2700998" y="31771"/>
                  </a:lnTo>
                  <a:lnTo>
                    <a:pt x="2705100" y="52070"/>
                  </a:lnTo>
                  <a:lnTo>
                    <a:pt x="2705100" y="681227"/>
                  </a:lnTo>
                  <a:lnTo>
                    <a:pt x="2700998" y="701546"/>
                  </a:lnTo>
                  <a:lnTo>
                    <a:pt x="2689812" y="718137"/>
                  </a:lnTo>
                  <a:lnTo>
                    <a:pt x="2673221" y="729323"/>
                  </a:lnTo>
                  <a:lnTo>
                    <a:pt x="2652903" y="733425"/>
                  </a:lnTo>
                  <a:lnTo>
                    <a:pt x="52070" y="733425"/>
                  </a:lnTo>
                  <a:lnTo>
                    <a:pt x="31771" y="729323"/>
                  </a:lnTo>
                  <a:lnTo>
                    <a:pt x="15224" y="718137"/>
                  </a:lnTo>
                  <a:lnTo>
                    <a:pt x="4081" y="701546"/>
                  </a:lnTo>
                  <a:lnTo>
                    <a:pt x="0" y="681227"/>
                  </a:lnTo>
                  <a:lnTo>
                    <a:pt x="0" y="52070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6148451" y="3576701"/>
              <a:ext cx="2695575" cy="714375"/>
            </a:xfrm>
            <a:custGeom>
              <a:avLst/>
              <a:gdLst/>
              <a:ahLst/>
              <a:cxnLst/>
              <a:rect l="l" t="t" r="r" b="b"/>
              <a:pathLst>
                <a:path w="2695575" h="714375">
                  <a:moveTo>
                    <a:pt x="2644648" y="0"/>
                  </a:moveTo>
                  <a:lnTo>
                    <a:pt x="50800" y="0"/>
                  </a:lnTo>
                  <a:lnTo>
                    <a:pt x="31021" y="3990"/>
                  </a:lnTo>
                  <a:lnTo>
                    <a:pt x="14874" y="14874"/>
                  </a:lnTo>
                  <a:lnTo>
                    <a:pt x="3990" y="31021"/>
                  </a:lnTo>
                  <a:lnTo>
                    <a:pt x="0" y="50800"/>
                  </a:lnTo>
                  <a:lnTo>
                    <a:pt x="0" y="663448"/>
                  </a:lnTo>
                  <a:lnTo>
                    <a:pt x="3990" y="683246"/>
                  </a:lnTo>
                  <a:lnTo>
                    <a:pt x="14874" y="699436"/>
                  </a:lnTo>
                  <a:lnTo>
                    <a:pt x="31021" y="710364"/>
                  </a:lnTo>
                  <a:lnTo>
                    <a:pt x="50800" y="714375"/>
                  </a:lnTo>
                  <a:lnTo>
                    <a:pt x="2644648" y="714375"/>
                  </a:lnTo>
                  <a:lnTo>
                    <a:pt x="2664446" y="710364"/>
                  </a:lnTo>
                  <a:lnTo>
                    <a:pt x="2680636" y="699436"/>
                  </a:lnTo>
                  <a:lnTo>
                    <a:pt x="2691564" y="683246"/>
                  </a:lnTo>
                  <a:lnTo>
                    <a:pt x="2695575" y="663448"/>
                  </a:lnTo>
                  <a:lnTo>
                    <a:pt x="2695575" y="50800"/>
                  </a:lnTo>
                  <a:lnTo>
                    <a:pt x="2691564" y="31021"/>
                  </a:lnTo>
                  <a:lnTo>
                    <a:pt x="2680636" y="14874"/>
                  </a:lnTo>
                  <a:lnTo>
                    <a:pt x="2664446" y="3990"/>
                  </a:lnTo>
                  <a:lnTo>
                    <a:pt x="2644648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6148451" y="3576701"/>
              <a:ext cx="2695575" cy="714375"/>
            </a:xfrm>
            <a:custGeom>
              <a:avLst/>
              <a:gdLst/>
              <a:ahLst/>
              <a:cxnLst/>
              <a:rect l="l" t="t" r="r" b="b"/>
              <a:pathLst>
                <a:path w="2695575" h="714375">
                  <a:moveTo>
                    <a:pt x="0" y="50800"/>
                  </a:moveTo>
                  <a:lnTo>
                    <a:pt x="3990" y="31021"/>
                  </a:lnTo>
                  <a:lnTo>
                    <a:pt x="14874" y="14874"/>
                  </a:lnTo>
                  <a:lnTo>
                    <a:pt x="31021" y="3990"/>
                  </a:lnTo>
                  <a:lnTo>
                    <a:pt x="50800" y="0"/>
                  </a:lnTo>
                  <a:lnTo>
                    <a:pt x="2644648" y="0"/>
                  </a:lnTo>
                  <a:lnTo>
                    <a:pt x="2664446" y="3990"/>
                  </a:lnTo>
                  <a:lnTo>
                    <a:pt x="2680636" y="14874"/>
                  </a:lnTo>
                  <a:lnTo>
                    <a:pt x="2691564" y="31021"/>
                  </a:lnTo>
                  <a:lnTo>
                    <a:pt x="2695575" y="50800"/>
                  </a:lnTo>
                  <a:lnTo>
                    <a:pt x="2695575" y="663448"/>
                  </a:lnTo>
                  <a:lnTo>
                    <a:pt x="2691564" y="683246"/>
                  </a:lnTo>
                  <a:lnTo>
                    <a:pt x="2680636" y="699436"/>
                  </a:lnTo>
                  <a:lnTo>
                    <a:pt x="2664446" y="710364"/>
                  </a:lnTo>
                  <a:lnTo>
                    <a:pt x="2644648" y="714375"/>
                  </a:lnTo>
                  <a:lnTo>
                    <a:pt x="50800" y="714375"/>
                  </a:lnTo>
                  <a:lnTo>
                    <a:pt x="31021" y="710364"/>
                  </a:lnTo>
                  <a:lnTo>
                    <a:pt x="14874" y="699436"/>
                  </a:lnTo>
                  <a:lnTo>
                    <a:pt x="3990" y="683246"/>
                  </a:lnTo>
                  <a:lnTo>
                    <a:pt x="0" y="663448"/>
                  </a:lnTo>
                  <a:lnTo>
                    <a:pt x="0" y="50800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4" name="object 34" descr=""/>
          <p:cNvSpPr txBox="1"/>
          <p:nvPr/>
        </p:nvSpPr>
        <p:spPr>
          <a:xfrm>
            <a:off x="9392666" y="3153849"/>
            <a:ext cx="2462530" cy="1439545"/>
          </a:xfrm>
          <a:prstGeom prst="rect">
            <a:avLst/>
          </a:prstGeom>
        </p:spPr>
        <p:txBody>
          <a:bodyPr wrap="square" lIns="0" tIns="103505" rIns="0" bIns="0" rtlCol="0" vert="horz">
            <a:spAutoFit/>
          </a:bodyPr>
          <a:lstStyle/>
          <a:p>
            <a:pPr marL="701675">
              <a:lnSpc>
                <a:spcPct val="100000"/>
              </a:lnSpc>
              <a:spcBef>
                <a:spcPts val="815"/>
              </a:spcBef>
            </a:pPr>
            <a:r>
              <a:rPr dirty="0" sz="1100" b="1">
                <a:solidFill>
                  <a:srgbClr val="F5E38B"/>
                </a:solidFill>
                <a:latin typeface="Arial"/>
                <a:cs typeface="Arial"/>
              </a:rPr>
              <a:t>Домены</a:t>
            </a:r>
            <a:r>
              <a:rPr dirty="0" sz="1100" spc="-3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5E38B"/>
                </a:solidFill>
                <a:latin typeface="Arial"/>
                <a:cs typeface="Arial"/>
              </a:rPr>
              <a:t>данных</a:t>
            </a:r>
            <a:endParaRPr sz="1100">
              <a:latin typeface="Arial"/>
              <a:cs typeface="Arial"/>
            </a:endParaRPr>
          </a:p>
          <a:p>
            <a:pPr marL="190500" marR="5080" indent="-177800">
              <a:lnSpc>
                <a:spcPts val="1430"/>
              </a:lnSpc>
              <a:spcBef>
                <a:spcPts val="805"/>
              </a:spcBef>
              <a:buChar char="•"/>
              <a:tabLst>
                <a:tab pos="190500" algn="l"/>
                <a:tab pos="192405" algn="l"/>
              </a:tabLst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	Правила,</a:t>
            </a:r>
            <a:r>
              <a:rPr dirty="0" sz="1200" spc="-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приказы,</a:t>
            </a:r>
            <a:r>
              <a:rPr dirty="0" sz="1200" spc="-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регламенты, </a:t>
            </a:r>
            <a:r>
              <a:rPr dirty="0" sz="1200" spc="-25">
                <a:solidFill>
                  <a:srgbClr val="FFFFFF"/>
                </a:solidFill>
                <a:latin typeface="Microsoft Sans Serif"/>
                <a:cs typeface="Microsoft Sans Serif"/>
              </a:rPr>
              <a:t>ВНД</a:t>
            </a:r>
            <a:endParaRPr sz="1200">
              <a:latin typeface="Microsoft Sans Serif"/>
              <a:cs typeface="Microsoft Sans Serif"/>
            </a:endParaRPr>
          </a:p>
          <a:p>
            <a:pPr marL="192405" indent="-179705">
              <a:lnSpc>
                <a:spcPct val="100000"/>
              </a:lnSpc>
              <a:spcBef>
                <a:spcPts val="540"/>
              </a:spcBef>
              <a:buChar char="•"/>
              <a:tabLst>
                <a:tab pos="192405" algn="l"/>
              </a:tabLst>
            </a:pP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Справочники</a:t>
            </a:r>
            <a:endParaRPr sz="1200">
              <a:latin typeface="Microsoft Sans Serif"/>
              <a:cs typeface="Microsoft Sans Serif"/>
            </a:endParaRPr>
          </a:p>
          <a:p>
            <a:pPr marL="192405" indent="-179705">
              <a:lnSpc>
                <a:spcPts val="1435"/>
              </a:lnSpc>
              <a:spcBef>
                <a:spcPts val="585"/>
              </a:spcBef>
              <a:buChar char="•"/>
              <a:tabLst>
                <a:tab pos="192405" algn="l"/>
              </a:tabLst>
            </a:pP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Технические</a:t>
            </a:r>
            <a:r>
              <a:rPr dirty="0" sz="1200" spc="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документации</a:t>
            </a:r>
            <a:r>
              <a:rPr dirty="0" sz="1200" spc="-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50">
                <a:solidFill>
                  <a:srgbClr val="FFFFFF"/>
                </a:solidFill>
                <a:latin typeface="Microsoft Sans Serif"/>
                <a:cs typeface="Microsoft Sans Serif"/>
              </a:rPr>
              <a:t>и</a:t>
            </a:r>
            <a:endParaRPr sz="1200">
              <a:latin typeface="Microsoft Sans Serif"/>
              <a:cs typeface="Microsoft Sans Serif"/>
            </a:endParaRPr>
          </a:p>
          <a:p>
            <a:pPr marL="190500">
              <a:lnSpc>
                <a:spcPts val="1435"/>
              </a:lnSpc>
            </a:pP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база</a:t>
            </a:r>
            <a:r>
              <a:rPr dirty="0" sz="1200" spc="-6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знании</a:t>
            </a:r>
            <a:r>
              <a:rPr dirty="0" sz="1200" spc="-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(</a:t>
            </a:r>
            <a:r>
              <a:rPr dirty="0" sz="1200" spc="-10">
                <a:solidFill>
                  <a:srgbClr val="FFFFFF"/>
                </a:solidFill>
                <a:latin typeface="Arial MT"/>
                <a:cs typeface="Arial MT"/>
              </a:rPr>
              <a:t>Confluence)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6873240" y="3631247"/>
            <a:ext cx="1315085" cy="1974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00" b="1">
                <a:solidFill>
                  <a:srgbClr val="F5E38B"/>
                </a:solidFill>
                <a:latin typeface="Arial"/>
                <a:cs typeface="Arial"/>
              </a:rPr>
              <a:t>Embedding</a:t>
            </a:r>
            <a:r>
              <a:rPr dirty="0" sz="1100" spc="-3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5E38B"/>
                </a:solidFill>
                <a:latin typeface="Arial"/>
                <a:cs typeface="Arial"/>
              </a:rPr>
              <a:t>models</a:t>
            </a:r>
            <a:endParaRPr sz="1100">
              <a:latin typeface="Arial"/>
              <a:cs typeface="Arial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6228460" y="3865181"/>
            <a:ext cx="1337945" cy="36957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00">
                <a:solidFill>
                  <a:srgbClr val="FFFFFF"/>
                </a:solidFill>
                <a:latin typeface="Arial MT"/>
                <a:cs typeface="Arial MT"/>
              </a:rPr>
              <a:t>FRIDA</a:t>
            </a:r>
            <a:r>
              <a:rPr dirty="0" sz="1100" spc="-10">
                <a:solidFill>
                  <a:srgbClr val="FFFFFF"/>
                </a:solidFill>
                <a:latin typeface="Arial MT"/>
                <a:cs typeface="Arial MT"/>
              </a:rPr>
              <a:t> (ai-forever)</a:t>
            </a:r>
            <a:endParaRPr sz="1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dirty="0" sz="1100" spc="-10">
                <a:solidFill>
                  <a:srgbClr val="FFFFFF"/>
                </a:solidFill>
                <a:latin typeface="Arial MT"/>
                <a:cs typeface="Arial MT"/>
              </a:rPr>
              <a:t>BGE-</a:t>
            </a:r>
            <a:r>
              <a:rPr dirty="0" sz="1100">
                <a:solidFill>
                  <a:srgbClr val="FFFFFF"/>
                </a:solidFill>
                <a:latin typeface="Arial MT"/>
                <a:cs typeface="Arial MT"/>
              </a:rPr>
              <a:t>reranker</a:t>
            </a:r>
            <a:r>
              <a:rPr dirty="0" sz="1100" spc="-2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100" spc="-10">
                <a:solidFill>
                  <a:srgbClr val="FFFFFF"/>
                </a:solidFill>
                <a:latin typeface="Arial MT"/>
                <a:cs typeface="Arial MT"/>
              </a:rPr>
              <a:t>(BAAI)</a:t>
            </a:r>
            <a:endParaRPr sz="1100">
              <a:latin typeface="Arial MT"/>
              <a:cs typeface="Arial MT"/>
            </a:endParaRPr>
          </a:p>
        </p:txBody>
      </p:sp>
      <p:grpSp>
        <p:nvGrpSpPr>
          <p:cNvPr id="37" name="object 37" descr=""/>
          <p:cNvGrpSpPr/>
          <p:nvPr/>
        </p:nvGrpSpPr>
        <p:grpSpPr>
          <a:xfrm>
            <a:off x="6156388" y="4337113"/>
            <a:ext cx="2689225" cy="593725"/>
            <a:chOff x="6156388" y="4337113"/>
            <a:chExt cx="2689225" cy="593725"/>
          </a:xfrm>
        </p:grpSpPr>
        <p:sp>
          <p:nvSpPr>
            <p:cNvPr id="38" name="object 38" descr=""/>
            <p:cNvSpPr/>
            <p:nvPr/>
          </p:nvSpPr>
          <p:spPr>
            <a:xfrm>
              <a:off x="6157976" y="4338701"/>
              <a:ext cx="2686050" cy="590550"/>
            </a:xfrm>
            <a:custGeom>
              <a:avLst/>
              <a:gdLst/>
              <a:ahLst/>
              <a:cxnLst/>
              <a:rect l="l" t="t" r="r" b="b"/>
              <a:pathLst>
                <a:path w="2686050" h="590550">
                  <a:moveTo>
                    <a:pt x="2644013" y="0"/>
                  </a:moveTo>
                  <a:lnTo>
                    <a:pt x="41910" y="0"/>
                  </a:lnTo>
                  <a:lnTo>
                    <a:pt x="25610" y="3298"/>
                  </a:lnTo>
                  <a:lnTo>
                    <a:pt x="12287" y="12287"/>
                  </a:lnTo>
                  <a:lnTo>
                    <a:pt x="3298" y="25610"/>
                  </a:lnTo>
                  <a:lnTo>
                    <a:pt x="0" y="41910"/>
                  </a:lnTo>
                  <a:lnTo>
                    <a:pt x="0" y="548513"/>
                  </a:lnTo>
                  <a:lnTo>
                    <a:pt x="3298" y="564832"/>
                  </a:lnTo>
                  <a:lnTo>
                    <a:pt x="12287" y="578199"/>
                  </a:lnTo>
                  <a:lnTo>
                    <a:pt x="25610" y="587232"/>
                  </a:lnTo>
                  <a:lnTo>
                    <a:pt x="41910" y="590550"/>
                  </a:lnTo>
                  <a:lnTo>
                    <a:pt x="2644013" y="590550"/>
                  </a:lnTo>
                  <a:lnTo>
                    <a:pt x="2660332" y="587232"/>
                  </a:lnTo>
                  <a:lnTo>
                    <a:pt x="2673699" y="578199"/>
                  </a:lnTo>
                  <a:lnTo>
                    <a:pt x="2682732" y="564832"/>
                  </a:lnTo>
                  <a:lnTo>
                    <a:pt x="2686050" y="548513"/>
                  </a:lnTo>
                  <a:lnTo>
                    <a:pt x="2686050" y="41910"/>
                  </a:lnTo>
                  <a:lnTo>
                    <a:pt x="2682732" y="25610"/>
                  </a:lnTo>
                  <a:lnTo>
                    <a:pt x="2673699" y="12287"/>
                  </a:lnTo>
                  <a:lnTo>
                    <a:pt x="2660332" y="3298"/>
                  </a:lnTo>
                  <a:lnTo>
                    <a:pt x="2644013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 descr=""/>
            <p:cNvSpPr/>
            <p:nvPr/>
          </p:nvSpPr>
          <p:spPr>
            <a:xfrm>
              <a:off x="6157976" y="4338701"/>
              <a:ext cx="2686050" cy="590550"/>
            </a:xfrm>
            <a:custGeom>
              <a:avLst/>
              <a:gdLst/>
              <a:ahLst/>
              <a:cxnLst/>
              <a:rect l="l" t="t" r="r" b="b"/>
              <a:pathLst>
                <a:path w="2686050" h="590550">
                  <a:moveTo>
                    <a:pt x="0" y="41910"/>
                  </a:moveTo>
                  <a:lnTo>
                    <a:pt x="3298" y="25610"/>
                  </a:lnTo>
                  <a:lnTo>
                    <a:pt x="12287" y="12287"/>
                  </a:lnTo>
                  <a:lnTo>
                    <a:pt x="25610" y="3298"/>
                  </a:lnTo>
                  <a:lnTo>
                    <a:pt x="41910" y="0"/>
                  </a:lnTo>
                  <a:lnTo>
                    <a:pt x="2644013" y="0"/>
                  </a:lnTo>
                  <a:lnTo>
                    <a:pt x="2660332" y="3298"/>
                  </a:lnTo>
                  <a:lnTo>
                    <a:pt x="2673699" y="12287"/>
                  </a:lnTo>
                  <a:lnTo>
                    <a:pt x="2682732" y="25610"/>
                  </a:lnTo>
                  <a:lnTo>
                    <a:pt x="2686050" y="41910"/>
                  </a:lnTo>
                  <a:lnTo>
                    <a:pt x="2686050" y="548513"/>
                  </a:lnTo>
                  <a:lnTo>
                    <a:pt x="2682732" y="564832"/>
                  </a:lnTo>
                  <a:lnTo>
                    <a:pt x="2673699" y="578199"/>
                  </a:lnTo>
                  <a:lnTo>
                    <a:pt x="2660332" y="587232"/>
                  </a:lnTo>
                  <a:lnTo>
                    <a:pt x="2644013" y="590550"/>
                  </a:lnTo>
                  <a:lnTo>
                    <a:pt x="41910" y="590550"/>
                  </a:lnTo>
                  <a:lnTo>
                    <a:pt x="25610" y="587232"/>
                  </a:lnTo>
                  <a:lnTo>
                    <a:pt x="12287" y="578199"/>
                  </a:lnTo>
                  <a:lnTo>
                    <a:pt x="3298" y="564832"/>
                  </a:lnTo>
                  <a:lnTo>
                    <a:pt x="0" y="548513"/>
                  </a:lnTo>
                  <a:lnTo>
                    <a:pt x="0" y="41910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0" name="object 40" descr=""/>
          <p:cNvSpPr txBox="1"/>
          <p:nvPr/>
        </p:nvSpPr>
        <p:spPr>
          <a:xfrm>
            <a:off x="6227445" y="4638675"/>
            <a:ext cx="408305" cy="1968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25"/>
              </a:spcBef>
            </a:pPr>
            <a:r>
              <a:rPr dirty="0" sz="1100" spc="-10">
                <a:solidFill>
                  <a:srgbClr val="FFFFFF"/>
                </a:solidFill>
                <a:latin typeface="Arial MT"/>
                <a:cs typeface="Arial MT"/>
              </a:rPr>
              <a:t>Milvus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41" name="object 41" descr=""/>
          <p:cNvSpPr/>
          <p:nvPr/>
        </p:nvSpPr>
        <p:spPr>
          <a:xfrm>
            <a:off x="138112" y="5519801"/>
            <a:ext cx="11935460" cy="1209675"/>
          </a:xfrm>
          <a:custGeom>
            <a:avLst/>
            <a:gdLst/>
            <a:ahLst/>
            <a:cxnLst/>
            <a:rect l="l" t="t" r="r" b="b"/>
            <a:pathLst>
              <a:path w="11935460" h="1209675">
                <a:moveTo>
                  <a:pt x="0" y="60325"/>
                </a:moveTo>
                <a:lnTo>
                  <a:pt x="4747" y="36808"/>
                </a:lnTo>
                <a:lnTo>
                  <a:pt x="17694" y="17637"/>
                </a:lnTo>
                <a:lnTo>
                  <a:pt x="36893" y="4728"/>
                </a:lnTo>
                <a:lnTo>
                  <a:pt x="60401" y="0"/>
                </a:lnTo>
                <a:lnTo>
                  <a:pt x="11874436" y="0"/>
                </a:lnTo>
                <a:lnTo>
                  <a:pt x="11897973" y="4728"/>
                </a:lnTo>
                <a:lnTo>
                  <a:pt x="11917187" y="17637"/>
                </a:lnTo>
                <a:lnTo>
                  <a:pt x="11930139" y="36808"/>
                </a:lnTo>
                <a:lnTo>
                  <a:pt x="11934888" y="60325"/>
                </a:lnTo>
                <a:lnTo>
                  <a:pt x="11934888" y="1149210"/>
                </a:lnTo>
                <a:lnTo>
                  <a:pt x="11930139" y="1172722"/>
                </a:lnTo>
                <a:lnTo>
                  <a:pt x="11917187" y="1191921"/>
                </a:lnTo>
                <a:lnTo>
                  <a:pt x="11897973" y="1204865"/>
                </a:lnTo>
                <a:lnTo>
                  <a:pt x="11874436" y="1209611"/>
                </a:lnTo>
                <a:lnTo>
                  <a:pt x="60401" y="1209611"/>
                </a:lnTo>
                <a:lnTo>
                  <a:pt x="36893" y="1204865"/>
                </a:lnTo>
                <a:lnTo>
                  <a:pt x="17694" y="1191921"/>
                </a:lnTo>
                <a:lnTo>
                  <a:pt x="4747" y="1172722"/>
                </a:lnTo>
                <a:lnTo>
                  <a:pt x="0" y="1149210"/>
                </a:lnTo>
                <a:lnTo>
                  <a:pt x="0" y="60325"/>
                </a:lnTo>
                <a:close/>
              </a:path>
            </a:pathLst>
          </a:custGeom>
          <a:ln w="9525">
            <a:solidFill>
              <a:srgbClr val="3AFFC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object 42" descr=""/>
          <p:cNvSpPr txBox="1"/>
          <p:nvPr/>
        </p:nvSpPr>
        <p:spPr>
          <a:xfrm>
            <a:off x="3103879" y="3250882"/>
            <a:ext cx="1418590" cy="3898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86360">
              <a:lnSpc>
                <a:spcPts val="1435"/>
              </a:lnSpc>
              <a:spcBef>
                <a:spcPts val="100"/>
              </a:spcBef>
            </a:pPr>
            <a:r>
              <a:rPr dirty="0" sz="1200" spc="-10">
                <a:solidFill>
                  <a:srgbClr val="FFFFFF"/>
                </a:solidFill>
                <a:latin typeface="Arial MT"/>
                <a:cs typeface="Arial MT"/>
              </a:rPr>
              <a:t>t-</a:t>
            </a:r>
            <a:r>
              <a:rPr dirty="0" sz="1200">
                <a:solidFill>
                  <a:srgbClr val="FFFFFF"/>
                </a:solidFill>
                <a:latin typeface="Arial MT"/>
                <a:cs typeface="Arial MT"/>
              </a:rPr>
              <a:t>tech</a:t>
            </a:r>
            <a:r>
              <a:rPr dirty="0" sz="1200" spc="6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200" spc="-40">
                <a:solidFill>
                  <a:srgbClr val="FFFFFF"/>
                </a:solidFill>
                <a:latin typeface="Arial MT"/>
                <a:cs typeface="Arial MT"/>
              </a:rPr>
              <a:t>(T-</a:t>
            </a:r>
            <a:r>
              <a:rPr dirty="0" sz="1200" spc="-10">
                <a:solidFill>
                  <a:srgbClr val="FFFFFF"/>
                </a:solidFill>
                <a:latin typeface="Arial MT"/>
                <a:cs typeface="Arial MT"/>
              </a:rPr>
              <a:t>lite-it-</a:t>
            </a:r>
            <a:r>
              <a:rPr dirty="0" sz="1200" spc="-20">
                <a:solidFill>
                  <a:srgbClr val="FFFFFF"/>
                </a:solidFill>
                <a:latin typeface="Arial MT"/>
                <a:cs typeface="Arial MT"/>
              </a:rPr>
              <a:t>1.0)</a:t>
            </a:r>
            <a:endParaRPr sz="1200">
              <a:latin typeface="Arial MT"/>
              <a:cs typeface="Arial MT"/>
            </a:endParaRPr>
          </a:p>
          <a:p>
            <a:pPr marL="12700">
              <a:lnSpc>
                <a:spcPts val="1435"/>
              </a:lnSpc>
            </a:pPr>
            <a:r>
              <a:rPr dirty="0" sz="1200">
                <a:solidFill>
                  <a:srgbClr val="FFFFFF"/>
                </a:solidFill>
                <a:latin typeface="Arial MT"/>
                <a:cs typeface="Arial MT"/>
              </a:rPr>
              <a:t>(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На</a:t>
            </a:r>
            <a:r>
              <a:rPr dirty="0" sz="1200" spc="-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базе</a:t>
            </a:r>
            <a:r>
              <a:rPr dirty="0" sz="1200" spc="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Arial MT"/>
                <a:cs typeface="Arial MT"/>
              </a:rPr>
              <a:t>Qwen</a:t>
            </a:r>
            <a:r>
              <a:rPr dirty="0" sz="1200" spc="28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Arial MT"/>
                <a:cs typeface="Arial MT"/>
              </a:rPr>
              <a:t>2.5)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7651750" y="3930586"/>
            <a:ext cx="1134110" cy="27622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Создание</a:t>
            </a:r>
            <a:r>
              <a:rPr dirty="0" sz="800" spc="-4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векторных</a:t>
            </a:r>
            <a:endParaRPr sz="8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представлений</a:t>
            </a:r>
            <a:r>
              <a:rPr dirty="0" sz="800" spc="6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данных</a:t>
            </a:r>
            <a:endParaRPr sz="800">
              <a:latin typeface="Microsoft Sans Serif"/>
              <a:cs typeface="Microsoft Sans Serif"/>
            </a:endParaRPr>
          </a:p>
        </p:txBody>
      </p:sp>
      <p:sp>
        <p:nvSpPr>
          <p:cNvPr id="44" name="object 44" descr=""/>
          <p:cNvSpPr txBox="1"/>
          <p:nvPr/>
        </p:nvSpPr>
        <p:spPr>
          <a:xfrm>
            <a:off x="7080631" y="4289194"/>
            <a:ext cx="1725295" cy="586740"/>
          </a:xfrm>
          <a:prstGeom prst="rect">
            <a:avLst/>
          </a:prstGeom>
        </p:spPr>
        <p:txBody>
          <a:bodyPr wrap="square" lIns="0" tIns="9652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760"/>
              </a:spcBef>
            </a:pPr>
            <a:r>
              <a:rPr dirty="0" sz="1100" b="1">
                <a:solidFill>
                  <a:srgbClr val="F5E38B"/>
                </a:solidFill>
                <a:latin typeface="Arial"/>
                <a:cs typeface="Arial"/>
              </a:rPr>
              <a:t>Vector</a:t>
            </a:r>
            <a:r>
              <a:rPr dirty="0" sz="1100" spc="-2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5E38B"/>
                </a:solidFill>
                <a:latin typeface="Arial"/>
                <a:cs typeface="Arial"/>
              </a:rPr>
              <a:t>Store</a:t>
            </a:r>
            <a:endParaRPr sz="1100">
              <a:latin typeface="Arial"/>
              <a:cs typeface="Arial"/>
            </a:endParaRPr>
          </a:p>
          <a:p>
            <a:pPr marL="611505">
              <a:lnSpc>
                <a:spcPct val="100000"/>
              </a:lnSpc>
              <a:spcBef>
                <a:spcPts val="495"/>
              </a:spcBef>
            </a:pP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Хранение</a:t>
            </a:r>
            <a:r>
              <a:rPr dirty="0" sz="800" spc="-5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векторных</a:t>
            </a:r>
            <a:endParaRPr sz="800">
              <a:latin typeface="Microsoft Sans Serif"/>
              <a:cs typeface="Microsoft Sans Serif"/>
            </a:endParaRPr>
          </a:p>
          <a:p>
            <a:pPr marL="611505">
              <a:lnSpc>
                <a:spcPct val="100000"/>
              </a:lnSpc>
              <a:spcBef>
                <a:spcPts val="15"/>
              </a:spcBef>
            </a:pP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представлений</a:t>
            </a:r>
            <a:r>
              <a:rPr dirty="0" sz="800" spc="6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данных</a:t>
            </a:r>
            <a:endParaRPr sz="800">
              <a:latin typeface="Microsoft Sans Serif"/>
              <a:cs typeface="Microsoft Sans Serif"/>
            </a:endParaRPr>
          </a:p>
        </p:txBody>
      </p:sp>
      <p:pic>
        <p:nvPicPr>
          <p:cNvPr id="45" name="object 4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90525" y="2390775"/>
            <a:ext cx="228600" cy="228600"/>
          </a:xfrm>
          <a:prstGeom prst="rect">
            <a:avLst/>
          </a:prstGeom>
        </p:spPr>
      </p:pic>
      <p:pic>
        <p:nvPicPr>
          <p:cNvPr id="46" name="object 46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457575" y="2390775"/>
            <a:ext cx="228600" cy="228600"/>
          </a:xfrm>
          <a:prstGeom prst="rect">
            <a:avLst/>
          </a:prstGeom>
        </p:spPr>
      </p:pic>
      <p:sp>
        <p:nvSpPr>
          <p:cNvPr id="47" name="object 47" descr=""/>
          <p:cNvSpPr txBox="1"/>
          <p:nvPr/>
        </p:nvSpPr>
        <p:spPr>
          <a:xfrm>
            <a:off x="484187" y="3533723"/>
            <a:ext cx="1670685" cy="599440"/>
          </a:xfrm>
          <a:prstGeom prst="rect">
            <a:avLst/>
          </a:prstGeom>
        </p:spPr>
        <p:txBody>
          <a:bodyPr wrap="square" lIns="0" tIns="36830" rIns="0" bIns="0" rtlCol="0" vert="horz">
            <a:spAutoFit/>
          </a:bodyPr>
          <a:lstStyle/>
          <a:p>
            <a:pPr algn="r" marR="5080">
              <a:lnSpc>
                <a:spcPct val="100000"/>
              </a:lnSpc>
              <a:spcBef>
                <a:spcPts val="290"/>
              </a:spcBef>
            </a:pP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Интерфейс</a:t>
            </a:r>
            <a:r>
              <a:rPr dirty="0" sz="1200" spc="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ИИ-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агента</a:t>
            </a:r>
            <a:endParaRPr sz="1200">
              <a:latin typeface="Arial"/>
              <a:cs typeface="Arial"/>
            </a:endParaRPr>
          </a:p>
          <a:p>
            <a:pPr algn="r" marR="27940">
              <a:lnSpc>
                <a:spcPct val="100000"/>
              </a:lnSpc>
              <a:spcBef>
                <a:spcPts val="210"/>
              </a:spcBef>
            </a:pP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Внутренний</a:t>
            </a:r>
            <a:r>
              <a:rPr dirty="0" sz="1100" spc="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20" b="1">
                <a:solidFill>
                  <a:srgbClr val="FFFFFF"/>
                </a:solidFill>
                <a:latin typeface="Arial"/>
                <a:cs typeface="Arial"/>
              </a:rPr>
              <a:t>веб-сайт</a:t>
            </a:r>
            <a:endParaRPr sz="1100">
              <a:latin typeface="Arial"/>
              <a:cs typeface="Arial"/>
            </a:endParaRPr>
          </a:p>
          <a:p>
            <a:pPr marL="660400">
              <a:lnSpc>
                <a:spcPct val="100000"/>
              </a:lnSpc>
              <a:spcBef>
                <a:spcPts val="30"/>
              </a:spcBef>
            </a:pP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(React)</a:t>
            </a:r>
            <a:endParaRPr sz="1100">
              <a:latin typeface="Arial"/>
              <a:cs typeface="Arial"/>
            </a:endParaRPr>
          </a:p>
        </p:txBody>
      </p:sp>
      <p:sp>
        <p:nvSpPr>
          <p:cNvPr id="48" name="object 48" descr=""/>
          <p:cNvSpPr txBox="1"/>
          <p:nvPr/>
        </p:nvSpPr>
        <p:spPr>
          <a:xfrm>
            <a:off x="6761733" y="2790500"/>
            <a:ext cx="1417955" cy="660400"/>
          </a:xfrm>
          <a:prstGeom prst="rect">
            <a:avLst/>
          </a:prstGeom>
        </p:spPr>
        <p:txBody>
          <a:bodyPr wrap="square" lIns="0" tIns="63500" rIns="0" bIns="0" rtlCol="0" vert="horz">
            <a:spAutoFit/>
          </a:bodyPr>
          <a:lstStyle/>
          <a:p>
            <a:pPr marL="421640">
              <a:lnSpc>
                <a:spcPct val="100000"/>
              </a:lnSpc>
              <a:spcBef>
                <a:spcPts val="500"/>
              </a:spcBef>
            </a:pPr>
            <a:r>
              <a:rPr dirty="0" sz="1100" b="1">
                <a:solidFill>
                  <a:srgbClr val="F5E38B"/>
                </a:solidFill>
                <a:latin typeface="Arial"/>
                <a:cs typeface="Arial"/>
              </a:rPr>
              <a:t>Base</a:t>
            </a:r>
            <a:r>
              <a:rPr dirty="0" sz="1100" spc="-4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100" spc="-25" b="1">
                <a:solidFill>
                  <a:srgbClr val="F5E38B"/>
                </a:solidFill>
                <a:latin typeface="Arial"/>
                <a:cs typeface="Arial"/>
              </a:rPr>
              <a:t>LLM</a:t>
            </a:r>
            <a:endParaRPr sz="1100">
              <a:latin typeface="Arial"/>
              <a:cs typeface="Arial"/>
            </a:endParaRPr>
          </a:p>
          <a:p>
            <a:pPr algn="ctr">
              <a:lnSpc>
                <a:spcPts val="1435"/>
              </a:lnSpc>
              <a:spcBef>
                <a:spcPts val="409"/>
              </a:spcBef>
            </a:pPr>
            <a:r>
              <a:rPr dirty="0" sz="1200" spc="-10">
                <a:solidFill>
                  <a:srgbClr val="FFFFFF"/>
                </a:solidFill>
                <a:latin typeface="Arial MT"/>
                <a:cs typeface="Arial MT"/>
              </a:rPr>
              <a:t>t-</a:t>
            </a:r>
            <a:r>
              <a:rPr dirty="0" sz="1200" spc="-25">
                <a:solidFill>
                  <a:srgbClr val="FFFFFF"/>
                </a:solidFill>
                <a:latin typeface="Arial MT"/>
                <a:cs typeface="Arial MT"/>
              </a:rPr>
              <a:t>tech/T-</a:t>
            </a:r>
            <a:r>
              <a:rPr dirty="0" sz="1200" spc="-10">
                <a:solidFill>
                  <a:srgbClr val="FFFFFF"/>
                </a:solidFill>
                <a:latin typeface="Arial MT"/>
                <a:cs typeface="Arial MT"/>
              </a:rPr>
              <a:t>lite-it-</a:t>
            </a:r>
            <a:r>
              <a:rPr dirty="0" sz="1200" spc="-25">
                <a:solidFill>
                  <a:srgbClr val="FFFFFF"/>
                </a:solidFill>
                <a:latin typeface="Arial MT"/>
                <a:cs typeface="Arial MT"/>
              </a:rPr>
              <a:t>1.0</a:t>
            </a:r>
            <a:endParaRPr sz="1200">
              <a:latin typeface="Arial MT"/>
              <a:cs typeface="Arial MT"/>
            </a:endParaRPr>
          </a:p>
          <a:p>
            <a:pPr algn="ctr">
              <a:lnSpc>
                <a:spcPts val="1435"/>
              </a:lnSpc>
            </a:pPr>
            <a:r>
              <a:rPr dirty="0" sz="1200">
                <a:solidFill>
                  <a:srgbClr val="FFFFFF"/>
                </a:solidFill>
                <a:latin typeface="Arial MT"/>
                <a:cs typeface="Arial MT"/>
              </a:rPr>
              <a:t>(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На</a:t>
            </a:r>
            <a:r>
              <a:rPr dirty="0" sz="1200" spc="-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базе</a:t>
            </a:r>
            <a:r>
              <a:rPr dirty="0" sz="1200" spc="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Arial MT"/>
                <a:cs typeface="Arial MT"/>
              </a:rPr>
              <a:t>Qwen</a:t>
            </a:r>
            <a:r>
              <a:rPr dirty="0" sz="1200" spc="2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Arial MT"/>
                <a:cs typeface="Arial MT"/>
              </a:rPr>
              <a:t>2.5)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49" name="object 49" descr=""/>
          <p:cNvSpPr txBox="1"/>
          <p:nvPr/>
        </p:nvSpPr>
        <p:spPr>
          <a:xfrm>
            <a:off x="377190" y="5813598"/>
            <a:ext cx="5300980" cy="551815"/>
          </a:xfrm>
          <a:prstGeom prst="rect">
            <a:avLst/>
          </a:prstGeom>
        </p:spPr>
        <p:txBody>
          <a:bodyPr wrap="square" lIns="0" tIns="266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10"/>
              </a:spcBef>
            </a:pPr>
            <a:r>
              <a:rPr dirty="0" sz="950" b="1">
                <a:solidFill>
                  <a:srgbClr val="F5E38B"/>
                </a:solidFill>
                <a:latin typeface="Arial"/>
                <a:cs typeface="Arial"/>
              </a:rPr>
              <a:t>Ожидаемый</a:t>
            </a:r>
            <a:r>
              <a:rPr dirty="0" sz="950" spc="26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950" spc="-10" b="1">
                <a:solidFill>
                  <a:srgbClr val="F5E38B"/>
                </a:solidFill>
                <a:latin typeface="Arial"/>
                <a:cs typeface="Arial"/>
              </a:rPr>
              <a:t>результат:</a:t>
            </a:r>
            <a:endParaRPr sz="950">
              <a:latin typeface="Arial"/>
              <a:cs typeface="Arial"/>
            </a:endParaRPr>
          </a:p>
          <a:p>
            <a:pPr marL="184150" indent="-171450">
              <a:lnSpc>
                <a:spcPct val="100000"/>
              </a:lnSpc>
              <a:spcBef>
                <a:spcPts val="135"/>
              </a:spcBef>
              <a:buFont typeface="Wingdings"/>
              <a:buChar char=""/>
              <a:tabLst>
                <a:tab pos="184150" algn="l"/>
              </a:tabLst>
            </a:pP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Сокращение</a:t>
            </a:r>
            <a:r>
              <a:rPr dirty="0" sz="1100" spc="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времени</a:t>
            </a:r>
            <a:r>
              <a:rPr dirty="0" sz="1100" spc="-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на</a:t>
            </a:r>
            <a:r>
              <a:rPr dirty="0" sz="1100" spc="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поиск</a:t>
            </a:r>
            <a:r>
              <a:rPr dirty="0" sz="1100" spc="-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информации</a:t>
            </a:r>
            <a:r>
              <a:rPr dirty="0" sz="1100" spc="-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на </a:t>
            </a:r>
            <a:r>
              <a:rPr dirty="0" sz="1100" spc="-25">
                <a:solidFill>
                  <a:srgbClr val="FFFFFF"/>
                </a:solidFill>
                <a:latin typeface="Arial MT"/>
                <a:cs typeface="Arial MT"/>
              </a:rPr>
              <a:t>30%</a:t>
            </a:r>
            <a:endParaRPr sz="1100">
              <a:latin typeface="Arial MT"/>
              <a:cs typeface="Arial MT"/>
            </a:endParaRPr>
          </a:p>
          <a:p>
            <a:pPr marL="184150" indent="-171450">
              <a:lnSpc>
                <a:spcPct val="100000"/>
              </a:lnSpc>
              <a:spcBef>
                <a:spcPts val="110"/>
              </a:spcBef>
              <a:buFont typeface="Wingdings"/>
              <a:buChar char=""/>
              <a:tabLst>
                <a:tab pos="184150" algn="l"/>
              </a:tabLst>
            </a:pP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Возможность оптимизации</a:t>
            </a:r>
            <a:r>
              <a:rPr dirty="0" sz="1100" spc="-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рутинных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 задач</a:t>
            </a:r>
            <a:r>
              <a:rPr dirty="0" sz="1100" spc="-6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с</a:t>
            </a:r>
            <a:r>
              <a:rPr dirty="0" sz="1100" spc="-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помощью</a:t>
            </a:r>
            <a:r>
              <a:rPr dirty="0" sz="110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цифрового</a:t>
            </a:r>
            <a:r>
              <a:rPr dirty="0" sz="1100" spc="-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помощника</a:t>
            </a:r>
            <a:endParaRPr sz="1100">
              <a:latin typeface="Microsoft Sans Serif"/>
              <a:cs typeface="Microsoft Sans Serif"/>
            </a:endParaRPr>
          </a:p>
        </p:txBody>
      </p:sp>
      <p:grpSp>
        <p:nvGrpSpPr>
          <p:cNvPr id="50" name="object 50" descr=""/>
          <p:cNvGrpSpPr/>
          <p:nvPr/>
        </p:nvGrpSpPr>
        <p:grpSpPr>
          <a:xfrm>
            <a:off x="141287" y="1303400"/>
            <a:ext cx="11862435" cy="603250"/>
            <a:chOff x="141287" y="1303400"/>
            <a:chExt cx="11862435" cy="603250"/>
          </a:xfrm>
        </p:grpSpPr>
        <p:pic>
          <p:nvPicPr>
            <p:cNvPr id="51" name="object 51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47637" y="1309750"/>
              <a:ext cx="11849163" cy="590550"/>
            </a:xfrm>
            <a:prstGeom prst="rect">
              <a:avLst/>
            </a:prstGeom>
          </p:spPr>
        </p:pic>
        <p:sp>
          <p:nvSpPr>
            <p:cNvPr id="52" name="object 52" descr=""/>
            <p:cNvSpPr/>
            <p:nvPr/>
          </p:nvSpPr>
          <p:spPr>
            <a:xfrm>
              <a:off x="147637" y="1309750"/>
              <a:ext cx="11849735" cy="590550"/>
            </a:xfrm>
            <a:custGeom>
              <a:avLst/>
              <a:gdLst/>
              <a:ahLst/>
              <a:cxnLst/>
              <a:rect l="l" t="t" r="r" b="b"/>
              <a:pathLst>
                <a:path w="11849735" h="590550">
                  <a:moveTo>
                    <a:pt x="0" y="98298"/>
                  </a:moveTo>
                  <a:lnTo>
                    <a:pt x="7735" y="60007"/>
                  </a:lnTo>
                  <a:lnTo>
                    <a:pt x="28828" y="28765"/>
                  </a:lnTo>
                  <a:lnTo>
                    <a:pt x="60114" y="7715"/>
                  </a:lnTo>
                  <a:lnTo>
                    <a:pt x="98425" y="0"/>
                  </a:lnTo>
                  <a:lnTo>
                    <a:pt x="11750738" y="0"/>
                  </a:lnTo>
                  <a:lnTo>
                    <a:pt x="11789048" y="7715"/>
                  </a:lnTo>
                  <a:lnTo>
                    <a:pt x="11820334" y="28765"/>
                  </a:lnTo>
                  <a:lnTo>
                    <a:pt x="11841428" y="60007"/>
                  </a:lnTo>
                  <a:lnTo>
                    <a:pt x="11849163" y="98298"/>
                  </a:lnTo>
                  <a:lnTo>
                    <a:pt x="11849163" y="492125"/>
                  </a:lnTo>
                  <a:lnTo>
                    <a:pt x="11841428" y="530435"/>
                  </a:lnTo>
                  <a:lnTo>
                    <a:pt x="11820334" y="561721"/>
                  </a:lnTo>
                  <a:lnTo>
                    <a:pt x="11789048" y="582814"/>
                  </a:lnTo>
                  <a:lnTo>
                    <a:pt x="11750738" y="590550"/>
                  </a:lnTo>
                  <a:lnTo>
                    <a:pt x="98425" y="590550"/>
                  </a:lnTo>
                  <a:lnTo>
                    <a:pt x="60114" y="582814"/>
                  </a:lnTo>
                  <a:lnTo>
                    <a:pt x="28829" y="561721"/>
                  </a:lnTo>
                  <a:lnTo>
                    <a:pt x="7735" y="530435"/>
                  </a:lnTo>
                  <a:lnTo>
                    <a:pt x="0" y="492125"/>
                  </a:lnTo>
                  <a:lnTo>
                    <a:pt x="0" y="98298"/>
                  </a:lnTo>
                  <a:close/>
                </a:path>
              </a:pathLst>
            </a:custGeom>
            <a:ln w="12700">
              <a:solidFill>
                <a:srgbClr val="A8EFB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3" name="object 53" descr=""/>
          <p:cNvSpPr txBox="1"/>
          <p:nvPr/>
        </p:nvSpPr>
        <p:spPr>
          <a:xfrm>
            <a:off x="212725" y="730567"/>
            <a:ext cx="11675110" cy="10966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105" b="1">
                <a:solidFill>
                  <a:srgbClr val="F5E38B"/>
                </a:solidFill>
                <a:latin typeface="Arial"/>
                <a:cs typeface="Arial"/>
              </a:rPr>
              <a:t>Внутренний</a:t>
            </a:r>
            <a:r>
              <a:rPr dirty="0" sz="1800" spc="19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800" spc="60" b="1">
                <a:solidFill>
                  <a:srgbClr val="F5E38B"/>
                </a:solidFill>
                <a:latin typeface="Arial"/>
                <a:cs typeface="Arial"/>
              </a:rPr>
              <a:t>AI</a:t>
            </a:r>
            <a:r>
              <a:rPr dirty="0" sz="1800" spc="27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800" spc="105" b="1">
                <a:solidFill>
                  <a:srgbClr val="F5E38B"/>
                </a:solidFill>
                <a:latin typeface="Arial"/>
                <a:cs typeface="Arial"/>
              </a:rPr>
              <a:t>Consultant</a:t>
            </a:r>
            <a:r>
              <a:rPr dirty="0" sz="1800" spc="254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800" spc="60" b="1">
                <a:solidFill>
                  <a:srgbClr val="FFFFFF"/>
                </a:solidFill>
                <a:latin typeface="Arial"/>
                <a:cs typeface="Arial"/>
              </a:rPr>
              <a:t>АО</a:t>
            </a:r>
            <a:r>
              <a:rPr dirty="0" sz="1800" spc="19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55" b="1">
                <a:solidFill>
                  <a:srgbClr val="FFFFFF"/>
                </a:solidFill>
                <a:latin typeface="Arial"/>
                <a:cs typeface="Arial"/>
              </a:rPr>
              <a:t>ГКБ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790"/>
              </a:spcBef>
            </a:pPr>
            <a:endParaRPr sz="1800">
              <a:latin typeface="Arial"/>
              <a:cs typeface="Arial"/>
            </a:endParaRPr>
          </a:p>
          <a:p>
            <a:pPr marL="54610">
              <a:lnSpc>
                <a:spcPct val="100000"/>
              </a:lnSpc>
            </a:pPr>
            <a:r>
              <a:rPr dirty="0" sz="1400" spc="-25">
                <a:solidFill>
                  <a:srgbClr val="FFFFFF"/>
                </a:solidFill>
                <a:latin typeface="Microsoft Sans Serif"/>
                <a:cs typeface="Microsoft Sans Serif"/>
              </a:rPr>
              <a:t>Чат</a:t>
            </a:r>
            <a:r>
              <a:rPr dirty="0" sz="1400" spc="-25">
                <a:solidFill>
                  <a:srgbClr val="FFFFFF"/>
                </a:solidFill>
                <a:latin typeface="Arial MT"/>
                <a:cs typeface="Arial MT"/>
              </a:rPr>
              <a:t>-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бот</a:t>
            </a:r>
            <a:r>
              <a:rPr dirty="0" sz="1400" spc="30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для</a:t>
            </a:r>
            <a:r>
              <a:rPr dirty="0" sz="1400" spc="3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работников</a:t>
            </a:r>
            <a:r>
              <a:rPr dirty="0" sz="1400" spc="36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АО</a:t>
            </a:r>
            <a:r>
              <a:rPr dirty="0" sz="1400" spc="3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ГКБ</a:t>
            </a:r>
            <a:r>
              <a:rPr dirty="0" sz="1400" spc="3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по</a:t>
            </a:r>
            <a:r>
              <a:rPr dirty="0" sz="1400" spc="3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оперативному</a:t>
            </a:r>
            <a:r>
              <a:rPr dirty="0" sz="1400" spc="3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поиску</a:t>
            </a:r>
            <a:r>
              <a:rPr dirty="0" sz="1400" spc="3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необходимой</a:t>
            </a:r>
            <a:r>
              <a:rPr dirty="0" sz="1400" spc="3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информации</a:t>
            </a:r>
            <a:r>
              <a:rPr dirty="0" sz="1400" spc="3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в</a:t>
            </a:r>
            <a:r>
              <a:rPr dirty="0" sz="1400" spc="3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рамках</a:t>
            </a:r>
            <a:r>
              <a:rPr dirty="0" sz="1400" spc="36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существующих</a:t>
            </a:r>
            <a:r>
              <a:rPr dirty="0" sz="1400" spc="3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регламентов,</a:t>
            </a:r>
            <a:r>
              <a:rPr dirty="0" sz="1400" spc="36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Microsoft Sans Serif"/>
                <a:cs typeface="Microsoft Sans Serif"/>
              </a:rPr>
              <a:t>правил,</a:t>
            </a:r>
            <a:endParaRPr sz="1400">
              <a:latin typeface="Microsoft Sans Serif"/>
              <a:cs typeface="Microsoft Sans Serif"/>
            </a:endParaRPr>
          </a:p>
          <a:p>
            <a:pPr marL="54610">
              <a:lnSpc>
                <a:spcPct val="100000"/>
              </a:lnSpc>
              <a:spcBef>
                <a:spcPts val="45"/>
              </a:spcBef>
            </a:pPr>
            <a:r>
              <a:rPr dirty="0" sz="1400" spc="-10">
                <a:solidFill>
                  <a:srgbClr val="FFFFFF"/>
                </a:solidFill>
                <a:latin typeface="Microsoft Sans Serif"/>
                <a:cs typeface="Microsoft Sans Serif"/>
              </a:rPr>
              <a:t>инструкции</a:t>
            </a:r>
            <a:r>
              <a:rPr dirty="0" sz="1400" spc="-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и</a:t>
            </a:r>
            <a:r>
              <a:rPr dirty="0" sz="1400" spc="-25">
                <a:solidFill>
                  <a:srgbClr val="FFFFFF"/>
                </a:solidFill>
                <a:latin typeface="Microsoft Sans Serif"/>
                <a:cs typeface="Microsoft Sans Serif"/>
              </a:rPr>
              <a:t> т</a:t>
            </a:r>
            <a:r>
              <a:rPr dirty="0" sz="1400" spc="-25">
                <a:solidFill>
                  <a:srgbClr val="FFFFFF"/>
                </a:solidFill>
                <a:latin typeface="Arial MT"/>
                <a:cs typeface="Arial MT"/>
              </a:rPr>
              <a:t>.</a:t>
            </a:r>
            <a:r>
              <a:rPr dirty="0" sz="1400" spc="-25">
                <a:solidFill>
                  <a:srgbClr val="FFFFFF"/>
                </a:solidFill>
                <a:latin typeface="Microsoft Sans Serif"/>
                <a:cs typeface="Microsoft Sans Serif"/>
              </a:rPr>
              <a:t>д</a:t>
            </a:r>
            <a:endParaRPr sz="1400">
              <a:latin typeface="Microsoft Sans Serif"/>
              <a:cs typeface="Microsoft Sans Serif"/>
            </a:endParaRPr>
          </a:p>
        </p:txBody>
      </p:sp>
      <p:sp>
        <p:nvSpPr>
          <p:cNvPr id="54" name="object 54" descr=""/>
          <p:cNvSpPr txBox="1"/>
          <p:nvPr/>
        </p:nvSpPr>
        <p:spPr>
          <a:xfrm>
            <a:off x="6546595" y="6020434"/>
            <a:ext cx="2264410" cy="1974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950" b="1">
                <a:solidFill>
                  <a:srgbClr val="F5E38B"/>
                </a:solidFill>
                <a:latin typeface="Arial"/>
                <a:cs typeface="Arial"/>
              </a:rPr>
              <a:t>Срок</a:t>
            </a:r>
            <a:r>
              <a:rPr dirty="0" sz="950" spc="13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950" b="1">
                <a:solidFill>
                  <a:srgbClr val="F5E38B"/>
                </a:solidFill>
                <a:latin typeface="Arial"/>
                <a:cs typeface="Arial"/>
              </a:rPr>
              <a:t>реализации:</a:t>
            </a:r>
            <a:r>
              <a:rPr dirty="0" sz="950" spc="13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FFFFFF"/>
                </a:solidFill>
                <a:latin typeface="Arial MT"/>
                <a:cs typeface="Arial MT"/>
              </a:rPr>
              <a:t>4</a:t>
            </a:r>
            <a:r>
              <a:rPr dirty="0" sz="1100" spc="8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квартал</a:t>
            </a:r>
            <a:r>
              <a:rPr dirty="0" sz="1100" spc="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10">
                <a:solidFill>
                  <a:srgbClr val="FFFFFF"/>
                </a:solidFill>
                <a:latin typeface="Arial MT"/>
                <a:cs typeface="Arial MT"/>
              </a:rPr>
              <a:t>2025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г</a:t>
            </a:r>
            <a:r>
              <a:rPr dirty="0" sz="1100" spc="-10">
                <a:solidFill>
                  <a:srgbClr val="FFFFFF"/>
                </a:solidFill>
                <a:latin typeface="Arial MT"/>
                <a:cs typeface="Arial MT"/>
              </a:rPr>
              <a:t>.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55" name="object 55" descr=""/>
          <p:cNvSpPr txBox="1"/>
          <p:nvPr/>
        </p:nvSpPr>
        <p:spPr>
          <a:xfrm>
            <a:off x="8362695" y="220662"/>
            <a:ext cx="3758565" cy="3352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R="5080">
              <a:lnSpc>
                <a:spcPts val="1185"/>
              </a:lnSpc>
              <a:spcBef>
                <a:spcPts val="100"/>
              </a:spcBef>
            </a:pPr>
            <a:r>
              <a:rPr dirty="0" sz="1050" spc="-50" b="1">
                <a:solidFill>
                  <a:srgbClr val="125554"/>
                </a:solidFill>
                <a:latin typeface="Arial"/>
                <a:cs typeface="Arial"/>
              </a:rPr>
              <a:t>6</a:t>
            </a:r>
            <a:endParaRPr sz="1050">
              <a:latin typeface="Arial"/>
              <a:cs typeface="Arial"/>
            </a:endParaRPr>
          </a:p>
          <a:p>
            <a:pPr marL="12700">
              <a:lnSpc>
                <a:spcPts val="1245"/>
              </a:lnSpc>
            </a:pP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АО</a:t>
            </a:r>
            <a:r>
              <a:rPr dirty="0" sz="1100" spc="-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20">
                <a:solidFill>
                  <a:srgbClr val="FFFFFF"/>
                </a:solidFill>
                <a:latin typeface="Microsoft Sans Serif"/>
                <a:cs typeface="Microsoft Sans Serif"/>
              </a:rPr>
              <a:t>«ГОСУДАРСТВЕННОЕ</a:t>
            </a:r>
            <a:r>
              <a:rPr dirty="0" sz="1100" spc="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25">
                <a:solidFill>
                  <a:srgbClr val="FFFFFF"/>
                </a:solidFill>
                <a:latin typeface="Microsoft Sans Serif"/>
                <a:cs typeface="Microsoft Sans Serif"/>
              </a:rPr>
              <a:t>КРЕДИТНОЕ</a:t>
            </a:r>
            <a:r>
              <a:rPr dirty="0" sz="1100" spc="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20">
                <a:solidFill>
                  <a:srgbClr val="FFFFFF"/>
                </a:solidFill>
                <a:latin typeface="Microsoft Sans Serif"/>
                <a:cs typeface="Microsoft Sans Serif"/>
              </a:rPr>
              <a:t>БЮРО»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56" name="object 56" descr=""/>
          <p:cNvSpPr txBox="1"/>
          <p:nvPr/>
        </p:nvSpPr>
        <p:spPr>
          <a:xfrm>
            <a:off x="4645659" y="3271202"/>
            <a:ext cx="966469" cy="40005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 marR="5080">
              <a:lnSpc>
                <a:spcPct val="101800"/>
              </a:lnSpc>
              <a:spcBef>
                <a:spcPts val="110"/>
              </a:spcBef>
            </a:pP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Распределяет </a:t>
            </a: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входящие 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запросы </a:t>
            </a:r>
            <a:r>
              <a:rPr dirty="0" sz="800" spc="-10">
                <a:solidFill>
                  <a:srgbClr val="C5DFB4"/>
                </a:solidFill>
                <a:latin typeface="Arial MT"/>
                <a:cs typeface="Arial MT"/>
              </a:rPr>
              <a:t>(AI-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маршрутизатор)</a:t>
            </a:r>
            <a:endParaRPr sz="800">
              <a:latin typeface="Microsoft Sans Serif"/>
              <a:cs typeface="Microsoft Sans Serif"/>
            </a:endParaRPr>
          </a:p>
        </p:txBody>
      </p:sp>
      <p:grpSp>
        <p:nvGrpSpPr>
          <p:cNvPr id="57" name="object 57" descr=""/>
          <p:cNvGrpSpPr/>
          <p:nvPr/>
        </p:nvGrpSpPr>
        <p:grpSpPr>
          <a:xfrm>
            <a:off x="3003613" y="3898963"/>
            <a:ext cx="2727325" cy="955675"/>
            <a:chOff x="3003613" y="3898963"/>
            <a:chExt cx="2727325" cy="955675"/>
          </a:xfrm>
        </p:grpSpPr>
        <p:sp>
          <p:nvSpPr>
            <p:cNvPr id="58" name="object 58" descr=""/>
            <p:cNvSpPr/>
            <p:nvPr/>
          </p:nvSpPr>
          <p:spPr>
            <a:xfrm>
              <a:off x="3005201" y="3900551"/>
              <a:ext cx="2724150" cy="952500"/>
            </a:xfrm>
            <a:custGeom>
              <a:avLst/>
              <a:gdLst/>
              <a:ahLst/>
              <a:cxnLst/>
              <a:rect l="l" t="t" r="r" b="b"/>
              <a:pathLst>
                <a:path w="2724150" h="952500">
                  <a:moveTo>
                    <a:pt x="2656332" y="0"/>
                  </a:moveTo>
                  <a:lnTo>
                    <a:pt x="67691" y="0"/>
                  </a:lnTo>
                  <a:lnTo>
                    <a:pt x="41308" y="5308"/>
                  </a:lnTo>
                  <a:lnTo>
                    <a:pt x="19796" y="19796"/>
                  </a:lnTo>
                  <a:lnTo>
                    <a:pt x="5308" y="41308"/>
                  </a:lnTo>
                  <a:lnTo>
                    <a:pt x="0" y="67691"/>
                  </a:lnTo>
                  <a:lnTo>
                    <a:pt x="0" y="884682"/>
                  </a:lnTo>
                  <a:lnTo>
                    <a:pt x="5308" y="911084"/>
                  </a:lnTo>
                  <a:lnTo>
                    <a:pt x="19796" y="932640"/>
                  </a:lnTo>
                  <a:lnTo>
                    <a:pt x="41308" y="947171"/>
                  </a:lnTo>
                  <a:lnTo>
                    <a:pt x="67691" y="952500"/>
                  </a:lnTo>
                  <a:lnTo>
                    <a:pt x="2656332" y="952500"/>
                  </a:lnTo>
                  <a:lnTo>
                    <a:pt x="2682734" y="947171"/>
                  </a:lnTo>
                  <a:lnTo>
                    <a:pt x="2704290" y="932640"/>
                  </a:lnTo>
                  <a:lnTo>
                    <a:pt x="2718821" y="911084"/>
                  </a:lnTo>
                  <a:lnTo>
                    <a:pt x="2724150" y="884682"/>
                  </a:lnTo>
                  <a:lnTo>
                    <a:pt x="2724150" y="67691"/>
                  </a:lnTo>
                  <a:lnTo>
                    <a:pt x="2718821" y="41308"/>
                  </a:lnTo>
                  <a:lnTo>
                    <a:pt x="2704290" y="19796"/>
                  </a:lnTo>
                  <a:lnTo>
                    <a:pt x="2682734" y="5308"/>
                  </a:lnTo>
                  <a:lnTo>
                    <a:pt x="2656332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 descr=""/>
            <p:cNvSpPr/>
            <p:nvPr/>
          </p:nvSpPr>
          <p:spPr>
            <a:xfrm>
              <a:off x="3005201" y="3900551"/>
              <a:ext cx="2724150" cy="952500"/>
            </a:xfrm>
            <a:custGeom>
              <a:avLst/>
              <a:gdLst/>
              <a:ahLst/>
              <a:cxnLst/>
              <a:rect l="l" t="t" r="r" b="b"/>
              <a:pathLst>
                <a:path w="2724150" h="952500">
                  <a:moveTo>
                    <a:pt x="0" y="67691"/>
                  </a:moveTo>
                  <a:lnTo>
                    <a:pt x="5308" y="41308"/>
                  </a:lnTo>
                  <a:lnTo>
                    <a:pt x="19796" y="19796"/>
                  </a:lnTo>
                  <a:lnTo>
                    <a:pt x="41308" y="5308"/>
                  </a:lnTo>
                  <a:lnTo>
                    <a:pt x="67691" y="0"/>
                  </a:lnTo>
                  <a:lnTo>
                    <a:pt x="2656332" y="0"/>
                  </a:lnTo>
                  <a:lnTo>
                    <a:pt x="2682734" y="5308"/>
                  </a:lnTo>
                  <a:lnTo>
                    <a:pt x="2704290" y="19796"/>
                  </a:lnTo>
                  <a:lnTo>
                    <a:pt x="2718821" y="41308"/>
                  </a:lnTo>
                  <a:lnTo>
                    <a:pt x="2724150" y="67691"/>
                  </a:lnTo>
                  <a:lnTo>
                    <a:pt x="2724150" y="884682"/>
                  </a:lnTo>
                  <a:lnTo>
                    <a:pt x="2718821" y="911084"/>
                  </a:lnTo>
                  <a:lnTo>
                    <a:pt x="2704290" y="932640"/>
                  </a:lnTo>
                  <a:lnTo>
                    <a:pt x="2682734" y="947171"/>
                  </a:lnTo>
                  <a:lnTo>
                    <a:pt x="2656332" y="952500"/>
                  </a:lnTo>
                  <a:lnTo>
                    <a:pt x="67691" y="952500"/>
                  </a:lnTo>
                  <a:lnTo>
                    <a:pt x="41308" y="947171"/>
                  </a:lnTo>
                  <a:lnTo>
                    <a:pt x="19796" y="932640"/>
                  </a:lnTo>
                  <a:lnTo>
                    <a:pt x="5308" y="911084"/>
                  </a:lnTo>
                  <a:lnTo>
                    <a:pt x="0" y="884682"/>
                  </a:lnTo>
                  <a:lnTo>
                    <a:pt x="0" y="67691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0" name="object 60" descr=""/>
          <p:cNvSpPr txBox="1"/>
          <p:nvPr/>
        </p:nvSpPr>
        <p:spPr>
          <a:xfrm>
            <a:off x="3067050" y="3926805"/>
            <a:ext cx="2552065" cy="509905"/>
          </a:xfrm>
          <a:prstGeom prst="rect">
            <a:avLst/>
          </a:prstGeom>
        </p:spPr>
        <p:txBody>
          <a:bodyPr wrap="square" lIns="0" tIns="43180" rIns="0" bIns="0" rtlCol="0" vert="horz">
            <a:spAutoFit/>
          </a:bodyPr>
          <a:lstStyle/>
          <a:p>
            <a:pPr marL="513080">
              <a:lnSpc>
                <a:spcPct val="100000"/>
              </a:lnSpc>
              <a:spcBef>
                <a:spcPts val="340"/>
              </a:spcBef>
            </a:pP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Защита</a:t>
            </a:r>
            <a:r>
              <a:rPr dirty="0" sz="1200" spc="-5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и</a:t>
            </a:r>
            <a:r>
              <a:rPr dirty="0" sz="1200" spc="3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контроль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 sz="800" spc="-20">
                <a:solidFill>
                  <a:srgbClr val="C5DFB4"/>
                </a:solidFill>
                <a:latin typeface="Microsoft Sans Serif"/>
                <a:cs typeface="Microsoft Sans Serif"/>
              </a:rPr>
              <a:t>Замкнутый</a:t>
            </a:r>
            <a:r>
              <a:rPr dirty="0" sz="800" spc="-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периметр</a:t>
            </a:r>
            <a:r>
              <a:rPr dirty="0" sz="800" spc="1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220">
                <a:solidFill>
                  <a:srgbClr val="C5DFB4"/>
                </a:solidFill>
                <a:latin typeface="Microsoft Sans Serif"/>
                <a:cs typeface="Microsoft Sans Serif"/>
              </a:rPr>
              <a:t>–</a:t>
            </a: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 модель</a:t>
            </a:r>
            <a:r>
              <a:rPr dirty="0" sz="800" spc="-4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и</a:t>
            </a:r>
            <a:r>
              <a:rPr dirty="0" sz="800" spc="-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векторное</a:t>
            </a:r>
            <a:endParaRPr sz="8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хранилище</a:t>
            </a:r>
            <a:r>
              <a:rPr dirty="0" sz="800" spc="-1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работают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 только </a:t>
            </a: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во</a:t>
            </a:r>
            <a:r>
              <a:rPr dirty="0" sz="800" spc="-1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внутренней</a:t>
            </a:r>
            <a:r>
              <a:rPr dirty="0" sz="800" spc="-1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сети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25">
                <a:solidFill>
                  <a:srgbClr val="C5DFB4"/>
                </a:solidFill>
                <a:latin typeface="Microsoft Sans Serif"/>
                <a:cs typeface="Microsoft Sans Serif"/>
              </a:rPr>
              <a:t>ГКБ</a:t>
            </a:r>
            <a:endParaRPr sz="800">
              <a:latin typeface="Microsoft Sans Serif"/>
              <a:cs typeface="Microsoft Sans Serif"/>
            </a:endParaRPr>
          </a:p>
        </p:txBody>
      </p:sp>
      <p:sp>
        <p:nvSpPr>
          <p:cNvPr id="61" name="object 61" descr=""/>
          <p:cNvSpPr txBox="1"/>
          <p:nvPr/>
        </p:nvSpPr>
        <p:spPr>
          <a:xfrm>
            <a:off x="3067050" y="4533519"/>
            <a:ext cx="2460625" cy="2755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Системный</a:t>
            </a:r>
            <a:r>
              <a:rPr dirty="0" sz="800" spc="-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промпт</a:t>
            </a:r>
            <a:r>
              <a:rPr dirty="0" sz="800" spc="2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220">
                <a:solidFill>
                  <a:srgbClr val="C5DFB4"/>
                </a:solidFill>
                <a:latin typeface="Microsoft Sans Serif"/>
                <a:cs typeface="Microsoft Sans Serif"/>
              </a:rPr>
              <a:t>–</a:t>
            </a:r>
            <a:r>
              <a:rPr dirty="0" sz="800" spc="2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строго</a:t>
            </a:r>
            <a:r>
              <a:rPr dirty="0" sz="800" spc="2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запрещает</a:t>
            </a:r>
            <a:r>
              <a:rPr dirty="0" sz="800" spc="-5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ответы</a:t>
            </a:r>
            <a:r>
              <a:rPr dirty="0" sz="800" spc="-4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25">
                <a:solidFill>
                  <a:srgbClr val="C5DFB4"/>
                </a:solidFill>
                <a:latin typeface="Microsoft Sans Serif"/>
                <a:cs typeface="Microsoft Sans Serif"/>
              </a:rPr>
              <a:t>вне</a:t>
            </a:r>
            <a:endParaRPr sz="8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найденных</a:t>
            </a:r>
            <a:r>
              <a:rPr dirty="0" sz="800" spc="3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фрагментов</a:t>
            </a:r>
            <a:endParaRPr sz="8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33350" y="2706751"/>
            <a:ext cx="11917680" cy="2413000"/>
            <a:chOff x="133350" y="2706751"/>
            <a:chExt cx="11917680" cy="2413000"/>
          </a:xfrm>
        </p:grpSpPr>
        <p:sp>
          <p:nvSpPr>
            <p:cNvPr id="3" name="object 3" descr=""/>
            <p:cNvSpPr/>
            <p:nvPr/>
          </p:nvSpPr>
          <p:spPr>
            <a:xfrm>
              <a:off x="2767076" y="2709926"/>
              <a:ext cx="6305550" cy="2406650"/>
            </a:xfrm>
            <a:custGeom>
              <a:avLst/>
              <a:gdLst/>
              <a:ahLst/>
              <a:cxnLst/>
              <a:rect l="l" t="t" r="r" b="b"/>
              <a:pathLst>
                <a:path w="6305550" h="2406650">
                  <a:moveTo>
                    <a:pt x="0" y="0"/>
                  </a:moveTo>
                  <a:lnTo>
                    <a:pt x="0" y="2406396"/>
                  </a:lnTo>
                </a:path>
                <a:path w="6305550" h="2406650">
                  <a:moveTo>
                    <a:pt x="3152775" y="0"/>
                  </a:moveTo>
                  <a:lnTo>
                    <a:pt x="3152775" y="2406396"/>
                  </a:lnTo>
                </a:path>
                <a:path w="6305550" h="2406650">
                  <a:moveTo>
                    <a:pt x="6305550" y="0"/>
                  </a:moveTo>
                  <a:lnTo>
                    <a:pt x="6305550" y="2406396"/>
                  </a:lnTo>
                </a:path>
              </a:pathLst>
            </a:custGeom>
            <a:ln w="6350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142875" y="2733675"/>
              <a:ext cx="11898630" cy="0"/>
            </a:xfrm>
            <a:custGeom>
              <a:avLst/>
              <a:gdLst/>
              <a:ahLst/>
              <a:cxnLst/>
              <a:rect l="l" t="t" r="r" b="b"/>
              <a:pathLst>
                <a:path w="11898630" h="0">
                  <a:moveTo>
                    <a:pt x="0" y="0"/>
                  </a:moveTo>
                  <a:lnTo>
                    <a:pt x="11898122" y="0"/>
                  </a:lnTo>
                </a:path>
              </a:pathLst>
            </a:custGeom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 descr=""/>
          <p:cNvSpPr txBox="1"/>
          <p:nvPr/>
        </p:nvSpPr>
        <p:spPr>
          <a:xfrm>
            <a:off x="713422" y="2462212"/>
            <a:ext cx="1466850" cy="2203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Клиентская</a:t>
            </a:r>
            <a:r>
              <a:rPr dirty="0" sz="1250" spc="229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spc="-20" b="1">
                <a:solidFill>
                  <a:srgbClr val="F5E38B"/>
                </a:solidFill>
                <a:latin typeface="Arial"/>
                <a:cs typeface="Arial"/>
              </a:rPr>
              <a:t>часть</a:t>
            </a:r>
            <a:endParaRPr sz="125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3980815" y="2480945"/>
            <a:ext cx="760730" cy="21971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spc="-10" b="1">
                <a:solidFill>
                  <a:srgbClr val="F5E38B"/>
                </a:solidFill>
                <a:latin typeface="Arial"/>
                <a:cs typeface="Arial"/>
              </a:rPr>
              <a:t>Workflow</a:t>
            </a:r>
            <a:endParaRPr sz="1250">
              <a:latin typeface="Arial"/>
              <a:cs typeface="Arial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7426959" y="2445384"/>
            <a:ext cx="360680" cy="21971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spc="-25" b="1">
                <a:solidFill>
                  <a:srgbClr val="F5E38B"/>
                </a:solidFill>
                <a:latin typeface="Arial"/>
                <a:cs typeface="Arial"/>
              </a:rPr>
              <a:t>LLM</a:t>
            </a:r>
            <a:endParaRPr sz="1250">
              <a:latin typeface="Arial"/>
              <a:cs typeface="Arial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9584943" y="2444115"/>
            <a:ext cx="2360295" cy="21971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Источники</a:t>
            </a:r>
            <a:r>
              <a:rPr dirty="0" sz="1250" spc="7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/</a:t>
            </a:r>
            <a:r>
              <a:rPr dirty="0" sz="1250" spc="15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домены</a:t>
            </a:r>
            <a:r>
              <a:rPr dirty="0" sz="1250" spc="17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spc="-10" b="1">
                <a:solidFill>
                  <a:srgbClr val="F5E38B"/>
                </a:solidFill>
                <a:latin typeface="Arial"/>
                <a:cs typeface="Arial"/>
              </a:rPr>
              <a:t>данных</a:t>
            </a:r>
            <a:endParaRPr sz="1250">
              <a:latin typeface="Arial"/>
              <a:cs typeface="Arial"/>
            </a:endParaRPr>
          </a:p>
        </p:txBody>
      </p:sp>
      <p:grpSp>
        <p:nvGrpSpPr>
          <p:cNvPr id="9" name="object 9" descr=""/>
          <p:cNvGrpSpPr/>
          <p:nvPr/>
        </p:nvGrpSpPr>
        <p:grpSpPr>
          <a:xfrm>
            <a:off x="3041713" y="2851213"/>
            <a:ext cx="8975725" cy="2232025"/>
            <a:chOff x="3041713" y="2851213"/>
            <a:chExt cx="8975725" cy="2232025"/>
          </a:xfrm>
        </p:grpSpPr>
        <p:sp>
          <p:nvSpPr>
            <p:cNvPr id="10" name="object 10" descr=""/>
            <p:cNvSpPr/>
            <p:nvPr/>
          </p:nvSpPr>
          <p:spPr>
            <a:xfrm>
              <a:off x="3043301" y="2852801"/>
              <a:ext cx="2686050" cy="1066800"/>
            </a:xfrm>
            <a:custGeom>
              <a:avLst/>
              <a:gdLst/>
              <a:ahLst/>
              <a:cxnLst/>
              <a:rect l="l" t="t" r="r" b="b"/>
              <a:pathLst>
                <a:path w="2686050" h="1066800">
                  <a:moveTo>
                    <a:pt x="2577973" y="0"/>
                  </a:moveTo>
                  <a:lnTo>
                    <a:pt x="107950" y="0"/>
                  </a:lnTo>
                  <a:lnTo>
                    <a:pt x="65901" y="8473"/>
                  </a:lnTo>
                  <a:lnTo>
                    <a:pt x="31591" y="31591"/>
                  </a:lnTo>
                  <a:lnTo>
                    <a:pt x="8473" y="65901"/>
                  </a:lnTo>
                  <a:lnTo>
                    <a:pt x="0" y="107950"/>
                  </a:lnTo>
                  <a:lnTo>
                    <a:pt x="0" y="958723"/>
                  </a:lnTo>
                  <a:lnTo>
                    <a:pt x="8473" y="1000791"/>
                  </a:lnTo>
                  <a:lnTo>
                    <a:pt x="31591" y="1035145"/>
                  </a:lnTo>
                  <a:lnTo>
                    <a:pt x="65901" y="1058306"/>
                  </a:lnTo>
                  <a:lnTo>
                    <a:pt x="107950" y="1066800"/>
                  </a:lnTo>
                  <a:lnTo>
                    <a:pt x="2577973" y="1066800"/>
                  </a:lnTo>
                  <a:lnTo>
                    <a:pt x="2620041" y="1058306"/>
                  </a:lnTo>
                  <a:lnTo>
                    <a:pt x="2654395" y="1035145"/>
                  </a:lnTo>
                  <a:lnTo>
                    <a:pt x="2677556" y="1000791"/>
                  </a:lnTo>
                  <a:lnTo>
                    <a:pt x="2686050" y="958723"/>
                  </a:lnTo>
                  <a:lnTo>
                    <a:pt x="2686050" y="107950"/>
                  </a:lnTo>
                  <a:lnTo>
                    <a:pt x="2677556" y="65901"/>
                  </a:lnTo>
                  <a:lnTo>
                    <a:pt x="2654395" y="31591"/>
                  </a:lnTo>
                  <a:lnTo>
                    <a:pt x="2620041" y="8473"/>
                  </a:lnTo>
                  <a:lnTo>
                    <a:pt x="2577973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3043301" y="2852801"/>
              <a:ext cx="2686050" cy="1066800"/>
            </a:xfrm>
            <a:custGeom>
              <a:avLst/>
              <a:gdLst/>
              <a:ahLst/>
              <a:cxnLst/>
              <a:rect l="l" t="t" r="r" b="b"/>
              <a:pathLst>
                <a:path w="2686050" h="1066800">
                  <a:moveTo>
                    <a:pt x="0" y="107950"/>
                  </a:moveTo>
                  <a:lnTo>
                    <a:pt x="8473" y="65901"/>
                  </a:lnTo>
                  <a:lnTo>
                    <a:pt x="31591" y="31591"/>
                  </a:lnTo>
                  <a:lnTo>
                    <a:pt x="65901" y="8473"/>
                  </a:lnTo>
                  <a:lnTo>
                    <a:pt x="107950" y="0"/>
                  </a:lnTo>
                  <a:lnTo>
                    <a:pt x="2577973" y="0"/>
                  </a:lnTo>
                  <a:lnTo>
                    <a:pt x="2620041" y="8473"/>
                  </a:lnTo>
                  <a:lnTo>
                    <a:pt x="2654395" y="31591"/>
                  </a:lnTo>
                  <a:lnTo>
                    <a:pt x="2677556" y="65901"/>
                  </a:lnTo>
                  <a:lnTo>
                    <a:pt x="2686050" y="107950"/>
                  </a:lnTo>
                  <a:lnTo>
                    <a:pt x="2686050" y="958723"/>
                  </a:lnTo>
                  <a:lnTo>
                    <a:pt x="2677556" y="1000791"/>
                  </a:lnTo>
                  <a:lnTo>
                    <a:pt x="2654395" y="1035145"/>
                  </a:lnTo>
                  <a:lnTo>
                    <a:pt x="2620041" y="1058306"/>
                  </a:lnTo>
                  <a:lnTo>
                    <a:pt x="2577973" y="1066800"/>
                  </a:lnTo>
                  <a:lnTo>
                    <a:pt x="107950" y="1066800"/>
                  </a:lnTo>
                  <a:lnTo>
                    <a:pt x="65901" y="1058306"/>
                  </a:lnTo>
                  <a:lnTo>
                    <a:pt x="31591" y="1035145"/>
                  </a:lnTo>
                  <a:lnTo>
                    <a:pt x="8473" y="1000791"/>
                  </a:lnTo>
                  <a:lnTo>
                    <a:pt x="0" y="958723"/>
                  </a:lnTo>
                  <a:lnTo>
                    <a:pt x="0" y="107950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6177026" y="2900426"/>
              <a:ext cx="2705100" cy="390525"/>
            </a:xfrm>
            <a:custGeom>
              <a:avLst/>
              <a:gdLst/>
              <a:ahLst/>
              <a:cxnLst/>
              <a:rect l="l" t="t" r="r" b="b"/>
              <a:pathLst>
                <a:path w="2705100" h="390525">
                  <a:moveTo>
                    <a:pt x="2677287" y="0"/>
                  </a:moveTo>
                  <a:lnTo>
                    <a:pt x="27686" y="0"/>
                  </a:lnTo>
                  <a:lnTo>
                    <a:pt x="16877" y="2164"/>
                  </a:lnTo>
                  <a:lnTo>
                    <a:pt x="8080" y="8080"/>
                  </a:lnTo>
                  <a:lnTo>
                    <a:pt x="2164" y="16877"/>
                  </a:lnTo>
                  <a:lnTo>
                    <a:pt x="0" y="27686"/>
                  </a:lnTo>
                  <a:lnTo>
                    <a:pt x="0" y="362712"/>
                  </a:lnTo>
                  <a:lnTo>
                    <a:pt x="2164" y="373540"/>
                  </a:lnTo>
                  <a:lnTo>
                    <a:pt x="8080" y="382381"/>
                  </a:lnTo>
                  <a:lnTo>
                    <a:pt x="16877" y="388340"/>
                  </a:lnTo>
                  <a:lnTo>
                    <a:pt x="27686" y="390525"/>
                  </a:lnTo>
                  <a:lnTo>
                    <a:pt x="2677287" y="390525"/>
                  </a:lnTo>
                  <a:lnTo>
                    <a:pt x="2688115" y="388340"/>
                  </a:lnTo>
                  <a:lnTo>
                    <a:pt x="2696956" y="382381"/>
                  </a:lnTo>
                  <a:lnTo>
                    <a:pt x="2702915" y="373540"/>
                  </a:lnTo>
                  <a:lnTo>
                    <a:pt x="2705100" y="362712"/>
                  </a:lnTo>
                  <a:lnTo>
                    <a:pt x="2705100" y="27686"/>
                  </a:lnTo>
                  <a:lnTo>
                    <a:pt x="2702915" y="16877"/>
                  </a:lnTo>
                  <a:lnTo>
                    <a:pt x="2696956" y="8080"/>
                  </a:lnTo>
                  <a:lnTo>
                    <a:pt x="2688115" y="2164"/>
                  </a:lnTo>
                  <a:lnTo>
                    <a:pt x="2677287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6177026" y="2900426"/>
              <a:ext cx="2705100" cy="390525"/>
            </a:xfrm>
            <a:custGeom>
              <a:avLst/>
              <a:gdLst/>
              <a:ahLst/>
              <a:cxnLst/>
              <a:rect l="l" t="t" r="r" b="b"/>
              <a:pathLst>
                <a:path w="2705100" h="390525">
                  <a:moveTo>
                    <a:pt x="0" y="27686"/>
                  </a:moveTo>
                  <a:lnTo>
                    <a:pt x="2164" y="16877"/>
                  </a:lnTo>
                  <a:lnTo>
                    <a:pt x="8080" y="8080"/>
                  </a:lnTo>
                  <a:lnTo>
                    <a:pt x="16877" y="2164"/>
                  </a:lnTo>
                  <a:lnTo>
                    <a:pt x="27686" y="0"/>
                  </a:lnTo>
                  <a:lnTo>
                    <a:pt x="2677287" y="0"/>
                  </a:lnTo>
                  <a:lnTo>
                    <a:pt x="2688115" y="2164"/>
                  </a:lnTo>
                  <a:lnTo>
                    <a:pt x="2696956" y="8080"/>
                  </a:lnTo>
                  <a:lnTo>
                    <a:pt x="2702915" y="16877"/>
                  </a:lnTo>
                  <a:lnTo>
                    <a:pt x="2705100" y="27686"/>
                  </a:lnTo>
                  <a:lnTo>
                    <a:pt x="2705100" y="362712"/>
                  </a:lnTo>
                  <a:lnTo>
                    <a:pt x="2702915" y="373540"/>
                  </a:lnTo>
                  <a:lnTo>
                    <a:pt x="2696956" y="382381"/>
                  </a:lnTo>
                  <a:lnTo>
                    <a:pt x="2688115" y="388340"/>
                  </a:lnTo>
                  <a:lnTo>
                    <a:pt x="2677287" y="390525"/>
                  </a:lnTo>
                  <a:lnTo>
                    <a:pt x="27686" y="390525"/>
                  </a:lnTo>
                  <a:lnTo>
                    <a:pt x="16877" y="388340"/>
                  </a:lnTo>
                  <a:lnTo>
                    <a:pt x="8080" y="382381"/>
                  </a:lnTo>
                  <a:lnTo>
                    <a:pt x="2164" y="373540"/>
                  </a:lnTo>
                  <a:lnTo>
                    <a:pt x="0" y="362712"/>
                  </a:lnTo>
                  <a:lnTo>
                    <a:pt x="0" y="27686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9310751" y="2890901"/>
              <a:ext cx="2705100" cy="2190750"/>
            </a:xfrm>
            <a:custGeom>
              <a:avLst/>
              <a:gdLst/>
              <a:ahLst/>
              <a:cxnLst/>
              <a:rect l="l" t="t" r="r" b="b"/>
              <a:pathLst>
                <a:path w="2705100" h="2190750">
                  <a:moveTo>
                    <a:pt x="2600325" y="0"/>
                  </a:moveTo>
                  <a:lnTo>
                    <a:pt x="104648" y="0"/>
                  </a:lnTo>
                  <a:lnTo>
                    <a:pt x="63918" y="8225"/>
                  </a:lnTo>
                  <a:lnTo>
                    <a:pt x="30654" y="30654"/>
                  </a:lnTo>
                  <a:lnTo>
                    <a:pt x="8225" y="63918"/>
                  </a:lnTo>
                  <a:lnTo>
                    <a:pt x="0" y="104648"/>
                  </a:lnTo>
                  <a:lnTo>
                    <a:pt x="0" y="2085975"/>
                  </a:lnTo>
                  <a:lnTo>
                    <a:pt x="8225" y="2126724"/>
                  </a:lnTo>
                  <a:lnTo>
                    <a:pt x="30654" y="2160031"/>
                  </a:lnTo>
                  <a:lnTo>
                    <a:pt x="63918" y="2182504"/>
                  </a:lnTo>
                  <a:lnTo>
                    <a:pt x="104648" y="2190750"/>
                  </a:lnTo>
                  <a:lnTo>
                    <a:pt x="2600325" y="2190750"/>
                  </a:lnTo>
                  <a:lnTo>
                    <a:pt x="2641074" y="2182504"/>
                  </a:lnTo>
                  <a:lnTo>
                    <a:pt x="2674381" y="2160031"/>
                  </a:lnTo>
                  <a:lnTo>
                    <a:pt x="2696854" y="2126724"/>
                  </a:lnTo>
                  <a:lnTo>
                    <a:pt x="2705100" y="2085975"/>
                  </a:lnTo>
                  <a:lnTo>
                    <a:pt x="2705100" y="104648"/>
                  </a:lnTo>
                  <a:lnTo>
                    <a:pt x="2696854" y="63918"/>
                  </a:lnTo>
                  <a:lnTo>
                    <a:pt x="2674381" y="30654"/>
                  </a:lnTo>
                  <a:lnTo>
                    <a:pt x="2641074" y="8225"/>
                  </a:lnTo>
                  <a:lnTo>
                    <a:pt x="2600325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9310751" y="2890901"/>
              <a:ext cx="2705100" cy="2190750"/>
            </a:xfrm>
            <a:custGeom>
              <a:avLst/>
              <a:gdLst/>
              <a:ahLst/>
              <a:cxnLst/>
              <a:rect l="l" t="t" r="r" b="b"/>
              <a:pathLst>
                <a:path w="2705100" h="2190750">
                  <a:moveTo>
                    <a:pt x="0" y="104648"/>
                  </a:moveTo>
                  <a:lnTo>
                    <a:pt x="8225" y="63918"/>
                  </a:lnTo>
                  <a:lnTo>
                    <a:pt x="30654" y="30654"/>
                  </a:lnTo>
                  <a:lnTo>
                    <a:pt x="63918" y="8225"/>
                  </a:lnTo>
                  <a:lnTo>
                    <a:pt x="104648" y="0"/>
                  </a:lnTo>
                  <a:lnTo>
                    <a:pt x="2600325" y="0"/>
                  </a:lnTo>
                  <a:lnTo>
                    <a:pt x="2641074" y="8225"/>
                  </a:lnTo>
                  <a:lnTo>
                    <a:pt x="2674381" y="30654"/>
                  </a:lnTo>
                  <a:lnTo>
                    <a:pt x="2696854" y="63918"/>
                  </a:lnTo>
                  <a:lnTo>
                    <a:pt x="2705100" y="104648"/>
                  </a:lnTo>
                  <a:lnTo>
                    <a:pt x="2705100" y="2085975"/>
                  </a:lnTo>
                  <a:lnTo>
                    <a:pt x="2696854" y="2126724"/>
                  </a:lnTo>
                  <a:lnTo>
                    <a:pt x="2674381" y="2160031"/>
                  </a:lnTo>
                  <a:lnTo>
                    <a:pt x="2641074" y="2182504"/>
                  </a:lnTo>
                  <a:lnTo>
                    <a:pt x="2600325" y="2190750"/>
                  </a:lnTo>
                  <a:lnTo>
                    <a:pt x="104648" y="2190750"/>
                  </a:lnTo>
                  <a:lnTo>
                    <a:pt x="63918" y="2182504"/>
                  </a:lnTo>
                  <a:lnTo>
                    <a:pt x="30654" y="2160031"/>
                  </a:lnTo>
                  <a:lnTo>
                    <a:pt x="8225" y="2126724"/>
                  </a:lnTo>
                  <a:lnTo>
                    <a:pt x="0" y="2085975"/>
                  </a:lnTo>
                  <a:lnTo>
                    <a:pt x="0" y="104648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 descr=""/>
          <p:cNvSpPr txBox="1"/>
          <p:nvPr/>
        </p:nvSpPr>
        <p:spPr>
          <a:xfrm>
            <a:off x="10204831" y="3108642"/>
            <a:ext cx="1174750" cy="1974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00" b="1">
                <a:solidFill>
                  <a:srgbClr val="F5E38B"/>
                </a:solidFill>
                <a:latin typeface="Arial"/>
                <a:cs typeface="Arial"/>
              </a:rPr>
              <a:t>Домены</a:t>
            </a:r>
            <a:r>
              <a:rPr dirty="0" sz="1100" spc="-3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5E38B"/>
                </a:solidFill>
                <a:latin typeface="Arial"/>
                <a:cs typeface="Arial"/>
              </a:rPr>
              <a:t>данных</a:t>
            </a:r>
            <a:endParaRPr sz="1100">
              <a:latin typeface="Arial"/>
              <a:cs typeface="Arial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9476485" y="3527234"/>
            <a:ext cx="1902460" cy="798195"/>
          </a:xfrm>
          <a:prstGeom prst="rect">
            <a:avLst/>
          </a:prstGeom>
        </p:spPr>
        <p:txBody>
          <a:bodyPr wrap="square" lIns="0" tIns="86995" rIns="0" bIns="0" rtlCol="0" vert="horz">
            <a:spAutoFit/>
          </a:bodyPr>
          <a:lstStyle/>
          <a:p>
            <a:pPr marL="192405" indent="-179705">
              <a:lnSpc>
                <a:spcPct val="100000"/>
              </a:lnSpc>
              <a:spcBef>
                <a:spcPts val="685"/>
              </a:spcBef>
              <a:buChar char="•"/>
              <a:tabLst>
                <a:tab pos="192405" algn="l"/>
              </a:tabLst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База</a:t>
            </a:r>
            <a:r>
              <a:rPr dirty="0" sz="1200" spc="-7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знаний</a:t>
            </a:r>
            <a:r>
              <a:rPr dirty="0" sz="1200" spc="-8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Arial MT"/>
                <a:cs typeface="Arial MT"/>
              </a:rPr>
              <a:t>wiki.mkb.kz</a:t>
            </a:r>
            <a:endParaRPr sz="1200">
              <a:latin typeface="Arial MT"/>
              <a:cs typeface="Arial MT"/>
            </a:endParaRPr>
          </a:p>
          <a:p>
            <a:pPr marL="192405" indent="-179705">
              <a:lnSpc>
                <a:spcPct val="100000"/>
              </a:lnSpc>
              <a:spcBef>
                <a:spcPts val="585"/>
              </a:spcBef>
              <a:buChar char="•"/>
              <a:tabLst>
                <a:tab pos="192405" algn="l"/>
              </a:tabLst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ИС</a:t>
            </a:r>
            <a:r>
              <a:rPr dirty="0" sz="1200" spc="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БДКИ</a:t>
            </a:r>
            <a:endParaRPr sz="1200">
              <a:latin typeface="Microsoft Sans Serif"/>
              <a:cs typeface="Microsoft Sans Serif"/>
            </a:endParaRPr>
          </a:p>
          <a:p>
            <a:pPr marL="193040" indent="-180340">
              <a:lnSpc>
                <a:spcPct val="100000"/>
              </a:lnSpc>
              <a:spcBef>
                <a:spcPts val="595"/>
              </a:spcBef>
              <a:buChar char="•"/>
              <a:tabLst>
                <a:tab pos="193040" algn="l"/>
              </a:tabLst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АИС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 ЕСБД</a:t>
            </a:r>
            <a:endParaRPr sz="1200">
              <a:latin typeface="Microsoft Sans Serif"/>
              <a:cs typeface="Microsoft Sans Serif"/>
            </a:endParaRPr>
          </a:p>
        </p:txBody>
      </p:sp>
      <p:grpSp>
        <p:nvGrpSpPr>
          <p:cNvPr id="18" name="object 18" descr=""/>
          <p:cNvGrpSpPr/>
          <p:nvPr/>
        </p:nvGrpSpPr>
        <p:grpSpPr>
          <a:xfrm>
            <a:off x="6184963" y="3365563"/>
            <a:ext cx="2698750" cy="1031875"/>
            <a:chOff x="6184963" y="3365563"/>
            <a:chExt cx="2698750" cy="1031875"/>
          </a:xfrm>
        </p:grpSpPr>
        <p:sp>
          <p:nvSpPr>
            <p:cNvPr id="19" name="object 19" descr=""/>
            <p:cNvSpPr/>
            <p:nvPr/>
          </p:nvSpPr>
          <p:spPr>
            <a:xfrm>
              <a:off x="6186551" y="3367151"/>
              <a:ext cx="2695575" cy="1028700"/>
            </a:xfrm>
            <a:custGeom>
              <a:avLst/>
              <a:gdLst/>
              <a:ahLst/>
              <a:cxnLst/>
              <a:rect l="l" t="t" r="r" b="b"/>
              <a:pathLst>
                <a:path w="2695575" h="1028700">
                  <a:moveTo>
                    <a:pt x="2622296" y="0"/>
                  </a:moveTo>
                  <a:lnTo>
                    <a:pt x="73151" y="0"/>
                  </a:lnTo>
                  <a:lnTo>
                    <a:pt x="44630" y="5732"/>
                  </a:lnTo>
                  <a:lnTo>
                    <a:pt x="21383" y="21383"/>
                  </a:lnTo>
                  <a:lnTo>
                    <a:pt x="5732" y="44630"/>
                  </a:lnTo>
                  <a:lnTo>
                    <a:pt x="0" y="73151"/>
                  </a:lnTo>
                  <a:lnTo>
                    <a:pt x="0" y="955421"/>
                  </a:lnTo>
                  <a:lnTo>
                    <a:pt x="5732" y="983962"/>
                  </a:lnTo>
                  <a:lnTo>
                    <a:pt x="21383" y="1007252"/>
                  </a:lnTo>
                  <a:lnTo>
                    <a:pt x="44630" y="1022947"/>
                  </a:lnTo>
                  <a:lnTo>
                    <a:pt x="73151" y="1028700"/>
                  </a:lnTo>
                  <a:lnTo>
                    <a:pt x="2622296" y="1028700"/>
                  </a:lnTo>
                  <a:lnTo>
                    <a:pt x="2650837" y="1022947"/>
                  </a:lnTo>
                  <a:lnTo>
                    <a:pt x="2674127" y="1007252"/>
                  </a:lnTo>
                  <a:lnTo>
                    <a:pt x="2689822" y="983962"/>
                  </a:lnTo>
                  <a:lnTo>
                    <a:pt x="2695575" y="955421"/>
                  </a:lnTo>
                  <a:lnTo>
                    <a:pt x="2695575" y="73151"/>
                  </a:lnTo>
                  <a:lnTo>
                    <a:pt x="2689822" y="44630"/>
                  </a:lnTo>
                  <a:lnTo>
                    <a:pt x="2674127" y="21383"/>
                  </a:lnTo>
                  <a:lnTo>
                    <a:pt x="2650837" y="5732"/>
                  </a:lnTo>
                  <a:lnTo>
                    <a:pt x="2622296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6186551" y="3367151"/>
              <a:ext cx="2695575" cy="1028700"/>
            </a:xfrm>
            <a:custGeom>
              <a:avLst/>
              <a:gdLst/>
              <a:ahLst/>
              <a:cxnLst/>
              <a:rect l="l" t="t" r="r" b="b"/>
              <a:pathLst>
                <a:path w="2695575" h="1028700">
                  <a:moveTo>
                    <a:pt x="0" y="73151"/>
                  </a:moveTo>
                  <a:lnTo>
                    <a:pt x="5732" y="44630"/>
                  </a:lnTo>
                  <a:lnTo>
                    <a:pt x="21383" y="21383"/>
                  </a:lnTo>
                  <a:lnTo>
                    <a:pt x="44630" y="5732"/>
                  </a:lnTo>
                  <a:lnTo>
                    <a:pt x="73151" y="0"/>
                  </a:lnTo>
                  <a:lnTo>
                    <a:pt x="2622296" y="0"/>
                  </a:lnTo>
                  <a:lnTo>
                    <a:pt x="2650837" y="5732"/>
                  </a:lnTo>
                  <a:lnTo>
                    <a:pt x="2674127" y="21383"/>
                  </a:lnTo>
                  <a:lnTo>
                    <a:pt x="2689822" y="44630"/>
                  </a:lnTo>
                  <a:lnTo>
                    <a:pt x="2695575" y="73151"/>
                  </a:lnTo>
                  <a:lnTo>
                    <a:pt x="2695575" y="955421"/>
                  </a:lnTo>
                  <a:lnTo>
                    <a:pt x="2689822" y="983962"/>
                  </a:lnTo>
                  <a:lnTo>
                    <a:pt x="2674127" y="1007252"/>
                  </a:lnTo>
                  <a:lnTo>
                    <a:pt x="2650837" y="1022947"/>
                  </a:lnTo>
                  <a:lnTo>
                    <a:pt x="2622296" y="1028700"/>
                  </a:lnTo>
                  <a:lnTo>
                    <a:pt x="73151" y="1028700"/>
                  </a:lnTo>
                  <a:lnTo>
                    <a:pt x="44630" y="1022947"/>
                  </a:lnTo>
                  <a:lnTo>
                    <a:pt x="21383" y="1007252"/>
                  </a:lnTo>
                  <a:lnTo>
                    <a:pt x="5732" y="983962"/>
                  </a:lnTo>
                  <a:lnTo>
                    <a:pt x="0" y="955421"/>
                  </a:lnTo>
                  <a:lnTo>
                    <a:pt x="0" y="73151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 descr=""/>
          <p:cNvSpPr txBox="1"/>
          <p:nvPr/>
        </p:nvSpPr>
        <p:spPr>
          <a:xfrm>
            <a:off x="6885051" y="3398456"/>
            <a:ext cx="1315085" cy="1974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00" b="1">
                <a:solidFill>
                  <a:srgbClr val="F5E38B"/>
                </a:solidFill>
                <a:latin typeface="Arial"/>
                <a:cs typeface="Arial"/>
              </a:rPr>
              <a:t>Embedding</a:t>
            </a:r>
            <a:r>
              <a:rPr dirty="0" sz="1100" spc="-3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5E38B"/>
                </a:solidFill>
                <a:latin typeface="Arial"/>
                <a:cs typeface="Arial"/>
              </a:rPr>
              <a:t>models</a:t>
            </a:r>
            <a:endParaRPr sz="1100">
              <a:latin typeface="Arial"/>
              <a:cs typeface="Arial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6233159" y="3711003"/>
            <a:ext cx="1160145" cy="53149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00" spc="-10">
                <a:solidFill>
                  <a:srgbClr val="FFFFFF"/>
                </a:solidFill>
                <a:latin typeface="Arial MT"/>
                <a:cs typeface="Arial MT"/>
              </a:rPr>
              <a:t>text-embedding-</a:t>
            </a:r>
            <a:r>
              <a:rPr dirty="0" sz="1100" spc="-25">
                <a:solidFill>
                  <a:srgbClr val="FFFFFF"/>
                </a:solidFill>
                <a:latin typeface="Arial MT"/>
                <a:cs typeface="Arial MT"/>
              </a:rPr>
              <a:t>3-</a:t>
            </a:r>
            <a:endParaRPr sz="1100">
              <a:latin typeface="Arial MT"/>
              <a:cs typeface="Arial MT"/>
            </a:endParaRPr>
          </a:p>
          <a:p>
            <a:pPr marL="12700" marR="313055">
              <a:lnSpc>
                <a:spcPts val="1280"/>
              </a:lnSpc>
              <a:spcBef>
                <a:spcPts val="110"/>
              </a:spcBef>
            </a:pPr>
            <a:r>
              <a:rPr dirty="0" sz="1100" spc="-10">
                <a:solidFill>
                  <a:srgbClr val="FFFFFF"/>
                </a:solidFill>
                <a:latin typeface="Arial MT"/>
                <a:cs typeface="Arial MT"/>
              </a:rPr>
              <a:t>large BAAI/bge-</a:t>
            </a:r>
            <a:r>
              <a:rPr dirty="0" sz="1100" spc="-25">
                <a:solidFill>
                  <a:srgbClr val="FFFFFF"/>
                </a:solidFill>
                <a:latin typeface="Arial MT"/>
                <a:cs typeface="Arial MT"/>
              </a:rPr>
              <a:t>m3</a:t>
            </a:r>
            <a:endParaRPr sz="1100">
              <a:latin typeface="Arial MT"/>
              <a:cs typeface="Arial MT"/>
            </a:endParaRPr>
          </a:p>
        </p:txBody>
      </p:sp>
      <p:grpSp>
        <p:nvGrpSpPr>
          <p:cNvPr id="23" name="object 23" descr=""/>
          <p:cNvGrpSpPr/>
          <p:nvPr/>
        </p:nvGrpSpPr>
        <p:grpSpPr>
          <a:xfrm>
            <a:off x="6194488" y="4489513"/>
            <a:ext cx="2698750" cy="593725"/>
            <a:chOff x="6194488" y="4489513"/>
            <a:chExt cx="2698750" cy="593725"/>
          </a:xfrm>
        </p:grpSpPr>
        <p:sp>
          <p:nvSpPr>
            <p:cNvPr id="24" name="object 24" descr=""/>
            <p:cNvSpPr/>
            <p:nvPr/>
          </p:nvSpPr>
          <p:spPr>
            <a:xfrm>
              <a:off x="6196076" y="4491101"/>
              <a:ext cx="2695575" cy="590550"/>
            </a:xfrm>
            <a:custGeom>
              <a:avLst/>
              <a:gdLst/>
              <a:ahLst/>
              <a:cxnLst/>
              <a:rect l="l" t="t" r="r" b="b"/>
              <a:pathLst>
                <a:path w="2695575" h="590550">
                  <a:moveTo>
                    <a:pt x="2653538" y="0"/>
                  </a:moveTo>
                  <a:lnTo>
                    <a:pt x="41910" y="0"/>
                  </a:lnTo>
                  <a:lnTo>
                    <a:pt x="25610" y="3298"/>
                  </a:lnTo>
                  <a:lnTo>
                    <a:pt x="12287" y="12287"/>
                  </a:lnTo>
                  <a:lnTo>
                    <a:pt x="3298" y="25610"/>
                  </a:lnTo>
                  <a:lnTo>
                    <a:pt x="0" y="41910"/>
                  </a:lnTo>
                  <a:lnTo>
                    <a:pt x="0" y="548513"/>
                  </a:lnTo>
                  <a:lnTo>
                    <a:pt x="3298" y="564832"/>
                  </a:lnTo>
                  <a:lnTo>
                    <a:pt x="12287" y="578199"/>
                  </a:lnTo>
                  <a:lnTo>
                    <a:pt x="25610" y="587232"/>
                  </a:lnTo>
                  <a:lnTo>
                    <a:pt x="41910" y="590550"/>
                  </a:lnTo>
                  <a:lnTo>
                    <a:pt x="2653538" y="590550"/>
                  </a:lnTo>
                  <a:lnTo>
                    <a:pt x="2669857" y="587232"/>
                  </a:lnTo>
                  <a:lnTo>
                    <a:pt x="2683224" y="578199"/>
                  </a:lnTo>
                  <a:lnTo>
                    <a:pt x="2692257" y="564832"/>
                  </a:lnTo>
                  <a:lnTo>
                    <a:pt x="2695575" y="548513"/>
                  </a:lnTo>
                  <a:lnTo>
                    <a:pt x="2695575" y="41910"/>
                  </a:lnTo>
                  <a:lnTo>
                    <a:pt x="2692257" y="25610"/>
                  </a:lnTo>
                  <a:lnTo>
                    <a:pt x="2683224" y="12287"/>
                  </a:lnTo>
                  <a:lnTo>
                    <a:pt x="2669857" y="3298"/>
                  </a:lnTo>
                  <a:lnTo>
                    <a:pt x="2653538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6196076" y="4491101"/>
              <a:ext cx="2695575" cy="590550"/>
            </a:xfrm>
            <a:custGeom>
              <a:avLst/>
              <a:gdLst/>
              <a:ahLst/>
              <a:cxnLst/>
              <a:rect l="l" t="t" r="r" b="b"/>
              <a:pathLst>
                <a:path w="2695575" h="590550">
                  <a:moveTo>
                    <a:pt x="0" y="41910"/>
                  </a:moveTo>
                  <a:lnTo>
                    <a:pt x="3298" y="25610"/>
                  </a:lnTo>
                  <a:lnTo>
                    <a:pt x="12287" y="12287"/>
                  </a:lnTo>
                  <a:lnTo>
                    <a:pt x="25610" y="3298"/>
                  </a:lnTo>
                  <a:lnTo>
                    <a:pt x="41910" y="0"/>
                  </a:lnTo>
                  <a:lnTo>
                    <a:pt x="2653538" y="0"/>
                  </a:lnTo>
                  <a:lnTo>
                    <a:pt x="2669857" y="3298"/>
                  </a:lnTo>
                  <a:lnTo>
                    <a:pt x="2683224" y="12287"/>
                  </a:lnTo>
                  <a:lnTo>
                    <a:pt x="2692257" y="25610"/>
                  </a:lnTo>
                  <a:lnTo>
                    <a:pt x="2695575" y="41910"/>
                  </a:lnTo>
                  <a:lnTo>
                    <a:pt x="2695575" y="548513"/>
                  </a:lnTo>
                  <a:lnTo>
                    <a:pt x="2692257" y="564832"/>
                  </a:lnTo>
                  <a:lnTo>
                    <a:pt x="2683224" y="578199"/>
                  </a:lnTo>
                  <a:lnTo>
                    <a:pt x="2669857" y="587232"/>
                  </a:lnTo>
                  <a:lnTo>
                    <a:pt x="2653538" y="590550"/>
                  </a:lnTo>
                  <a:lnTo>
                    <a:pt x="41910" y="590550"/>
                  </a:lnTo>
                  <a:lnTo>
                    <a:pt x="25610" y="587232"/>
                  </a:lnTo>
                  <a:lnTo>
                    <a:pt x="12287" y="578199"/>
                  </a:lnTo>
                  <a:lnTo>
                    <a:pt x="3298" y="564832"/>
                  </a:lnTo>
                  <a:lnTo>
                    <a:pt x="0" y="548513"/>
                  </a:lnTo>
                  <a:lnTo>
                    <a:pt x="0" y="41910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 descr=""/>
          <p:cNvSpPr txBox="1"/>
          <p:nvPr/>
        </p:nvSpPr>
        <p:spPr>
          <a:xfrm>
            <a:off x="6256654" y="4808220"/>
            <a:ext cx="408305" cy="1968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25"/>
              </a:spcBef>
            </a:pPr>
            <a:r>
              <a:rPr dirty="0" sz="1100" spc="-10">
                <a:solidFill>
                  <a:srgbClr val="FFFFFF"/>
                </a:solidFill>
                <a:latin typeface="Arial MT"/>
                <a:cs typeface="Arial MT"/>
              </a:rPr>
              <a:t>Milvus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27" name="object 27" descr=""/>
          <p:cNvSpPr/>
          <p:nvPr/>
        </p:nvSpPr>
        <p:spPr>
          <a:xfrm>
            <a:off x="242887" y="5700712"/>
            <a:ext cx="11754485" cy="914400"/>
          </a:xfrm>
          <a:custGeom>
            <a:avLst/>
            <a:gdLst/>
            <a:ahLst/>
            <a:cxnLst/>
            <a:rect l="l" t="t" r="r" b="b"/>
            <a:pathLst>
              <a:path w="11754485" h="914400">
                <a:moveTo>
                  <a:pt x="0" y="45669"/>
                </a:moveTo>
                <a:lnTo>
                  <a:pt x="3588" y="27892"/>
                </a:lnTo>
                <a:lnTo>
                  <a:pt x="13376" y="13376"/>
                </a:lnTo>
                <a:lnTo>
                  <a:pt x="27892" y="3588"/>
                </a:lnTo>
                <a:lnTo>
                  <a:pt x="45669" y="0"/>
                </a:lnTo>
                <a:lnTo>
                  <a:pt x="11708193" y="0"/>
                </a:lnTo>
                <a:lnTo>
                  <a:pt x="11725999" y="3588"/>
                </a:lnTo>
                <a:lnTo>
                  <a:pt x="11740530" y="13376"/>
                </a:lnTo>
                <a:lnTo>
                  <a:pt x="11750323" y="27892"/>
                </a:lnTo>
                <a:lnTo>
                  <a:pt x="11753913" y="45669"/>
                </a:lnTo>
                <a:lnTo>
                  <a:pt x="11753913" y="868730"/>
                </a:lnTo>
                <a:lnTo>
                  <a:pt x="11750323" y="886507"/>
                </a:lnTo>
                <a:lnTo>
                  <a:pt x="11740530" y="901023"/>
                </a:lnTo>
                <a:lnTo>
                  <a:pt x="11725999" y="910811"/>
                </a:lnTo>
                <a:lnTo>
                  <a:pt x="11708193" y="914400"/>
                </a:lnTo>
                <a:lnTo>
                  <a:pt x="45669" y="914400"/>
                </a:lnTo>
                <a:lnTo>
                  <a:pt x="27892" y="910811"/>
                </a:lnTo>
                <a:lnTo>
                  <a:pt x="13376" y="901023"/>
                </a:lnTo>
                <a:lnTo>
                  <a:pt x="3588" y="886507"/>
                </a:lnTo>
                <a:lnTo>
                  <a:pt x="0" y="868730"/>
                </a:lnTo>
                <a:lnTo>
                  <a:pt x="0" y="45669"/>
                </a:lnTo>
                <a:close/>
              </a:path>
            </a:pathLst>
          </a:custGeom>
          <a:ln w="9525">
            <a:solidFill>
              <a:srgbClr val="3AFFC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 descr=""/>
          <p:cNvSpPr txBox="1"/>
          <p:nvPr/>
        </p:nvSpPr>
        <p:spPr>
          <a:xfrm>
            <a:off x="3176016" y="2882582"/>
            <a:ext cx="2419985" cy="7874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R="3175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Router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ts val="1230"/>
              </a:lnSpc>
              <a:spcBef>
                <a:spcPts val="819"/>
              </a:spcBef>
            </a:pPr>
            <a:r>
              <a:rPr dirty="0" sz="1050" spc="-10">
                <a:solidFill>
                  <a:srgbClr val="C5DFB4"/>
                </a:solidFill>
                <a:latin typeface="Microsoft Sans Serif"/>
                <a:cs typeface="Microsoft Sans Serif"/>
              </a:rPr>
              <a:t>Маршрутизатизация</a:t>
            </a:r>
            <a:r>
              <a:rPr dirty="0" sz="1050" spc="1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1050">
                <a:solidFill>
                  <a:srgbClr val="C5DFB4"/>
                </a:solidFill>
                <a:latin typeface="Microsoft Sans Serif"/>
                <a:cs typeface="Microsoft Sans Serif"/>
              </a:rPr>
              <a:t>для</a:t>
            </a:r>
            <a:r>
              <a:rPr dirty="0" sz="1050" spc="-4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1050" spc="-10">
                <a:solidFill>
                  <a:srgbClr val="C5DFB4"/>
                </a:solidFill>
                <a:latin typeface="Microsoft Sans Serif"/>
                <a:cs typeface="Microsoft Sans Serif"/>
              </a:rPr>
              <a:t>определения</a:t>
            </a:r>
            <a:endParaRPr sz="1050">
              <a:latin typeface="Microsoft Sans Serif"/>
              <a:cs typeface="Microsoft Sans Serif"/>
            </a:endParaRPr>
          </a:p>
          <a:p>
            <a:pPr marL="12700">
              <a:lnSpc>
                <a:spcPts val="1230"/>
              </a:lnSpc>
            </a:pPr>
            <a:r>
              <a:rPr dirty="0" sz="1050">
                <a:solidFill>
                  <a:srgbClr val="C5DFB4"/>
                </a:solidFill>
                <a:latin typeface="Microsoft Sans Serif"/>
                <a:cs typeface="Microsoft Sans Serif"/>
              </a:rPr>
              <a:t>от</a:t>
            </a:r>
            <a:r>
              <a:rPr dirty="0" sz="1050" spc="-5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1050" spc="-20">
                <a:solidFill>
                  <a:srgbClr val="C5DFB4"/>
                </a:solidFill>
                <a:latin typeface="Microsoft Sans Serif"/>
                <a:cs typeface="Microsoft Sans Serif"/>
              </a:rPr>
              <a:t>какой</a:t>
            </a:r>
            <a:r>
              <a:rPr dirty="0" sz="1050" spc="-10">
                <a:solidFill>
                  <a:srgbClr val="C5DFB4"/>
                </a:solidFill>
                <a:latin typeface="Microsoft Sans Serif"/>
                <a:cs typeface="Microsoft Sans Serif"/>
              </a:rPr>
              <a:t> группы</a:t>
            </a:r>
            <a:r>
              <a:rPr dirty="0" sz="1050" spc="-2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1050">
                <a:solidFill>
                  <a:srgbClr val="C5DFB4"/>
                </a:solidFill>
                <a:latin typeface="Microsoft Sans Serif"/>
                <a:cs typeface="Microsoft Sans Serif"/>
              </a:rPr>
              <a:t>пришел</a:t>
            </a:r>
            <a:r>
              <a:rPr dirty="0" sz="1050" spc="-3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1050" spc="-10">
                <a:solidFill>
                  <a:srgbClr val="C5DFB4"/>
                </a:solidFill>
                <a:latin typeface="Microsoft Sans Serif"/>
                <a:cs typeface="Microsoft Sans Serif"/>
              </a:rPr>
              <a:t>запрос</a:t>
            </a:r>
            <a:endParaRPr sz="105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z="1050" spc="-10">
                <a:solidFill>
                  <a:srgbClr val="C5DFB4"/>
                </a:solidFill>
                <a:latin typeface="Microsoft Sans Serif"/>
                <a:cs typeface="Microsoft Sans Serif"/>
              </a:rPr>
              <a:t>(ЕСБД</a:t>
            </a:r>
            <a:r>
              <a:rPr dirty="0" sz="1050" spc="-3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1050">
                <a:solidFill>
                  <a:srgbClr val="C5DFB4"/>
                </a:solidFill>
                <a:latin typeface="Microsoft Sans Serif"/>
                <a:cs typeface="Microsoft Sans Serif"/>
              </a:rPr>
              <a:t>/</a:t>
            </a:r>
            <a:r>
              <a:rPr dirty="0" sz="1050" spc="-7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1050" spc="-10">
                <a:solidFill>
                  <a:srgbClr val="C5DFB4"/>
                </a:solidFill>
                <a:latin typeface="Microsoft Sans Serif"/>
                <a:cs typeface="Microsoft Sans Serif"/>
              </a:rPr>
              <a:t>БДКИ)</a:t>
            </a:r>
            <a:endParaRPr sz="1050">
              <a:latin typeface="Microsoft Sans Serif"/>
              <a:cs typeface="Microsoft Sans Serif"/>
            </a:endParaRPr>
          </a:p>
        </p:txBody>
      </p:sp>
      <p:grpSp>
        <p:nvGrpSpPr>
          <p:cNvPr id="29" name="object 29" descr=""/>
          <p:cNvGrpSpPr/>
          <p:nvPr/>
        </p:nvGrpSpPr>
        <p:grpSpPr>
          <a:xfrm>
            <a:off x="279400" y="2400300"/>
            <a:ext cx="9245600" cy="1950085"/>
            <a:chOff x="279400" y="2400300"/>
            <a:chExt cx="9245600" cy="1950085"/>
          </a:xfrm>
        </p:grpSpPr>
        <p:sp>
          <p:nvSpPr>
            <p:cNvPr id="30" name="object 30" descr=""/>
            <p:cNvSpPr/>
            <p:nvPr/>
          </p:nvSpPr>
          <p:spPr>
            <a:xfrm>
              <a:off x="2714625" y="3562349"/>
              <a:ext cx="6448425" cy="752475"/>
            </a:xfrm>
            <a:custGeom>
              <a:avLst/>
              <a:gdLst/>
              <a:ahLst/>
              <a:cxnLst/>
              <a:rect l="l" t="t" r="r" b="b"/>
              <a:pathLst>
                <a:path w="6448425" h="752475">
                  <a:moveTo>
                    <a:pt x="152400" y="390525"/>
                  </a:moveTo>
                  <a:lnTo>
                    <a:pt x="105664" y="28575"/>
                  </a:lnTo>
                  <a:lnTo>
                    <a:pt x="0" y="28575"/>
                  </a:lnTo>
                  <a:lnTo>
                    <a:pt x="46736" y="390525"/>
                  </a:lnTo>
                  <a:lnTo>
                    <a:pt x="0" y="752475"/>
                  </a:lnTo>
                  <a:lnTo>
                    <a:pt x="105664" y="752475"/>
                  </a:lnTo>
                  <a:lnTo>
                    <a:pt x="152400" y="390525"/>
                  </a:lnTo>
                  <a:close/>
                </a:path>
                <a:path w="6448425" h="752475">
                  <a:moveTo>
                    <a:pt x="3295650" y="361950"/>
                  </a:moveTo>
                  <a:lnTo>
                    <a:pt x="3251835" y="0"/>
                  </a:lnTo>
                  <a:lnTo>
                    <a:pt x="3152775" y="0"/>
                  </a:lnTo>
                  <a:lnTo>
                    <a:pt x="3196590" y="361950"/>
                  </a:lnTo>
                  <a:lnTo>
                    <a:pt x="3152775" y="723900"/>
                  </a:lnTo>
                  <a:lnTo>
                    <a:pt x="3251835" y="723900"/>
                  </a:lnTo>
                  <a:lnTo>
                    <a:pt x="3295650" y="361950"/>
                  </a:lnTo>
                  <a:close/>
                </a:path>
                <a:path w="6448425" h="752475">
                  <a:moveTo>
                    <a:pt x="6448425" y="371475"/>
                  </a:moveTo>
                  <a:lnTo>
                    <a:pt x="6404610" y="9525"/>
                  </a:lnTo>
                  <a:lnTo>
                    <a:pt x="6305550" y="9525"/>
                  </a:lnTo>
                  <a:lnTo>
                    <a:pt x="6349365" y="371475"/>
                  </a:lnTo>
                  <a:lnTo>
                    <a:pt x="6305550" y="733425"/>
                  </a:lnTo>
                  <a:lnTo>
                    <a:pt x="6404610" y="733425"/>
                  </a:lnTo>
                  <a:lnTo>
                    <a:pt x="6448425" y="371475"/>
                  </a:lnTo>
                  <a:close/>
                </a:path>
              </a:pathLst>
            </a:custGeom>
            <a:solidFill>
              <a:srgbClr val="75F1C6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1" name="object 31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28625" y="2438400"/>
              <a:ext cx="219075" cy="228600"/>
            </a:xfrm>
            <a:prstGeom prst="rect">
              <a:avLst/>
            </a:prstGeom>
          </p:spPr>
        </p:pic>
        <p:pic>
          <p:nvPicPr>
            <p:cNvPr id="32" name="object 32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686175" y="2447925"/>
              <a:ext cx="228600" cy="238125"/>
            </a:xfrm>
            <a:prstGeom prst="rect">
              <a:avLst/>
            </a:prstGeom>
          </p:spPr>
        </p:pic>
        <p:pic>
          <p:nvPicPr>
            <p:cNvPr id="33" name="object 33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067550" y="2400300"/>
              <a:ext cx="304800" cy="295275"/>
            </a:xfrm>
            <a:prstGeom prst="rect">
              <a:avLst/>
            </a:prstGeom>
          </p:spPr>
        </p:pic>
        <p:pic>
          <p:nvPicPr>
            <p:cNvPr id="34" name="object 34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267825" y="2419350"/>
              <a:ext cx="257175" cy="257175"/>
            </a:xfrm>
            <a:prstGeom prst="rect">
              <a:avLst/>
            </a:prstGeom>
          </p:spPr>
        </p:pic>
        <p:sp>
          <p:nvSpPr>
            <p:cNvPr id="35" name="object 35" descr=""/>
            <p:cNvSpPr/>
            <p:nvPr/>
          </p:nvSpPr>
          <p:spPr>
            <a:xfrm>
              <a:off x="280987" y="3490975"/>
              <a:ext cx="2162810" cy="857250"/>
            </a:xfrm>
            <a:custGeom>
              <a:avLst/>
              <a:gdLst/>
              <a:ahLst/>
              <a:cxnLst/>
              <a:rect l="l" t="t" r="r" b="b"/>
              <a:pathLst>
                <a:path w="2162810" h="857250">
                  <a:moveTo>
                    <a:pt x="2075370" y="0"/>
                  </a:moveTo>
                  <a:lnTo>
                    <a:pt x="86779" y="0"/>
                  </a:lnTo>
                  <a:lnTo>
                    <a:pt x="52999" y="6802"/>
                  </a:lnTo>
                  <a:lnTo>
                    <a:pt x="25415" y="25368"/>
                  </a:lnTo>
                  <a:lnTo>
                    <a:pt x="6819" y="52935"/>
                  </a:lnTo>
                  <a:lnTo>
                    <a:pt x="0" y="86740"/>
                  </a:lnTo>
                  <a:lnTo>
                    <a:pt x="0" y="770382"/>
                  </a:lnTo>
                  <a:lnTo>
                    <a:pt x="6819" y="804207"/>
                  </a:lnTo>
                  <a:lnTo>
                    <a:pt x="25415" y="831818"/>
                  </a:lnTo>
                  <a:lnTo>
                    <a:pt x="52999" y="850427"/>
                  </a:lnTo>
                  <a:lnTo>
                    <a:pt x="86779" y="857250"/>
                  </a:lnTo>
                  <a:lnTo>
                    <a:pt x="2075370" y="857250"/>
                  </a:lnTo>
                  <a:lnTo>
                    <a:pt x="2109196" y="850427"/>
                  </a:lnTo>
                  <a:lnTo>
                    <a:pt x="2136806" y="831818"/>
                  </a:lnTo>
                  <a:lnTo>
                    <a:pt x="2155416" y="804207"/>
                  </a:lnTo>
                  <a:lnTo>
                    <a:pt x="2162238" y="770382"/>
                  </a:lnTo>
                  <a:lnTo>
                    <a:pt x="2162238" y="86740"/>
                  </a:lnTo>
                  <a:lnTo>
                    <a:pt x="2155416" y="52935"/>
                  </a:lnTo>
                  <a:lnTo>
                    <a:pt x="2136806" y="25368"/>
                  </a:lnTo>
                  <a:lnTo>
                    <a:pt x="2109196" y="6802"/>
                  </a:lnTo>
                  <a:lnTo>
                    <a:pt x="2075370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280987" y="3490975"/>
              <a:ext cx="2162810" cy="857250"/>
            </a:xfrm>
            <a:custGeom>
              <a:avLst/>
              <a:gdLst/>
              <a:ahLst/>
              <a:cxnLst/>
              <a:rect l="l" t="t" r="r" b="b"/>
              <a:pathLst>
                <a:path w="2162810" h="857250">
                  <a:moveTo>
                    <a:pt x="0" y="86740"/>
                  </a:moveTo>
                  <a:lnTo>
                    <a:pt x="6819" y="52935"/>
                  </a:lnTo>
                  <a:lnTo>
                    <a:pt x="25415" y="25368"/>
                  </a:lnTo>
                  <a:lnTo>
                    <a:pt x="52999" y="6802"/>
                  </a:lnTo>
                  <a:lnTo>
                    <a:pt x="86779" y="0"/>
                  </a:lnTo>
                  <a:lnTo>
                    <a:pt x="2075370" y="0"/>
                  </a:lnTo>
                  <a:lnTo>
                    <a:pt x="2109196" y="6802"/>
                  </a:lnTo>
                  <a:lnTo>
                    <a:pt x="2136806" y="25368"/>
                  </a:lnTo>
                  <a:lnTo>
                    <a:pt x="2155416" y="52935"/>
                  </a:lnTo>
                  <a:lnTo>
                    <a:pt x="2162238" y="86740"/>
                  </a:lnTo>
                  <a:lnTo>
                    <a:pt x="2162238" y="770382"/>
                  </a:lnTo>
                  <a:lnTo>
                    <a:pt x="2155416" y="804207"/>
                  </a:lnTo>
                  <a:lnTo>
                    <a:pt x="2136806" y="831818"/>
                  </a:lnTo>
                  <a:lnTo>
                    <a:pt x="2109196" y="850427"/>
                  </a:lnTo>
                  <a:lnTo>
                    <a:pt x="2075370" y="857250"/>
                  </a:lnTo>
                  <a:lnTo>
                    <a:pt x="86779" y="857250"/>
                  </a:lnTo>
                  <a:lnTo>
                    <a:pt x="52999" y="850427"/>
                  </a:lnTo>
                  <a:lnTo>
                    <a:pt x="25415" y="831818"/>
                  </a:lnTo>
                  <a:lnTo>
                    <a:pt x="6819" y="804207"/>
                  </a:lnTo>
                  <a:lnTo>
                    <a:pt x="0" y="770382"/>
                  </a:lnTo>
                  <a:lnTo>
                    <a:pt x="0" y="86740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7" name="object 37" descr=""/>
          <p:cNvSpPr txBox="1"/>
          <p:nvPr/>
        </p:nvSpPr>
        <p:spPr>
          <a:xfrm>
            <a:off x="7586980" y="3818890"/>
            <a:ext cx="1134745" cy="2755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Создание</a:t>
            </a:r>
            <a:r>
              <a:rPr dirty="0" sz="800" spc="-5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векторных</a:t>
            </a:r>
            <a:endParaRPr sz="8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представлений</a:t>
            </a:r>
            <a:r>
              <a:rPr dirty="0" sz="800" spc="5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данных</a:t>
            </a:r>
            <a:endParaRPr sz="800">
              <a:latin typeface="Microsoft Sans Serif"/>
              <a:cs typeface="Microsoft Sans Serif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7130795" y="4461520"/>
            <a:ext cx="1690370" cy="592455"/>
          </a:xfrm>
          <a:prstGeom prst="rect">
            <a:avLst/>
          </a:prstGeom>
        </p:spPr>
        <p:txBody>
          <a:bodyPr wrap="square" lIns="0" tIns="9969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785"/>
              </a:spcBef>
            </a:pPr>
            <a:r>
              <a:rPr dirty="0" sz="1100" b="1">
                <a:solidFill>
                  <a:srgbClr val="F5E38B"/>
                </a:solidFill>
                <a:latin typeface="Arial"/>
                <a:cs typeface="Arial"/>
              </a:rPr>
              <a:t>Vector</a:t>
            </a:r>
            <a:r>
              <a:rPr dirty="0" sz="1100" spc="1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5E38B"/>
                </a:solidFill>
                <a:latin typeface="Arial"/>
                <a:cs typeface="Arial"/>
              </a:rPr>
              <a:t>Store</a:t>
            </a:r>
            <a:endParaRPr sz="1100">
              <a:latin typeface="Arial"/>
              <a:cs typeface="Arial"/>
            </a:endParaRPr>
          </a:p>
          <a:p>
            <a:pPr marL="577850" marR="5080">
              <a:lnSpc>
                <a:spcPct val="101800"/>
              </a:lnSpc>
              <a:spcBef>
                <a:spcPts val="495"/>
              </a:spcBef>
            </a:pPr>
            <a:r>
              <a:rPr dirty="0" sz="800">
                <a:solidFill>
                  <a:srgbClr val="C5DFB4"/>
                </a:solidFill>
                <a:latin typeface="Microsoft Sans Serif"/>
                <a:cs typeface="Microsoft Sans Serif"/>
              </a:rPr>
              <a:t>Хранение</a:t>
            </a:r>
            <a:r>
              <a:rPr dirty="0" sz="800" spc="-5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векторных представлений</a:t>
            </a:r>
            <a:r>
              <a:rPr dirty="0" sz="800" spc="7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800" spc="-10">
                <a:solidFill>
                  <a:srgbClr val="C5DFB4"/>
                </a:solidFill>
                <a:latin typeface="Microsoft Sans Serif"/>
                <a:cs typeface="Microsoft Sans Serif"/>
              </a:rPr>
              <a:t>данных</a:t>
            </a:r>
            <a:endParaRPr sz="800">
              <a:latin typeface="Microsoft Sans Serif"/>
              <a:cs typeface="Microsoft Sans Serif"/>
            </a:endParaRPr>
          </a:p>
        </p:txBody>
      </p:sp>
      <p:sp>
        <p:nvSpPr>
          <p:cNvPr id="39" name="object 39" descr=""/>
          <p:cNvSpPr txBox="1"/>
          <p:nvPr/>
        </p:nvSpPr>
        <p:spPr>
          <a:xfrm>
            <a:off x="7059294" y="2882263"/>
            <a:ext cx="883285" cy="410209"/>
          </a:xfrm>
          <a:prstGeom prst="rect">
            <a:avLst/>
          </a:prstGeom>
        </p:spPr>
        <p:txBody>
          <a:bodyPr wrap="square" lIns="0" tIns="30480" rIns="0" bIns="0" rtlCol="0" vert="horz">
            <a:spAutoFit/>
          </a:bodyPr>
          <a:lstStyle/>
          <a:p>
            <a:pPr marL="151765">
              <a:lnSpc>
                <a:spcPct val="100000"/>
              </a:lnSpc>
              <a:spcBef>
                <a:spcPts val="240"/>
              </a:spcBef>
            </a:pPr>
            <a:r>
              <a:rPr dirty="0" sz="1100" b="1">
                <a:solidFill>
                  <a:srgbClr val="F5E38B"/>
                </a:solidFill>
                <a:latin typeface="Arial"/>
                <a:cs typeface="Arial"/>
              </a:rPr>
              <a:t>Base</a:t>
            </a:r>
            <a:r>
              <a:rPr dirty="0" sz="1100" spc="-4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100" spc="-25" b="1">
                <a:solidFill>
                  <a:srgbClr val="F5E38B"/>
                </a:solidFill>
                <a:latin typeface="Arial"/>
                <a:cs typeface="Arial"/>
              </a:rPr>
              <a:t>LLM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00" spc="-30">
                <a:solidFill>
                  <a:srgbClr val="FFC000"/>
                </a:solidFill>
                <a:latin typeface="Arial MT"/>
                <a:cs typeface="Arial MT"/>
              </a:rPr>
              <a:t>GPT-</a:t>
            </a:r>
            <a:r>
              <a:rPr dirty="0" sz="1200" spc="-10">
                <a:solidFill>
                  <a:srgbClr val="FFC000"/>
                </a:solidFill>
                <a:latin typeface="Arial MT"/>
                <a:cs typeface="Arial MT"/>
              </a:rPr>
              <a:t>4o-</a:t>
            </a:r>
            <a:r>
              <a:rPr dirty="0" sz="1200" spc="-20">
                <a:solidFill>
                  <a:srgbClr val="FFC000"/>
                </a:solidFill>
                <a:latin typeface="Arial MT"/>
                <a:cs typeface="Arial MT"/>
              </a:rPr>
              <a:t>mini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503872" y="3643693"/>
            <a:ext cx="1670685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Интерфейс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 ИИ-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агента</a:t>
            </a:r>
            <a:endParaRPr sz="1200">
              <a:latin typeface="Arial"/>
              <a:cs typeface="Arial"/>
            </a:endParaRPr>
          </a:p>
        </p:txBody>
      </p:sp>
      <p:sp>
        <p:nvSpPr>
          <p:cNvPr id="41" name="object 41" descr=""/>
          <p:cNvSpPr txBox="1"/>
          <p:nvPr/>
        </p:nvSpPr>
        <p:spPr>
          <a:xfrm>
            <a:off x="1071244" y="4023423"/>
            <a:ext cx="649605" cy="1974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Telegram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42" name="object 42" descr=""/>
          <p:cNvGrpSpPr/>
          <p:nvPr/>
        </p:nvGrpSpPr>
        <p:grpSpPr>
          <a:xfrm>
            <a:off x="752475" y="4010025"/>
            <a:ext cx="4979035" cy="1083310"/>
            <a:chOff x="752475" y="4010025"/>
            <a:chExt cx="4979035" cy="1083310"/>
          </a:xfrm>
        </p:grpSpPr>
        <p:pic>
          <p:nvPicPr>
            <p:cNvPr id="43" name="object 4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52475" y="4010025"/>
              <a:ext cx="228600" cy="219075"/>
            </a:xfrm>
            <a:prstGeom prst="rect">
              <a:avLst/>
            </a:prstGeom>
          </p:spPr>
        </p:pic>
        <p:sp>
          <p:nvSpPr>
            <p:cNvPr id="44" name="object 44" descr=""/>
            <p:cNvSpPr/>
            <p:nvPr/>
          </p:nvSpPr>
          <p:spPr>
            <a:xfrm>
              <a:off x="3043301" y="4024375"/>
              <a:ext cx="2686050" cy="1066800"/>
            </a:xfrm>
            <a:custGeom>
              <a:avLst/>
              <a:gdLst/>
              <a:ahLst/>
              <a:cxnLst/>
              <a:rect l="l" t="t" r="r" b="b"/>
              <a:pathLst>
                <a:path w="2686050" h="1066800">
                  <a:moveTo>
                    <a:pt x="2577973" y="0"/>
                  </a:moveTo>
                  <a:lnTo>
                    <a:pt x="107950" y="0"/>
                  </a:lnTo>
                  <a:lnTo>
                    <a:pt x="65901" y="8473"/>
                  </a:lnTo>
                  <a:lnTo>
                    <a:pt x="31591" y="31591"/>
                  </a:lnTo>
                  <a:lnTo>
                    <a:pt x="8473" y="65901"/>
                  </a:lnTo>
                  <a:lnTo>
                    <a:pt x="0" y="107950"/>
                  </a:lnTo>
                  <a:lnTo>
                    <a:pt x="0" y="958723"/>
                  </a:lnTo>
                  <a:lnTo>
                    <a:pt x="8473" y="1000791"/>
                  </a:lnTo>
                  <a:lnTo>
                    <a:pt x="31591" y="1035145"/>
                  </a:lnTo>
                  <a:lnTo>
                    <a:pt x="65901" y="1058306"/>
                  </a:lnTo>
                  <a:lnTo>
                    <a:pt x="107950" y="1066800"/>
                  </a:lnTo>
                  <a:lnTo>
                    <a:pt x="2577973" y="1066800"/>
                  </a:lnTo>
                  <a:lnTo>
                    <a:pt x="2620041" y="1058306"/>
                  </a:lnTo>
                  <a:lnTo>
                    <a:pt x="2654395" y="1035145"/>
                  </a:lnTo>
                  <a:lnTo>
                    <a:pt x="2677556" y="1000791"/>
                  </a:lnTo>
                  <a:lnTo>
                    <a:pt x="2686050" y="958723"/>
                  </a:lnTo>
                  <a:lnTo>
                    <a:pt x="2686050" y="107950"/>
                  </a:lnTo>
                  <a:lnTo>
                    <a:pt x="2677556" y="65901"/>
                  </a:lnTo>
                  <a:lnTo>
                    <a:pt x="2654395" y="31591"/>
                  </a:lnTo>
                  <a:lnTo>
                    <a:pt x="2620041" y="8473"/>
                  </a:lnTo>
                  <a:lnTo>
                    <a:pt x="2577973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 descr=""/>
            <p:cNvSpPr/>
            <p:nvPr/>
          </p:nvSpPr>
          <p:spPr>
            <a:xfrm>
              <a:off x="3043301" y="4024375"/>
              <a:ext cx="2686050" cy="1066800"/>
            </a:xfrm>
            <a:custGeom>
              <a:avLst/>
              <a:gdLst/>
              <a:ahLst/>
              <a:cxnLst/>
              <a:rect l="l" t="t" r="r" b="b"/>
              <a:pathLst>
                <a:path w="2686050" h="1066800">
                  <a:moveTo>
                    <a:pt x="0" y="107950"/>
                  </a:moveTo>
                  <a:lnTo>
                    <a:pt x="8473" y="65901"/>
                  </a:lnTo>
                  <a:lnTo>
                    <a:pt x="31591" y="31591"/>
                  </a:lnTo>
                  <a:lnTo>
                    <a:pt x="65901" y="8473"/>
                  </a:lnTo>
                  <a:lnTo>
                    <a:pt x="107950" y="0"/>
                  </a:lnTo>
                  <a:lnTo>
                    <a:pt x="2577973" y="0"/>
                  </a:lnTo>
                  <a:lnTo>
                    <a:pt x="2620041" y="8473"/>
                  </a:lnTo>
                  <a:lnTo>
                    <a:pt x="2654395" y="31591"/>
                  </a:lnTo>
                  <a:lnTo>
                    <a:pt x="2677556" y="65901"/>
                  </a:lnTo>
                  <a:lnTo>
                    <a:pt x="2686050" y="107950"/>
                  </a:lnTo>
                  <a:lnTo>
                    <a:pt x="2686050" y="958723"/>
                  </a:lnTo>
                  <a:lnTo>
                    <a:pt x="2677556" y="1000791"/>
                  </a:lnTo>
                  <a:lnTo>
                    <a:pt x="2654395" y="1035145"/>
                  </a:lnTo>
                  <a:lnTo>
                    <a:pt x="2620041" y="1058306"/>
                  </a:lnTo>
                  <a:lnTo>
                    <a:pt x="2577973" y="1066800"/>
                  </a:lnTo>
                  <a:lnTo>
                    <a:pt x="107950" y="1066800"/>
                  </a:lnTo>
                  <a:lnTo>
                    <a:pt x="65901" y="1058306"/>
                  </a:lnTo>
                  <a:lnTo>
                    <a:pt x="31591" y="1035145"/>
                  </a:lnTo>
                  <a:lnTo>
                    <a:pt x="8473" y="1000791"/>
                  </a:lnTo>
                  <a:lnTo>
                    <a:pt x="0" y="958723"/>
                  </a:lnTo>
                  <a:lnTo>
                    <a:pt x="0" y="107950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6" name="object 46" descr=""/>
          <p:cNvSpPr txBox="1"/>
          <p:nvPr/>
        </p:nvSpPr>
        <p:spPr>
          <a:xfrm>
            <a:off x="417830" y="720407"/>
            <a:ext cx="5313680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90" b="1">
                <a:solidFill>
                  <a:srgbClr val="F5E38B"/>
                </a:solidFill>
                <a:latin typeface="Arial"/>
                <a:cs typeface="Arial"/>
              </a:rPr>
              <a:t>Внешний</a:t>
            </a:r>
            <a:r>
              <a:rPr dirty="0" sz="1800" spc="22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800" spc="60" b="1">
                <a:solidFill>
                  <a:srgbClr val="F5E38B"/>
                </a:solidFill>
                <a:latin typeface="Arial"/>
                <a:cs typeface="Arial"/>
              </a:rPr>
              <a:t>AI</a:t>
            </a:r>
            <a:r>
              <a:rPr dirty="0" sz="1800" spc="27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800" spc="105" b="1">
                <a:solidFill>
                  <a:srgbClr val="F5E38B"/>
                </a:solidFill>
                <a:latin typeface="Arial"/>
                <a:cs typeface="Arial"/>
              </a:rPr>
              <a:t>Consultant</a:t>
            </a:r>
            <a:r>
              <a:rPr dirty="0" sz="1800" spc="26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800" spc="60" b="1">
                <a:solidFill>
                  <a:srgbClr val="FFFFFF"/>
                </a:solidFill>
                <a:latin typeface="Arial"/>
                <a:cs typeface="Arial"/>
              </a:rPr>
              <a:t>АО</a:t>
            </a:r>
            <a:r>
              <a:rPr dirty="0" sz="1800" spc="19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80" b="1">
                <a:solidFill>
                  <a:srgbClr val="FFFFFF"/>
                </a:solidFill>
                <a:latin typeface="Arial"/>
                <a:cs typeface="Arial"/>
              </a:rPr>
              <a:t>ГКБ</a:t>
            </a:r>
            <a:r>
              <a:rPr dirty="0" sz="1800" spc="26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dirty="0" sz="1800" spc="18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95" b="1">
                <a:solidFill>
                  <a:srgbClr val="FFFFFF"/>
                </a:solidFill>
                <a:latin typeface="Arial"/>
                <a:cs typeface="Arial"/>
              </a:rPr>
              <a:t>Arman</a:t>
            </a:r>
            <a:r>
              <a:rPr dirty="0" sz="1800" spc="20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35" b="1">
                <a:solidFill>
                  <a:srgbClr val="FFFFFF"/>
                </a:solidFill>
                <a:latin typeface="Arial"/>
                <a:cs typeface="Arial"/>
              </a:rPr>
              <a:t>AI</a:t>
            </a:r>
            <a:endParaRPr sz="1800">
              <a:latin typeface="Arial"/>
              <a:cs typeface="Arial"/>
            </a:endParaRPr>
          </a:p>
        </p:txBody>
      </p:sp>
      <p:sp>
        <p:nvSpPr>
          <p:cNvPr id="47" name="object 47" descr=""/>
          <p:cNvSpPr txBox="1"/>
          <p:nvPr/>
        </p:nvSpPr>
        <p:spPr>
          <a:xfrm>
            <a:off x="669290" y="5969634"/>
            <a:ext cx="3251835" cy="32702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25"/>
              </a:spcBef>
            </a:pPr>
            <a:r>
              <a:rPr dirty="0" sz="950" b="1">
                <a:solidFill>
                  <a:srgbClr val="F5E38B"/>
                </a:solidFill>
                <a:latin typeface="Arial"/>
                <a:cs typeface="Arial"/>
              </a:rPr>
              <a:t>Ожидаемый</a:t>
            </a:r>
            <a:r>
              <a:rPr dirty="0" sz="950" spc="26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950" spc="-10" b="1">
                <a:solidFill>
                  <a:srgbClr val="F5E38B"/>
                </a:solidFill>
                <a:latin typeface="Arial"/>
                <a:cs typeface="Arial"/>
              </a:rPr>
              <a:t>результат:</a:t>
            </a:r>
            <a:endParaRPr sz="950">
              <a:latin typeface="Arial"/>
              <a:cs typeface="Arial"/>
            </a:endParaRPr>
          </a:p>
          <a:p>
            <a:pPr marL="170815" indent="-170815">
              <a:lnSpc>
                <a:spcPct val="100000"/>
              </a:lnSpc>
              <a:spcBef>
                <a:spcPts val="60"/>
              </a:spcBef>
              <a:buFont typeface="Wingdings"/>
              <a:buChar char=""/>
              <a:tabLst>
                <a:tab pos="170815" algn="l"/>
              </a:tabLst>
            </a:pPr>
            <a:r>
              <a:rPr dirty="0" sz="950">
                <a:solidFill>
                  <a:srgbClr val="F5E38B"/>
                </a:solidFill>
                <a:latin typeface="Microsoft Sans Serif"/>
                <a:cs typeface="Microsoft Sans Serif"/>
              </a:rPr>
              <a:t>Разгрузка</a:t>
            </a:r>
            <a:r>
              <a:rPr dirty="0" sz="950" spc="125">
                <a:solidFill>
                  <a:srgbClr val="F5E38B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5E38B"/>
                </a:solidFill>
                <a:latin typeface="Microsoft Sans Serif"/>
                <a:cs typeface="Microsoft Sans Serif"/>
              </a:rPr>
              <a:t>и</a:t>
            </a:r>
            <a:r>
              <a:rPr dirty="0" sz="950" spc="120">
                <a:solidFill>
                  <a:srgbClr val="F5E38B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5E38B"/>
                </a:solidFill>
                <a:latin typeface="Microsoft Sans Serif"/>
                <a:cs typeface="Microsoft Sans Serif"/>
              </a:rPr>
              <a:t>помощь</a:t>
            </a:r>
            <a:r>
              <a:rPr dirty="0" sz="950" spc="120">
                <a:solidFill>
                  <a:srgbClr val="F5E38B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5E38B"/>
                </a:solidFill>
                <a:latin typeface="Microsoft Sans Serif"/>
                <a:cs typeface="Microsoft Sans Serif"/>
              </a:rPr>
              <a:t>сотрудникам</a:t>
            </a:r>
            <a:r>
              <a:rPr dirty="0" sz="950" spc="125">
                <a:solidFill>
                  <a:srgbClr val="F5E38B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5E38B"/>
                </a:solidFill>
                <a:latin typeface="Microsoft Sans Serif"/>
                <a:cs typeface="Microsoft Sans Serif"/>
              </a:rPr>
              <a:t>ОКП(сервис</a:t>
            </a:r>
            <a:r>
              <a:rPr dirty="0" sz="950" spc="155">
                <a:solidFill>
                  <a:srgbClr val="F5E38B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-20">
                <a:solidFill>
                  <a:srgbClr val="F5E38B"/>
                </a:solidFill>
                <a:latin typeface="Microsoft Sans Serif"/>
                <a:cs typeface="Microsoft Sans Serif"/>
              </a:rPr>
              <a:t>деск)</a:t>
            </a:r>
            <a:endParaRPr sz="950">
              <a:latin typeface="Microsoft Sans Serif"/>
              <a:cs typeface="Microsoft Sans Serif"/>
            </a:endParaRPr>
          </a:p>
        </p:txBody>
      </p:sp>
      <p:grpSp>
        <p:nvGrpSpPr>
          <p:cNvPr id="48" name="object 48" descr=""/>
          <p:cNvGrpSpPr/>
          <p:nvPr/>
        </p:nvGrpSpPr>
        <p:grpSpPr>
          <a:xfrm>
            <a:off x="141287" y="1408175"/>
            <a:ext cx="11862435" cy="603250"/>
            <a:chOff x="141287" y="1408175"/>
            <a:chExt cx="11862435" cy="603250"/>
          </a:xfrm>
        </p:grpSpPr>
        <p:pic>
          <p:nvPicPr>
            <p:cNvPr id="49" name="object 49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47637" y="1414525"/>
              <a:ext cx="11849163" cy="590550"/>
            </a:xfrm>
            <a:prstGeom prst="rect">
              <a:avLst/>
            </a:prstGeom>
          </p:spPr>
        </p:pic>
        <p:sp>
          <p:nvSpPr>
            <p:cNvPr id="50" name="object 50" descr=""/>
            <p:cNvSpPr/>
            <p:nvPr/>
          </p:nvSpPr>
          <p:spPr>
            <a:xfrm>
              <a:off x="147637" y="1414525"/>
              <a:ext cx="11849735" cy="590550"/>
            </a:xfrm>
            <a:custGeom>
              <a:avLst/>
              <a:gdLst/>
              <a:ahLst/>
              <a:cxnLst/>
              <a:rect l="l" t="t" r="r" b="b"/>
              <a:pathLst>
                <a:path w="11849735" h="590550">
                  <a:moveTo>
                    <a:pt x="0" y="98298"/>
                  </a:moveTo>
                  <a:lnTo>
                    <a:pt x="7735" y="60007"/>
                  </a:lnTo>
                  <a:lnTo>
                    <a:pt x="28828" y="28765"/>
                  </a:lnTo>
                  <a:lnTo>
                    <a:pt x="60114" y="7715"/>
                  </a:lnTo>
                  <a:lnTo>
                    <a:pt x="98425" y="0"/>
                  </a:lnTo>
                  <a:lnTo>
                    <a:pt x="11750738" y="0"/>
                  </a:lnTo>
                  <a:lnTo>
                    <a:pt x="11789048" y="7715"/>
                  </a:lnTo>
                  <a:lnTo>
                    <a:pt x="11820334" y="28765"/>
                  </a:lnTo>
                  <a:lnTo>
                    <a:pt x="11841428" y="60007"/>
                  </a:lnTo>
                  <a:lnTo>
                    <a:pt x="11849163" y="98298"/>
                  </a:lnTo>
                  <a:lnTo>
                    <a:pt x="11849163" y="492125"/>
                  </a:lnTo>
                  <a:lnTo>
                    <a:pt x="11841428" y="530435"/>
                  </a:lnTo>
                  <a:lnTo>
                    <a:pt x="11820334" y="561721"/>
                  </a:lnTo>
                  <a:lnTo>
                    <a:pt x="11789048" y="582814"/>
                  </a:lnTo>
                  <a:lnTo>
                    <a:pt x="11750738" y="590550"/>
                  </a:lnTo>
                  <a:lnTo>
                    <a:pt x="98425" y="590550"/>
                  </a:lnTo>
                  <a:lnTo>
                    <a:pt x="60114" y="582814"/>
                  </a:lnTo>
                  <a:lnTo>
                    <a:pt x="28829" y="561721"/>
                  </a:lnTo>
                  <a:lnTo>
                    <a:pt x="7735" y="530435"/>
                  </a:lnTo>
                  <a:lnTo>
                    <a:pt x="0" y="492125"/>
                  </a:lnTo>
                  <a:lnTo>
                    <a:pt x="0" y="98298"/>
                  </a:lnTo>
                  <a:close/>
                </a:path>
              </a:pathLst>
            </a:custGeom>
            <a:ln w="12700">
              <a:solidFill>
                <a:srgbClr val="A8EFB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1" name="object 51" descr=""/>
          <p:cNvSpPr txBox="1"/>
          <p:nvPr/>
        </p:nvSpPr>
        <p:spPr>
          <a:xfrm>
            <a:off x="254634" y="1577657"/>
            <a:ext cx="9206865" cy="24320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400" spc="-20">
                <a:solidFill>
                  <a:srgbClr val="FFFFFF"/>
                </a:solidFill>
                <a:latin typeface="Microsoft Sans Serif"/>
                <a:cs typeface="Microsoft Sans Serif"/>
              </a:rPr>
              <a:t>Создание</a:t>
            </a:r>
            <a:r>
              <a:rPr dirty="0" sz="1400" spc="-114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Arial MT"/>
                <a:cs typeface="Arial MT"/>
              </a:rPr>
              <a:t>AI-</a:t>
            </a:r>
            <a:r>
              <a:rPr dirty="0" sz="1400">
                <a:solidFill>
                  <a:srgbClr val="FFFFFF"/>
                </a:solidFill>
                <a:latin typeface="Arial MT"/>
                <a:cs typeface="Arial MT"/>
              </a:rPr>
              <a:t>assistant</a:t>
            </a:r>
            <a:r>
              <a:rPr dirty="0" sz="1400" spc="-3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для</a:t>
            </a:r>
            <a:r>
              <a:rPr dirty="0" sz="1400" spc="-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Microsoft Sans Serif"/>
                <a:cs typeface="Microsoft Sans Serif"/>
              </a:rPr>
              <a:t>поставщиков</a:t>
            </a:r>
            <a:r>
              <a:rPr dirty="0" sz="1400" spc="-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на</a:t>
            </a:r>
            <a:r>
              <a:rPr dirty="0" sz="1400" spc="-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20">
                <a:solidFill>
                  <a:srgbClr val="FFFFFF"/>
                </a:solidFill>
                <a:latin typeface="Microsoft Sans Serif"/>
                <a:cs typeface="Microsoft Sans Serif"/>
              </a:rPr>
              <a:t>базе</a:t>
            </a:r>
            <a:r>
              <a:rPr dirty="0" sz="1400" spc="-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знаний</a:t>
            </a:r>
            <a:r>
              <a:rPr dirty="0" sz="1400" spc="-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Arial MT"/>
                <a:cs typeface="Arial MT"/>
              </a:rPr>
              <a:t>wiki.mkb.kz</a:t>
            </a:r>
            <a:r>
              <a:rPr dirty="0" sz="1400" spc="-2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для</a:t>
            </a:r>
            <a:r>
              <a:rPr dirty="0" sz="1400" spc="-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Microsoft Sans Serif"/>
                <a:cs typeface="Microsoft Sans Serif"/>
              </a:rPr>
              <a:t>оказания</a:t>
            </a:r>
            <a:r>
              <a:rPr dirty="0" sz="1400" spc="-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помощи</a:t>
            </a:r>
            <a:r>
              <a:rPr dirty="0" sz="1400" spc="-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по</a:t>
            </a:r>
            <a:r>
              <a:rPr dirty="0" sz="1400" spc="-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Microsoft Sans Serif"/>
                <a:cs typeface="Microsoft Sans Serif"/>
              </a:rPr>
              <a:t>разным</a:t>
            </a:r>
            <a:r>
              <a:rPr dirty="0" sz="1400" spc="-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Microsoft Sans Serif"/>
                <a:cs typeface="Microsoft Sans Serif"/>
              </a:rPr>
              <a:t>вопросом</a:t>
            </a:r>
            <a:r>
              <a:rPr dirty="0" sz="1400" spc="-10">
                <a:solidFill>
                  <a:srgbClr val="FFFFFF"/>
                </a:solidFill>
                <a:latin typeface="Arial MT"/>
                <a:cs typeface="Arial MT"/>
              </a:rPr>
              <a:t>.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52" name="object 52" descr=""/>
          <p:cNvSpPr txBox="1"/>
          <p:nvPr/>
        </p:nvSpPr>
        <p:spPr>
          <a:xfrm>
            <a:off x="7610475" y="6036309"/>
            <a:ext cx="2251710" cy="1974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25"/>
              </a:spcBef>
            </a:pPr>
            <a:r>
              <a:rPr dirty="0" sz="950" b="1">
                <a:solidFill>
                  <a:srgbClr val="F5E38B"/>
                </a:solidFill>
                <a:latin typeface="Arial"/>
                <a:cs typeface="Arial"/>
              </a:rPr>
              <a:t>Срок</a:t>
            </a:r>
            <a:r>
              <a:rPr dirty="0" sz="950" spc="13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950" b="1">
                <a:solidFill>
                  <a:srgbClr val="F5E38B"/>
                </a:solidFill>
                <a:latin typeface="Arial"/>
                <a:cs typeface="Arial"/>
              </a:rPr>
              <a:t>реализации:</a:t>
            </a:r>
            <a:r>
              <a:rPr dirty="0" sz="950" spc="13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FFFFFF"/>
                </a:solidFill>
                <a:latin typeface="Arial MT"/>
                <a:cs typeface="Arial MT"/>
              </a:rPr>
              <a:t>4</a:t>
            </a:r>
            <a:r>
              <a:rPr dirty="0" sz="1100" spc="8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квартал</a:t>
            </a:r>
            <a:r>
              <a:rPr dirty="0" sz="1100" spc="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10">
                <a:solidFill>
                  <a:srgbClr val="FFFFFF"/>
                </a:solidFill>
                <a:latin typeface="Arial MT"/>
                <a:cs typeface="Arial MT"/>
              </a:rPr>
              <a:t>2025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г</a:t>
            </a:r>
            <a:r>
              <a:rPr dirty="0" sz="1100" spc="-10">
                <a:solidFill>
                  <a:srgbClr val="FFFFFF"/>
                </a:solidFill>
                <a:latin typeface="Arial MT"/>
                <a:cs typeface="Arial MT"/>
              </a:rPr>
              <a:t>.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53" name="object 53" descr=""/>
          <p:cNvSpPr txBox="1"/>
          <p:nvPr/>
        </p:nvSpPr>
        <p:spPr>
          <a:xfrm>
            <a:off x="8362695" y="220662"/>
            <a:ext cx="3758565" cy="3352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R="5080">
              <a:lnSpc>
                <a:spcPts val="1185"/>
              </a:lnSpc>
              <a:spcBef>
                <a:spcPts val="100"/>
              </a:spcBef>
            </a:pPr>
            <a:r>
              <a:rPr dirty="0" sz="1050" spc="-50" b="1">
                <a:solidFill>
                  <a:srgbClr val="125554"/>
                </a:solidFill>
                <a:latin typeface="Arial"/>
                <a:cs typeface="Arial"/>
              </a:rPr>
              <a:t>7</a:t>
            </a:r>
            <a:endParaRPr sz="1050">
              <a:latin typeface="Arial"/>
              <a:cs typeface="Arial"/>
            </a:endParaRPr>
          </a:p>
          <a:p>
            <a:pPr marL="12700">
              <a:lnSpc>
                <a:spcPts val="1245"/>
              </a:lnSpc>
            </a:pP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АО</a:t>
            </a:r>
            <a:r>
              <a:rPr dirty="0" sz="1100" spc="-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20">
                <a:solidFill>
                  <a:srgbClr val="FFFFFF"/>
                </a:solidFill>
                <a:latin typeface="Microsoft Sans Serif"/>
                <a:cs typeface="Microsoft Sans Serif"/>
              </a:rPr>
              <a:t>«ГОСУДАРСТВЕННОЕ</a:t>
            </a:r>
            <a:r>
              <a:rPr dirty="0" sz="1100" spc="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25">
                <a:solidFill>
                  <a:srgbClr val="FFFFFF"/>
                </a:solidFill>
                <a:latin typeface="Microsoft Sans Serif"/>
                <a:cs typeface="Microsoft Sans Serif"/>
              </a:rPr>
              <a:t>КРЕДИТНОЕ</a:t>
            </a:r>
            <a:r>
              <a:rPr dirty="0" sz="1100" spc="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20">
                <a:solidFill>
                  <a:srgbClr val="FFFFFF"/>
                </a:solidFill>
                <a:latin typeface="Microsoft Sans Serif"/>
                <a:cs typeface="Microsoft Sans Serif"/>
              </a:rPr>
              <a:t>БЮРО»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54" name="object 54" descr=""/>
          <p:cNvSpPr txBox="1"/>
          <p:nvPr/>
        </p:nvSpPr>
        <p:spPr>
          <a:xfrm>
            <a:off x="3176016" y="4048442"/>
            <a:ext cx="1729739" cy="5257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 marR="5080" indent="913130">
              <a:lnSpc>
                <a:spcPct val="99100"/>
              </a:lnSpc>
              <a:spcBef>
                <a:spcPts val="114"/>
              </a:spcBef>
            </a:pP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Защита </a:t>
            </a:r>
            <a:r>
              <a:rPr dirty="0" sz="1050">
                <a:solidFill>
                  <a:srgbClr val="C5DFB4"/>
                </a:solidFill>
                <a:latin typeface="Microsoft Sans Serif"/>
                <a:cs typeface="Microsoft Sans Serif"/>
              </a:rPr>
              <a:t>Модель</a:t>
            </a:r>
            <a:r>
              <a:rPr dirty="0" sz="1050" spc="-3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1050">
                <a:solidFill>
                  <a:srgbClr val="C5DFB4"/>
                </a:solidFill>
                <a:latin typeface="Microsoft Sans Serif"/>
                <a:cs typeface="Microsoft Sans Serif"/>
              </a:rPr>
              <a:t>не</a:t>
            </a:r>
            <a:r>
              <a:rPr dirty="0" sz="1050" spc="-6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1050">
                <a:solidFill>
                  <a:srgbClr val="C5DFB4"/>
                </a:solidFill>
                <a:latin typeface="Microsoft Sans Serif"/>
                <a:cs typeface="Microsoft Sans Serif"/>
              </a:rPr>
              <a:t>имеет</a:t>
            </a:r>
            <a:r>
              <a:rPr dirty="0" sz="1050" spc="3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1050" spc="-10">
                <a:solidFill>
                  <a:srgbClr val="C5DFB4"/>
                </a:solidFill>
                <a:latin typeface="Microsoft Sans Serif"/>
                <a:cs typeface="Microsoft Sans Serif"/>
              </a:rPr>
              <a:t>доступа</a:t>
            </a:r>
            <a:r>
              <a:rPr dirty="0" sz="105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1050" spc="-50">
                <a:solidFill>
                  <a:srgbClr val="C5DFB4"/>
                </a:solidFill>
                <a:latin typeface="Microsoft Sans Serif"/>
                <a:cs typeface="Microsoft Sans Serif"/>
              </a:rPr>
              <a:t>к </a:t>
            </a:r>
            <a:r>
              <a:rPr dirty="0" sz="1050" spc="-10">
                <a:solidFill>
                  <a:srgbClr val="C5DFB4"/>
                </a:solidFill>
                <a:latin typeface="Microsoft Sans Serif"/>
                <a:cs typeface="Microsoft Sans Serif"/>
              </a:rPr>
              <a:t>защищаемой</a:t>
            </a:r>
            <a:r>
              <a:rPr dirty="0" sz="1050" spc="-2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1050" spc="-10">
                <a:solidFill>
                  <a:srgbClr val="C5DFB4"/>
                </a:solidFill>
                <a:latin typeface="Microsoft Sans Serif"/>
                <a:cs typeface="Microsoft Sans Serif"/>
              </a:rPr>
              <a:t>информации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55" name="object 55" descr=""/>
          <p:cNvSpPr txBox="1"/>
          <p:nvPr/>
        </p:nvSpPr>
        <p:spPr>
          <a:xfrm>
            <a:off x="3176016" y="4713223"/>
            <a:ext cx="2335530" cy="3479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50" spc="-20">
                <a:solidFill>
                  <a:srgbClr val="C5DFB4"/>
                </a:solidFill>
                <a:latin typeface="Microsoft Sans Serif"/>
                <a:cs typeface="Microsoft Sans Serif"/>
              </a:rPr>
              <a:t>Доступ</a:t>
            </a:r>
            <a:r>
              <a:rPr dirty="0" sz="1050" spc="-5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1050">
                <a:solidFill>
                  <a:srgbClr val="C5DFB4"/>
                </a:solidFill>
                <a:latin typeface="Microsoft Sans Serif"/>
                <a:cs typeface="Microsoft Sans Serif"/>
              </a:rPr>
              <a:t>на</a:t>
            </a:r>
            <a:r>
              <a:rPr dirty="0" sz="1050" spc="-7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1050">
                <a:solidFill>
                  <a:srgbClr val="C5DFB4"/>
                </a:solidFill>
                <a:latin typeface="Microsoft Sans Serif"/>
                <a:cs typeface="Microsoft Sans Serif"/>
              </a:rPr>
              <a:t>чтение</a:t>
            </a:r>
            <a:r>
              <a:rPr dirty="0" sz="1050" spc="-1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1050">
                <a:solidFill>
                  <a:srgbClr val="C5DFB4"/>
                </a:solidFill>
                <a:latin typeface="Microsoft Sans Serif"/>
                <a:cs typeface="Microsoft Sans Serif"/>
              </a:rPr>
              <a:t>только</a:t>
            </a:r>
            <a:r>
              <a:rPr dirty="0" sz="1050" spc="-10">
                <a:solidFill>
                  <a:srgbClr val="C5DFB4"/>
                </a:solidFill>
                <a:latin typeface="Microsoft Sans Serif"/>
                <a:cs typeface="Microsoft Sans Serif"/>
              </a:rPr>
              <a:t> конкретного</a:t>
            </a:r>
            <a:endParaRPr sz="105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z="1050">
                <a:solidFill>
                  <a:srgbClr val="C5DFB4"/>
                </a:solidFill>
                <a:latin typeface="Microsoft Sans Serif"/>
                <a:cs typeface="Microsoft Sans Serif"/>
              </a:rPr>
              <a:t>поля</a:t>
            </a:r>
            <a:r>
              <a:rPr dirty="0" sz="1050" spc="-3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1050">
                <a:solidFill>
                  <a:srgbClr val="C5DFB4"/>
                </a:solidFill>
                <a:latin typeface="Microsoft Sans Serif"/>
                <a:cs typeface="Microsoft Sans Serif"/>
              </a:rPr>
              <a:t>в</a:t>
            </a:r>
            <a:r>
              <a:rPr dirty="0" sz="1050" spc="-2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1050" spc="-50">
                <a:solidFill>
                  <a:srgbClr val="C5DFB4"/>
                </a:solidFill>
                <a:latin typeface="Microsoft Sans Serif"/>
                <a:cs typeface="Microsoft Sans Serif"/>
              </a:rPr>
              <a:t>БДКИ</a:t>
            </a:r>
            <a:r>
              <a:rPr dirty="0" sz="1050" spc="10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1050">
                <a:solidFill>
                  <a:srgbClr val="C5DFB4"/>
                </a:solidFill>
                <a:latin typeface="Microsoft Sans Serif"/>
                <a:cs typeface="Microsoft Sans Serif"/>
              </a:rPr>
              <a:t>и</a:t>
            </a:r>
            <a:r>
              <a:rPr dirty="0" sz="1050" spc="2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1050" spc="-20">
                <a:solidFill>
                  <a:srgbClr val="C5DFB4"/>
                </a:solidFill>
                <a:latin typeface="Microsoft Sans Serif"/>
                <a:cs typeface="Microsoft Sans Serif"/>
              </a:rPr>
              <a:t>ЕСБД</a:t>
            </a:r>
            <a:endParaRPr sz="105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33350" y="2373376"/>
            <a:ext cx="11932285" cy="2413000"/>
            <a:chOff x="133350" y="2373376"/>
            <a:chExt cx="11932285" cy="2413000"/>
          </a:xfrm>
        </p:grpSpPr>
        <p:sp>
          <p:nvSpPr>
            <p:cNvPr id="3" name="object 3" descr=""/>
            <p:cNvSpPr/>
            <p:nvPr/>
          </p:nvSpPr>
          <p:spPr>
            <a:xfrm>
              <a:off x="2767076" y="2376551"/>
              <a:ext cx="6305550" cy="2406650"/>
            </a:xfrm>
            <a:custGeom>
              <a:avLst/>
              <a:gdLst/>
              <a:ahLst/>
              <a:cxnLst/>
              <a:rect l="l" t="t" r="r" b="b"/>
              <a:pathLst>
                <a:path w="6305550" h="2406650">
                  <a:moveTo>
                    <a:pt x="0" y="0"/>
                  </a:moveTo>
                  <a:lnTo>
                    <a:pt x="0" y="2406396"/>
                  </a:lnTo>
                </a:path>
                <a:path w="6305550" h="2406650">
                  <a:moveTo>
                    <a:pt x="6305550" y="0"/>
                  </a:moveTo>
                  <a:lnTo>
                    <a:pt x="6305550" y="2406396"/>
                  </a:lnTo>
                </a:path>
              </a:pathLst>
            </a:custGeom>
            <a:ln w="6350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142875" y="2390775"/>
              <a:ext cx="11898630" cy="0"/>
            </a:xfrm>
            <a:custGeom>
              <a:avLst/>
              <a:gdLst/>
              <a:ahLst/>
              <a:cxnLst/>
              <a:rect l="l" t="t" r="r" b="b"/>
              <a:pathLst>
                <a:path w="11898630" h="0">
                  <a:moveTo>
                    <a:pt x="0" y="0"/>
                  </a:moveTo>
                  <a:lnTo>
                    <a:pt x="11898122" y="0"/>
                  </a:lnTo>
                </a:path>
              </a:pathLst>
            </a:custGeom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309562" y="2719451"/>
              <a:ext cx="2162810" cy="1304925"/>
            </a:xfrm>
            <a:custGeom>
              <a:avLst/>
              <a:gdLst/>
              <a:ahLst/>
              <a:cxnLst/>
              <a:rect l="l" t="t" r="r" b="b"/>
              <a:pathLst>
                <a:path w="2162810" h="1304925">
                  <a:moveTo>
                    <a:pt x="2030031" y="0"/>
                  </a:moveTo>
                  <a:lnTo>
                    <a:pt x="132092" y="0"/>
                  </a:lnTo>
                  <a:lnTo>
                    <a:pt x="90342" y="6725"/>
                  </a:lnTo>
                  <a:lnTo>
                    <a:pt x="54082" y="25460"/>
                  </a:lnTo>
                  <a:lnTo>
                    <a:pt x="25487" y="54041"/>
                  </a:lnTo>
                  <a:lnTo>
                    <a:pt x="6734" y="90302"/>
                  </a:lnTo>
                  <a:lnTo>
                    <a:pt x="0" y="132079"/>
                  </a:lnTo>
                  <a:lnTo>
                    <a:pt x="0" y="1172718"/>
                  </a:lnTo>
                  <a:lnTo>
                    <a:pt x="6734" y="1214509"/>
                  </a:lnTo>
                  <a:lnTo>
                    <a:pt x="25487" y="1250801"/>
                  </a:lnTo>
                  <a:lnTo>
                    <a:pt x="54082" y="1279419"/>
                  </a:lnTo>
                  <a:lnTo>
                    <a:pt x="90342" y="1298185"/>
                  </a:lnTo>
                  <a:lnTo>
                    <a:pt x="132092" y="1304925"/>
                  </a:lnTo>
                  <a:lnTo>
                    <a:pt x="2030031" y="1304925"/>
                  </a:lnTo>
                  <a:lnTo>
                    <a:pt x="2071822" y="1298185"/>
                  </a:lnTo>
                  <a:lnTo>
                    <a:pt x="2108115" y="1279419"/>
                  </a:lnTo>
                  <a:lnTo>
                    <a:pt x="2136732" y="1250801"/>
                  </a:lnTo>
                  <a:lnTo>
                    <a:pt x="2155499" y="1214509"/>
                  </a:lnTo>
                  <a:lnTo>
                    <a:pt x="2162238" y="1172718"/>
                  </a:lnTo>
                  <a:lnTo>
                    <a:pt x="2162238" y="132079"/>
                  </a:lnTo>
                  <a:lnTo>
                    <a:pt x="2155499" y="90302"/>
                  </a:lnTo>
                  <a:lnTo>
                    <a:pt x="2136732" y="54041"/>
                  </a:lnTo>
                  <a:lnTo>
                    <a:pt x="2108115" y="25460"/>
                  </a:lnTo>
                  <a:lnTo>
                    <a:pt x="2071822" y="6725"/>
                  </a:lnTo>
                  <a:lnTo>
                    <a:pt x="2030031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309562" y="2719451"/>
              <a:ext cx="2162810" cy="1304925"/>
            </a:xfrm>
            <a:custGeom>
              <a:avLst/>
              <a:gdLst/>
              <a:ahLst/>
              <a:cxnLst/>
              <a:rect l="l" t="t" r="r" b="b"/>
              <a:pathLst>
                <a:path w="2162810" h="1304925">
                  <a:moveTo>
                    <a:pt x="0" y="132079"/>
                  </a:moveTo>
                  <a:lnTo>
                    <a:pt x="6734" y="90302"/>
                  </a:lnTo>
                  <a:lnTo>
                    <a:pt x="25487" y="54041"/>
                  </a:lnTo>
                  <a:lnTo>
                    <a:pt x="54082" y="25460"/>
                  </a:lnTo>
                  <a:lnTo>
                    <a:pt x="90342" y="6725"/>
                  </a:lnTo>
                  <a:lnTo>
                    <a:pt x="132092" y="0"/>
                  </a:lnTo>
                  <a:lnTo>
                    <a:pt x="2030031" y="0"/>
                  </a:lnTo>
                  <a:lnTo>
                    <a:pt x="2071822" y="6725"/>
                  </a:lnTo>
                  <a:lnTo>
                    <a:pt x="2108115" y="25460"/>
                  </a:lnTo>
                  <a:lnTo>
                    <a:pt x="2136732" y="54041"/>
                  </a:lnTo>
                  <a:lnTo>
                    <a:pt x="2155499" y="90302"/>
                  </a:lnTo>
                  <a:lnTo>
                    <a:pt x="2162238" y="132079"/>
                  </a:lnTo>
                  <a:lnTo>
                    <a:pt x="2162238" y="1172718"/>
                  </a:lnTo>
                  <a:lnTo>
                    <a:pt x="2155499" y="1214509"/>
                  </a:lnTo>
                  <a:lnTo>
                    <a:pt x="2136732" y="1250801"/>
                  </a:lnTo>
                  <a:lnTo>
                    <a:pt x="2108115" y="1279419"/>
                  </a:lnTo>
                  <a:lnTo>
                    <a:pt x="2071822" y="1298185"/>
                  </a:lnTo>
                  <a:lnTo>
                    <a:pt x="2030031" y="1304925"/>
                  </a:lnTo>
                  <a:lnTo>
                    <a:pt x="132092" y="1304925"/>
                  </a:lnTo>
                  <a:lnTo>
                    <a:pt x="90342" y="1298185"/>
                  </a:lnTo>
                  <a:lnTo>
                    <a:pt x="54082" y="1279419"/>
                  </a:lnTo>
                  <a:lnTo>
                    <a:pt x="25487" y="1250801"/>
                  </a:lnTo>
                  <a:lnTo>
                    <a:pt x="6734" y="1214509"/>
                  </a:lnTo>
                  <a:lnTo>
                    <a:pt x="0" y="1172718"/>
                  </a:lnTo>
                  <a:lnTo>
                    <a:pt x="0" y="132079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3224276" y="2557526"/>
              <a:ext cx="5667375" cy="1047750"/>
            </a:xfrm>
            <a:custGeom>
              <a:avLst/>
              <a:gdLst/>
              <a:ahLst/>
              <a:cxnLst/>
              <a:rect l="l" t="t" r="r" b="b"/>
              <a:pathLst>
                <a:path w="5667375" h="1047750">
                  <a:moveTo>
                    <a:pt x="5592826" y="0"/>
                  </a:moveTo>
                  <a:lnTo>
                    <a:pt x="74422" y="0"/>
                  </a:lnTo>
                  <a:lnTo>
                    <a:pt x="45434" y="5841"/>
                  </a:lnTo>
                  <a:lnTo>
                    <a:pt x="21780" y="21780"/>
                  </a:lnTo>
                  <a:lnTo>
                    <a:pt x="5842" y="45434"/>
                  </a:lnTo>
                  <a:lnTo>
                    <a:pt x="0" y="74422"/>
                  </a:lnTo>
                  <a:lnTo>
                    <a:pt x="0" y="973201"/>
                  </a:lnTo>
                  <a:lnTo>
                    <a:pt x="5841" y="1002208"/>
                  </a:lnTo>
                  <a:lnTo>
                    <a:pt x="21780" y="1025905"/>
                  </a:lnTo>
                  <a:lnTo>
                    <a:pt x="45434" y="1041888"/>
                  </a:lnTo>
                  <a:lnTo>
                    <a:pt x="74422" y="1047750"/>
                  </a:lnTo>
                  <a:lnTo>
                    <a:pt x="5592826" y="1047750"/>
                  </a:lnTo>
                  <a:lnTo>
                    <a:pt x="5621833" y="1041888"/>
                  </a:lnTo>
                  <a:lnTo>
                    <a:pt x="5645531" y="1025905"/>
                  </a:lnTo>
                  <a:lnTo>
                    <a:pt x="5661513" y="1002208"/>
                  </a:lnTo>
                  <a:lnTo>
                    <a:pt x="5667375" y="973201"/>
                  </a:lnTo>
                  <a:lnTo>
                    <a:pt x="5667375" y="74422"/>
                  </a:lnTo>
                  <a:lnTo>
                    <a:pt x="5661513" y="45434"/>
                  </a:lnTo>
                  <a:lnTo>
                    <a:pt x="5645531" y="21780"/>
                  </a:lnTo>
                  <a:lnTo>
                    <a:pt x="5621833" y="5841"/>
                  </a:lnTo>
                  <a:lnTo>
                    <a:pt x="5592826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3224276" y="2557526"/>
              <a:ext cx="5667375" cy="1047750"/>
            </a:xfrm>
            <a:custGeom>
              <a:avLst/>
              <a:gdLst/>
              <a:ahLst/>
              <a:cxnLst/>
              <a:rect l="l" t="t" r="r" b="b"/>
              <a:pathLst>
                <a:path w="5667375" h="1047750">
                  <a:moveTo>
                    <a:pt x="0" y="74422"/>
                  </a:moveTo>
                  <a:lnTo>
                    <a:pt x="5842" y="45434"/>
                  </a:lnTo>
                  <a:lnTo>
                    <a:pt x="21780" y="21780"/>
                  </a:lnTo>
                  <a:lnTo>
                    <a:pt x="45434" y="5841"/>
                  </a:lnTo>
                  <a:lnTo>
                    <a:pt x="74422" y="0"/>
                  </a:lnTo>
                  <a:lnTo>
                    <a:pt x="5592826" y="0"/>
                  </a:lnTo>
                  <a:lnTo>
                    <a:pt x="5621833" y="5841"/>
                  </a:lnTo>
                  <a:lnTo>
                    <a:pt x="5645531" y="21780"/>
                  </a:lnTo>
                  <a:lnTo>
                    <a:pt x="5661513" y="45434"/>
                  </a:lnTo>
                  <a:lnTo>
                    <a:pt x="5667375" y="74422"/>
                  </a:lnTo>
                  <a:lnTo>
                    <a:pt x="5667375" y="973201"/>
                  </a:lnTo>
                  <a:lnTo>
                    <a:pt x="5661513" y="1002208"/>
                  </a:lnTo>
                  <a:lnTo>
                    <a:pt x="5645531" y="1025905"/>
                  </a:lnTo>
                  <a:lnTo>
                    <a:pt x="5621833" y="1041888"/>
                  </a:lnTo>
                  <a:lnTo>
                    <a:pt x="5592826" y="1047750"/>
                  </a:lnTo>
                  <a:lnTo>
                    <a:pt x="74422" y="1047750"/>
                  </a:lnTo>
                  <a:lnTo>
                    <a:pt x="45434" y="1041888"/>
                  </a:lnTo>
                  <a:lnTo>
                    <a:pt x="21780" y="1025905"/>
                  </a:lnTo>
                  <a:lnTo>
                    <a:pt x="5841" y="1002208"/>
                  </a:lnTo>
                  <a:lnTo>
                    <a:pt x="0" y="973201"/>
                  </a:lnTo>
                  <a:lnTo>
                    <a:pt x="0" y="74422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9358376" y="3062351"/>
              <a:ext cx="2705100" cy="1162050"/>
            </a:xfrm>
            <a:custGeom>
              <a:avLst/>
              <a:gdLst/>
              <a:ahLst/>
              <a:cxnLst/>
              <a:rect l="l" t="t" r="r" b="b"/>
              <a:pathLst>
                <a:path w="2705100" h="1162050">
                  <a:moveTo>
                    <a:pt x="2649474" y="0"/>
                  </a:moveTo>
                  <a:lnTo>
                    <a:pt x="55499" y="0"/>
                  </a:lnTo>
                  <a:lnTo>
                    <a:pt x="33861" y="4349"/>
                  </a:lnTo>
                  <a:lnTo>
                    <a:pt x="16224" y="16224"/>
                  </a:lnTo>
                  <a:lnTo>
                    <a:pt x="4349" y="33861"/>
                  </a:lnTo>
                  <a:lnTo>
                    <a:pt x="0" y="55499"/>
                  </a:lnTo>
                  <a:lnTo>
                    <a:pt x="0" y="1106424"/>
                  </a:lnTo>
                  <a:lnTo>
                    <a:pt x="4349" y="1128081"/>
                  </a:lnTo>
                  <a:lnTo>
                    <a:pt x="16224" y="1145762"/>
                  </a:lnTo>
                  <a:lnTo>
                    <a:pt x="33861" y="1157680"/>
                  </a:lnTo>
                  <a:lnTo>
                    <a:pt x="55499" y="1162050"/>
                  </a:lnTo>
                  <a:lnTo>
                    <a:pt x="2649474" y="1162050"/>
                  </a:lnTo>
                  <a:lnTo>
                    <a:pt x="2671131" y="1157680"/>
                  </a:lnTo>
                  <a:lnTo>
                    <a:pt x="2688812" y="1145762"/>
                  </a:lnTo>
                  <a:lnTo>
                    <a:pt x="2700730" y="1128081"/>
                  </a:lnTo>
                  <a:lnTo>
                    <a:pt x="2705100" y="1106424"/>
                  </a:lnTo>
                  <a:lnTo>
                    <a:pt x="2705100" y="55499"/>
                  </a:lnTo>
                  <a:lnTo>
                    <a:pt x="2700730" y="33861"/>
                  </a:lnTo>
                  <a:lnTo>
                    <a:pt x="2688812" y="16224"/>
                  </a:lnTo>
                  <a:lnTo>
                    <a:pt x="2671131" y="4349"/>
                  </a:lnTo>
                  <a:lnTo>
                    <a:pt x="2649474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9358376" y="3062351"/>
              <a:ext cx="2705100" cy="1162050"/>
            </a:xfrm>
            <a:custGeom>
              <a:avLst/>
              <a:gdLst/>
              <a:ahLst/>
              <a:cxnLst/>
              <a:rect l="l" t="t" r="r" b="b"/>
              <a:pathLst>
                <a:path w="2705100" h="1162050">
                  <a:moveTo>
                    <a:pt x="0" y="55499"/>
                  </a:moveTo>
                  <a:lnTo>
                    <a:pt x="4349" y="33861"/>
                  </a:lnTo>
                  <a:lnTo>
                    <a:pt x="16224" y="16224"/>
                  </a:lnTo>
                  <a:lnTo>
                    <a:pt x="33861" y="4349"/>
                  </a:lnTo>
                  <a:lnTo>
                    <a:pt x="55499" y="0"/>
                  </a:lnTo>
                  <a:lnTo>
                    <a:pt x="2649474" y="0"/>
                  </a:lnTo>
                  <a:lnTo>
                    <a:pt x="2671131" y="4349"/>
                  </a:lnTo>
                  <a:lnTo>
                    <a:pt x="2688812" y="16224"/>
                  </a:lnTo>
                  <a:lnTo>
                    <a:pt x="2700730" y="33861"/>
                  </a:lnTo>
                  <a:lnTo>
                    <a:pt x="2705100" y="55499"/>
                  </a:lnTo>
                  <a:lnTo>
                    <a:pt x="2705100" y="1106424"/>
                  </a:lnTo>
                  <a:lnTo>
                    <a:pt x="2700730" y="1128081"/>
                  </a:lnTo>
                  <a:lnTo>
                    <a:pt x="2688812" y="1145762"/>
                  </a:lnTo>
                  <a:lnTo>
                    <a:pt x="2671131" y="1157680"/>
                  </a:lnTo>
                  <a:lnTo>
                    <a:pt x="2649474" y="1162050"/>
                  </a:lnTo>
                  <a:lnTo>
                    <a:pt x="55499" y="1162050"/>
                  </a:lnTo>
                  <a:lnTo>
                    <a:pt x="33861" y="1157680"/>
                  </a:lnTo>
                  <a:lnTo>
                    <a:pt x="16224" y="1145762"/>
                  </a:lnTo>
                  <a:lnTo>
                    <a:pt x="4349" y="1128081"/>
                  </a:lnTo>
                  <a:lnTo>
                    <a:pt x="0" y="1106424"/>
                  </a:lnTo>
                  <a:lnTo>
                    <a:pt x="0" y="55499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713422" y="2121598"/>
            <a:ext cx="1466850" cy="2203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Клиентская</a:t>
            </a:r>
            <a:r>
              <a:rPr dirty="0" sz="1250" spc="229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spc="-20" b="1">
                <a:solidFill>
                  <a:srgbClr val="F5E38B"/>
                </a:solidFill>
                <a:latin typeface="Arial"/>
                <a:cs typeface="Arial"/>
              </a:rPr>
              <a:t>часть</a:t>
            </a:r>
            <a:endParaRPr sz="1250">
              <a:latin typeface="Arial"/>
              <a:cs typeface="Arial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5778753" y="2094928"/>
            <a:ext cx="675640" cy="2203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spc="-10" b="1">
                <a:solidFill>
                  <a:srgbClr val="F5E38B"/>
                </a:solidFill>
                <a:latin typeface="Arial"/>
                <a:cs typeface="Arial"/>
              </a:rPr>
              <a:t>Рейтинг</a:t>
            </a:r>
            <a:endParaRPr sz="1250">
              <a:latin typeface="Arial"/>
              <a:cs typeface="Aria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9984105" y="2103373"/>
            <a:ext cx="1571625" cy="21971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Источники</a:t>
            </a:r>
            <a:r>
              <a:rPr dirty="0" sz="1250" spc="18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spc="-10" b="1">
                <a:solidFill>
                  <a:srgbClr val="F5E38B"/>
                </a:solidFill>
                <a:latin typeface="Arial"/>
                <a:cs typeface="Arial"/>
              </a:rPr>
              <a:t>данных</a:t>
            </a:r>
            <a:endParaRPr sz="1250">
              <a:latin typeface="Arial"/>
              <a:cs typeface="Arial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10151744" y="3108959"/>
            <a:ext cx="1171575" cy="1968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00" b="1">
                <a:solidFill>
                  <a:srgbClr val="F5E38B"/>
                </a:solidFill>
                <a:latin typeface="Arial"/>
                <a:cs typeface="Arial"/>
              </a:rPr>
              <a:t>Домены</a:t>
            </a:r>
            <a:r>
              <a:rPr dirty="0" sz="1100" spc="-3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5E38B"/>
                </a:solidFill>
                <a:latin typeface="Arial"/>
                <a:cs typeface="Arial"/>
              </a:rPr>
              <a:t>данных</a:t>
            </a:r>
            <a:endParaRPr sz="1100">
              <a:latin typeface="Arial"/>
              <a:cs typeface="Arial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9419335" y="3337531"/>
            <a:ext cx="982980" cy="799465"/>
          </a:xfrm>
          <a:prstGeom prst="rect">
            <a:avLst/>
          </a:prstGeom>
        </p:spPr>
        <p:txBody>
          <a:bodyPr wrap="square" lIns="0" tIns="87630" rIns="0" bIns="0" rtlCol="0" vert="horz">
            <a:spAutoFit/>
          </a:bodyPr>
          <a:lstStyle/>
          <a:p>
            <a:pPr marL="192405" indent="-179705">
              <a:lnSpc>
                <a:spcPct val="100000"/>
              </a:lnSpc>
              <a:spcBef>
                <a:spcPts val="690"/>
              </a:spcBef>
              <a:buChar char="•"/>
              <a:tabLst>
                <a:tab pos="192405" algn="l"/>
              </a:tabLst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ИС</a:t>
            </a:r>
            <a:r>
              <a:rPr dirty="0" sz="1200" spc="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БДКИ</a:t>
            </a:r>
            <a:endParaRPr sz="1200">
              <a:latin typeface="Microsoft Sans Serif"/>
              <a:cs typeface="Microsoft Sans Serif"/>
            </a:endParaRPr>
          </a:p>
          <a:p>
            <a:pPr marL="193040" indent="-180340">
              <a:lnSpc>
                <a:spcPct val="100000"/>
              </a:lnSpc>
              <a:spcBef>
                <a:spcPts val="590"/>
              </a:spcBef>
              <a:buChar char="•"/>
              <a:tabLst>
                <a:tab pos="193040" algn="l"/>
              </a:tabLst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АИС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 ЕСБД</a:t>
            </a:r>
            <a:endParaRPr sz="1200">
              <a:latin typeface="Microsoft Sans Serif"/>
              <a:cs typeface="Microsoft Sans Serif"/>
            </a:endParaRPr>
          </a:p>
          <a:p>
            <a:pPr marL="193040" indent="-180340">
              <a:lnSpc>
                <a:spcPct val="100000"/>
              </a:lnSpc>
              <a:spcBef>
                <a:spcPts val="590"/>
              </a:spcBef>
              <a:buChar char="•"/>
              <a:tabLst>
                <a:tab pos="193040" algn="l"/>
              </a:tabLst>
            </a:pPr>
            <a:r>
              <a:rPr dirty="0" sz="1200" spc="-30">
                <a:solidFill>
                  <a:srgbClr val="FFFFFF"/>
                </a:solidFill>
                <a:latin typeface="Microsoft Sans Serif"/>
                <a:cs typeface="Microsoft Sans Serif"/>
              </a:rPr>
              <a:t>ХД</a:t>
            </a:r>
            <a:r>
              <a:rPr dirty="0" sz="1200" spc="-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25">
                <a:solidFill>
                  <a:srgbClr val="FFFFFF"/>
                </a:solidFill>
                <a:latin typeface="Microsoft Sans Serif"/>
                <a:cs typeface="Microsoft Sans Serif"/>
              </a:rPr>
              <a:t>ГБД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16" name="object 16" descr=""/>
          <p:cNvSpPr/>
          <p:nvPr/>
        </p:nvSpPr>
        <p:spPr>
          <a:xfrm>
            <a:off x="242887" y="5167376"/>
            <a:ext cx="11754485" cy="1447800"/>
          </a:xfrm>
          <a:custGeom>
            <a:avLst/>
            <a:gdLst/>
            <a:ahLst/>
            <a:cxnLst/>
            <a:rect l="l" t="t" r="r" b="b"/>
            <a:pathLst>
              <a:path w="11754485" h="1447800">
                <a:moveTo>
                  <a:pt x="0" y="72262"/>
                </a:moveTo>
                <a:lnTo>
                  <a:pt x="5682" y="44094"/>
                </a:lnTo>
                <a:lnTo>
                  <a:pt x="21177" y="21129"/>
                </a:lnTo>
                <a:lnTo>
                  <a:pt x="44159" y="5665"/>
                </a:lnTo>
                <a:lnTo>
                  <a:pt x="72301" y="0"/>
                </a:lnTo>
                <a:lnTo>
                  <a:pt x="11681523" y="0"/>
                </a:lnTo>
                <a:lnTo>
                  <a:pt x="11709711" y="5665"/>
                </a:lnTo>
                <a:lnTo>
                  <a:pt x="11732720" y="21129"/>
                </a:lnTo>
                <a:lnTo>
                  <a:pt x="11748228" y="44094"/>
                </a:lnTo>
                <a:lnTo>
                  <a:pt x="11753913" y="72262"/>
                </a:lnTo>
                <a:lnTo>
                  <a:pt x="11753913" y="1375435"/>
                </a:lnTo>
                <a:lnTo>
                  <a:pt x="11748228" y="1403577"/>
                </a:lnTo>
                <a:lnTo>
                  <a:pt x="11732720" y="1426559"/>
                </a:lnTo>
                <a:lnTo>
                  <a:pt x="11709711" y="1442054"/>
                </a:lnTo>
                <a:lnTo>
                  <a:pt x="11681523" y="1447736"/>
                </a:lnTo>
                <a:lnTo>
                  <a:pt x="72301" y="1447736"/>
                </a:lnTo>
                <a:lnTo>
                  <a:pt x="44159" y="1442054"/>
                </a:lnTo>
                <a:lnTo>
                  <a:pt x="21177" y="1426559"/>
                </a:lnTo>
                <a:lnTo>
                  <a:pt x="5682" y="1403577"/>
                </a:lnTo>
                <a:lnTo>
                  <a:pt x="0" y="1375435"/>
                </a:lnTo>
                <a:lnTo>
                  <a:pt x="0" y="72262"/>
                </a:lnTo>
                <a:close/>
              </a:path>
            </a:pathLst>
          </a:custGeom>
          <a:ln w="9525">
            <a:solidFill>
              <a:srgbClr val="3AFFC6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17" name="object 1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28625" y="2095500"/>
            <a:ext cx="219075" cy="228600"/>
          </a:xfrm>
          <a:prstGeom prst="rect">
            <a:avLst/>
          </a:prstGeom>
        </p:spPr>
      </p:pic>
      <p:grpSp>
        <p:nvGrpSpPr>
          <p:cNvPr id="18" name="object 18" descr=""/>
          <p:cNvGrpSpPr/>
          <p:nvPr/>
        </p:nvGrpSpPr>
        <p:grpSpPr>
          <a:xfrm>
            <a:off x="355600" y="2047875"/>
            <a:ext cx="9169400" cy="2769235"/>
            <a:chOff x="355600" y="2047875"/>
            <a:chExt cx="9169400" cy="2769235"/>
          </a:xfrm>
        </p:grpSpPr>
        <p:sp>
          <p:nvSpPr>
            <p:cNvPr id="19" name="object 19" descr=""/>
            <p:cNvSpPr/>
            <p:nvPr/>
          </p:nvSpPr>
          <p:spPr>
            <a:xfrm>
              <a:off x="2714625" y="3238499"/>
              <a:ext cx="6448425" cy="742950"/>
            </a:xfrm>
            <a:custGeom>
              <a:avLst/>
              <a:gdLst/>
              <a:ahLst/>
              <a:cxnLst/>
              <a:rect l="l" t="t" r="r" b="b"/>
              <a:pathLst>
                <a:path w="6448425" h="742950">
                  <a:moveTo>
                    <a:pt x="152400" y="381000"/>
                  </a:moveTo>
                  <a:lnTo>
                    <a:pt x="105664" y="19050"/>
                  </a:lnTo>
                  <a:lnTo>
                    <a:pt x="0" y="19050"/>
                  </a:lnTo>
                  <a:lnTo>
                    <a:pt x="46736" y="381000"/>
                  </a:lnTo>
                  <a:lnTo>
                    <a:pt x="0" y="742950"/>
                  </a:lnTo>
                  <a:lnTo>
                    <a:pt x="105664" y="742950"/>
                  </a:lnTo>
                  <a:lnTo>
                    <a:pt x="152400" y="381000"/>
                  </a:lnTo>
                  <a:close/>
                </a:path>
                <a:path w="6448425" h="742950">
                  <a:moveTo>
                    <a:pt x="6448425" y="357124"/>
                  </a:moveTo>
                  <a:lnTo>
                    <a:pt x="6404610" y="0"/>
                  </a:lnTo>
                  <a:lnTo>
                    <a:pt x="6305550" y="0"/>
                  </a:lnTo>
                  <a:lnTo>
                    <a:pt x="6349365" y="357124"/>
                  </a:lnTo>
                  <a:lnTo>
                    <a:pt x="6305550" y="714375"/>
                  </a:lnTo>
                  <a:lnTo>
                    <a:pt x="6404610" y="714375"/>
                  </a:lnTo>
                  <a:lnTo>
                    <a:pt x="6448425" y="357124"/>
                  </a:lnTo>
                  <a:close/>
                </a:path>
              </a:pathLst>
            </a:custGeom>
            <a:solidFill>
              <a:srgbClr val="75F1C6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381625" y="2047875"/>
              <a:ext cx="304800" cy="304800"/>
            </a:xfrm>
            <a:prstGeom prst="rect">
              <a:avLst/>
            </a:prstGeom>
          </p:spPr>
        </p:pic>
        <p:pic>
          <p:nvPicPr>
            <p:cNvPr id="21" name="object 2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267825" y="2085975"/>
              <a:ext cx="257175" cy="247650"/>
            </a:xfrm>
            <a:prstGeom prst="rect">
              <a:avLst/>
            </a:prstGeom>
          </p:spPr>
        </p:pic>
        <p:sp>
          <p:nvSpPr>
            <p:cNvPr id="22" name="object 22" descr=""/>
            <p:cNvSpPr/>
            <p:nvPr/>
          </p:nvSpPr>
          <p:spPr>
            <a:xfrm>
              <a:off x="357187" y="4100576"/>
              <a:ext cx="2172335" cy="714375"/>
            </a:xfrm>
            <a:custGeom>
              <a:avLst/>
              <a:gdLst/>
              <a:ahLst/>
              <a:cxnLst/>
              <a:rect l="l" t="t" r="r" b="b"/>
              <a:pathLst>
                <a:path w="2172335" h="714375">
                  <a:moveTo>
                    <a:pt x="2099373" y="0"/>
                  </a:moveTo>
                  <a:lnTo>
                    <a:pt x="72313" y="0"/>
                  </a:lnTo>
                  <a:lnTo>
                    <a:pt x="44164" y="5665"/>
                  </a:lnTo>
                  <a:lnTo>
                    <a:pt x="21178" y="21129"/>
                  </a:lnTo>
                  <a:lnTo>
                    <a:pt x="5682" y="44094"/>
                  </a:lnTo>
                  <a:lnTo>
                    <a:pt x="0" y="72262"/>
                  </a:lnTo>
                  <a:lnTo>
                    <a:pt x="0" y="641985"/>
                  </a:lnTo>
                  <a:lnTo>
                    <a:pt x="5682" y="670173"/>
                  </a:lnTo>
                  <a:lnTo>
                    <a:pt x="21178" y="693181"/>
                  </a:lnTo>
                  <a:lnTo>
                    <a:pt x="44164" y="708689"/>
                  </a:lnTo>
                  <a:lnTo>
                    <a:pt x="72313" y="714375"/>
                  </a:lnTo>
                  <a:lnTo>
                    <a:pt x="2099373" y="714375"/>
                  </a:lnTo>
                  <a:lnTo>
                    <a:pt x="2127561" y="708689"/>
                  </a:lnTo>
                  <a:lnTo>
                    <a:pt x="2150570" y="693181"/>
                  </a:lnTo>
                  <a:lnTo>
                    <a:pt x="2166078" y="670173"/>
                  </a:lnTo>
                  <a:lnTo>
                    <a:pt x="2171763" y="641985"/>
                  </a:lnTo>
                  <a:lnTo>
                    <a:pt x="2171763" y="72262"/>
                  </a:lnTo>
                  <a:lnTo>
                    <a:pt x="2166078" y="44094"/>
                  </a:lnTo>
                  <a:lnTo>
                    <a:pt x="2150570" y="21129"/>
                  </a:lnTo>
                  <a:lnTo>
                    <a:pt x="2127561" y="5665"/>
                  </a:lnTo>
                  <a:lnTo>
                    <a:pt x="2099373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357187" y="4100576"/>
              <a:ext cx="2172335" cy="714375"/>
            </a:xfrm>
            <a:custGeom>
              <a:avLst/>
              <a:gdLst/>
              <a:ahLst/>
              <a:cxnLst/>
              <a:rect l="l" t="t" r="r" b="b"/>
              <a:pathLst>
                <a:path w="2172335" h="714375">
                  <a:moveTo>
                    <a:pt x="0" y="72262"/>
                  </a:moveTo>
                  <a:lnTo>
                    <a:pt x="5682" y="44094"/>
                  </a:lnTo>
                  <a:lnTo>
                    <a:pt x="21178" y="21129"/>
                  </a:lnTo>
                  <a:lnTo>
                    <a:pt x="44164" y="5665"/>
                  </a:lnTo>
                  <a:lnTo>
                    <a:pt x="72313" y="0"/>
                  </a:lnTo>
                  <a:lnTo>
                    <a:pt x="2099373" y="0"/>
                  </a:lnTo>
                  <a:lnTo>
                    <a:pt x="2127561" y="5665"/>
                  </a:lnTo>
                  <a:lnTo>
                    <a:pt x="2150570" y="21129"/>
                  </a:lnTo>
                  <a:lnTo>
                    <a:pt x="2166078" y="44094"/>
                  </a:lnTo>
                  <a:lnTo>
                    <a:pt x="2171763" y="72262"/>
                  </a:lnTo>
                  <a:lnTo>
                    <a:pt x="2171763" y="641985"/>
                  </a:lnTo>
                  <a:lnTo>
                    <a:pt x="2166078" y="670173"/>
                  </a:lnTo>
                  <a:lnTo>
                    <a:pt x="2150570" y="693181"/>
                  </a:lnTo>
                  <a:lnTo>
                    <a:pt x="2127561" y="708689"/>
                  </a:lnTo>
                  <a:lnTo>
                    <a:pt x="2099373" y="714375"/>
                  </a:lnTo>
                  <a:lnTo>
                    <a:pt x="72313" y="714375"/>
                  </a:lnTo>
                  <a:lnTo>
                    <a:pt x="44164" y="708689"/>
                  </a:lnTo>
                  <a:lnTo>
                    <a:pt x="21178" y="693181"/>
                  </a:lnTo>
                  <a:lnTo>
                    <a:pt x="5682" y="670173"/>
                  </a:lnTo>
                  <a:lnTo>
                    <a:pt x="0" y="641985"/>
                  </a:lnTo>
                  <a:lnTo>
                    <a:pt x="0" y="72262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 descr=""/>
          <p:cNvSpPr txBox="1"/>
          <p:nvPr/>
        </p:nvSpPr>
        <p:spPr>
          <a:xfrm>
            <a:off x="439737" y="4158932"/>
            <a:ext cx="1995170" cy="5854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3175">
              <a:lnSpc>
                <a:spcPts val="1435"/>
              </a:lnSpc>
              <a:spcBef>
                <a:spcPts val="100"/>
              </a:spcBef>
            </a:pP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Интерфейс</a:t>
            </a:r>
            <a:r>
              <a:rPr dirty="0" sz="1200" spc="-3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рейтингов</a:t>
            </a:r>
            <a:endParaRPr sz="1200">
              <a:latin typeface="Arial"/>
              <a:cs typeface="Arial"/>
            </a:endParaRPr>
          </a:p>
          <a:p>
            <a:pPr algn="ctr">
              <a:lnSpc>
                <a:spcPts val="1435"/>
              </a:lnSpc>
            </a:pP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для</a:t>
            </a:r>
            <a:r>
              <a:rPr dirty="0" sz="1200" spc="1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финансового</a:t>
            </a:r>
            <a:r>
              <a:rPr dirty="0" sz="1200" spc="-2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сектора</a:t>
            </a:r>
            <a:endParaRPr sz="1200">
              <a:latin typeface="Arial"/>
              <a:cs typeface="Arial"/>
            </a:endParaRPr>
          </a:p>
          <a:p>
            <a:pPr algn="ctr" marR="272415">
              <a:lnSpc>
                <a:spcPct val="100000"/>
              </a:lnSpc>
              <a:spcBef>
                <a:spcPts val="215"/>
              </a:spcBef>
            </a:pPr>
            <a:r>
              <a:rPr dirty="0" sz="1100" spc="-25" b="1">
                <a:solidFill>
                  <a:srgbClr val="FFFFFF"/>
                </a:solidFill>
                <a:latin typeface="Arial"/>
                <a:cs typeface="Arial"/>
              </a:rPr>
              <a:t>API</a:t>
            </a:r>
            <a:endParaRPr sz="1100">
              <a:latin typeface="Arial"/>
              <a:cs typeface="Arial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453390" y="5322252"/>
            <a:ext cx="4333875" cy="78486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950" b="1">
                <a:solidFill>
                  <a:srgbClr val="F5E38B"/>
                </a:solidFill>
                <a:latin typeface="Arial"/>
                <a:cs typeface="Arial"/>
              </a:rPr>
              <a:t>Ожидаемый</a:t>
            </a:r>
            <a:r>
              <a:rPr dirty="0" sz="950" spc="28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950" b="1">
                <a:solidFill>
                  <a:srgbClr val="F5E38B"/>
                </a:solidFill>
                <a:latin typeface="Arial"/>
                <a:cs typeface="Arial"/>
              </a:rPr>
              <a:t>результат</a:t>
            </a:r>
            <a:r>
              <a:rPr dirty="0" sz="950" spc="22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950" b="1">
                <a:solidFill>
                  <a:srgbClr val="F5E38B"/>
                </a:solidFill>
                <a:latin typeface="Arial"/>
                <a:cs typeface="Arial"/>
              </a:rPr>
              <a:t>Страхового</a:t>
            </a:r>
            <a:r>
              <a:rPr dirty="0" sz="950" spc="22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950" spc="-10" b="1">
                <a:solidFill>
                  <a:srgbClr val="F5E38B"/>
                </a:solidFill>
                <a:latin typeface="Arial"/>
                <a:cs typeface="Arial"/>
              </a:rPr>
              <a:t>рейтинга:</a:t>
            </a:r>
            <a:endParaRPr sz="950">
              <a:latin typeface="Arial"/>
              <a:cs typeface="Arial"/>
            </a:endParaRPr>
          </a:p>
          <a:p>
            <a:pPr algn="just" marL="184150" marR="5080" indent="-171450">
              <a:lnSpc>
                <a:spcPct val="105400"/>
              </a:lnSpc>
              <a:buFont typeface="Wingdings"/>
              <a:buChar char=""/>
              <a:tabLst>
                <a:tab pos="184150" algn="l"/>
              </a:tabLst>
            </a:pP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Это</a:t>
            </a:r>
            <a:r>
              <a:rPr dirty="0" sz="950" spc="150">
                <a:solidFill>
                  <a:srgbClr val="FFFFFF"/>
                </a:solidFill>
                <a:latin typeface="Microsoft Sans Serif"/>
                <a:cs typeface="Microsoft Sans Serif"/>
              </a:rPr>
              <a:t> 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цифровой</a:t>
            </a:r>
            <a:r>
              <a:rPr dirty="0" sz="950" spc="185">
                <a:solidFill>
                  <a:srgbClr val="FFFFFF"/>
                </a:solidFill>
                <a:latin typeface="Microsoft Sans Serif"/>
                <a:cs typeface="Microsoft Sans Serif"/>
              </a:rPr>
              <a:t> 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индикатор</a:t>
            </a:r>
            <a:r>
              <a:rPr dirty="0" sz="950" spc="155">
                <a:solidFill>
                  <a:srgbClr val="FFFFFF"/>
                </a:solidFill>
                <a:latin typeface="Microsoft Sans Serif"/>
                <a:cs typeface="Microsoft Sans Serif"/>
              </a:rPr>
              <a:t> 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благонадежности</a:t>
            </a:r>
            <a:r>
              <a:rPr dirty="0" sz="950" spc="190">
                <a:solidFill>
                  <a:srgbClr val="FFFFFF"/>
                </a:solidFill>
                <a:latin typeface="Microsoft Sans Serif"/>
                <a:cs typeface="Microsoft Sans Serif"/>
              </a:rPr>
              <a:t> 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клиента</a:t>
            </a:r>
            <a:r>
              <a:rPr dirty="0" sz="950" spc="165">
                <a:solidFill>
                  <a:srgbClr val="FFFFFF"/>
                </a:solidFill>
                <a:latin typeface="Microsoft Sans Serif"/>
                <a:cs typeface="Microsoft Sans Serif"/>
              </a:rPr>
              <a:t> 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в</a:t>
            </a:r>
            <a:r>
              <a:rPr dirty="0" sz="950" spc="165">
                <a:solidFill>
                  <a:srgbClr val="FFFFFF"/>
                </a:solidFill>
                <a:latin typeface="Microsoft Sans Serif"/>
                <a:cs typeface="Microsoft Sans Serif"/>
              </a:rPr>
              <a:t>  </a:t>
            </a:r>
            <a:r>
              <a:rPr dirty="0" sz="950" spc="-10">
                <a:solidFill>
                  <a:srgbClr val="FFFFFF"/>
                </a:solidFill>
                <a:latin typeface="Microsoft Sans Serif"/>
                <a:cs typeface="Microsoft Sans Serif"/>
              </a:rPr>
              <a:t>страховой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сфере,</a:t>
            </a:r>
            <a:r>
              <a:rPr dirty="0" sz="950" spc="260">
                <a:solidFill>
                  <a:srgbClr val="FFFFFF"/>
                </a:solidFill>
                <a:latin typeface="Microsoft Sans Serif"/>
                <a:cs typeface="Microsoft Sans Serif"/>
              </a:rPr>
              <a:t>  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позволяющий</a:t>
            </a:r>
            <a:r>
              <a:rPr dirty="0" sz="950" spc="265">
                <a:solidFill>
                  <a:srgbClr val="FFFFFF"/>
                </a:solidFill>
                <a:latin typeface="Microsoft Sans Serif"/>
                <a:cs typeface="Microsoft Sans Serif"/>
              </a:rPr>
              <a:t>  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формировать</a:t>
            </a:r>
            <a:r>
              <a:rPr dirty="0" sz="950" spc="270">
                <a:solidFill>
                  <a:srgbClr val="FFFFFF"/>
                </a:solidFill>
                <a:latin typeface="Microsoft Sans Serif"/>
                <a:cs typeface="Microsoft Sans Serif"/>
              </a:rPr>
              <a:t>  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культуру</a:t>
            </a:r>
            <a:r>
              <a:rPr dirty="0" sz="950" spc="260">
                <a:solidFill>
                  <a:srgbClr val="FFFFFF"/>
                </a:solidFill>
                <a:latin typeface="Microsoft Sans Serif"/>
                <a:cs typeface="Microsoft Sans Serif"/>
              </a:rPr>
              <a:t>   </a:t>
            </a:r>
            <a:r>
              <a:rPr dirty="0" sz="950" spc="-10">
                <a:solidFill>
                  <a:srgbClr val="FFFFFF"/>
                </a:solidFill>
                <a:latin typeface="Microsoft Sans Serif"/>
                <a:cs typeface="Microsoft Sans Serif"/>
              </a:rPr>
              <a:t>добровольного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страхования</a:t>
            </a:r>
            <a:r>
              <a:rPr dirty="0" sz="950" spc="465">
                <a:solidFill>
                  <a:srgbClr val="FFFFFF"/>
                </a:solidFill>
                <a:latin typeface="Microsoft Sans Serif"/>
                <a:cs typeface="Microsoft Sans Serif"/>
              </a:rPr>
              <a:t> 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и</a:t>
            </a:r>
            <a:r>
              <a:rPr dirty="0" sz="950" spc="475">
                <a:solidFill>
                  <a:srgbClr val="FFFFFF"/>
                </a:solidFill>
                <a:latin typeface="Microsoft Sans Serif"/>
                <a:cs typeface="Microsoft Sans Serif"/>
              </a:rPr>
              <a:t> 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мотивирует</a:t>
            </a:r>
            <a:r>
              <a:rPr dirty="0" sz="950" spc="484">
                <a:solidFill>
                  <a:srgbClr val="FFFFFF"/>
                </a:solidFill>
                <a:latin typeface="Microsoft Sans Serif"/>
                <a:cs typeface="Microsoft Sans Serif"/>
              </a:rPr>
              <a:t> 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к</a:t>
            </a:r>
            <a:r>
              <a:rPr dirty="0" sz="950" spc="465">
                <a:solidFill>
                  <a:srgbClr val="FFFFFF"/>
                </a:solidFill>
                <a:latin typeface="Microsoft Sans Serif"/>
                <a:cs typeface="Microsoft Sans Serif"/>
              </a:rPr>
              <a:t> 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ответственному</a:t>
            </a:r>
            <a:r>
              <a:rPr dirty="0" sz="950" spc="465">
                <a:solidFill>
                  <a:srgbClr val="FFFFFF"/>
                </a:solidFill>
                <a:latin typeface="Microsoft Sans Serif"/>
                <a:cs typeface="Microsoft Sans Serif"/>
              </a:rPr>
              <a:t>  </a:t>
            </a:r>
            <a:r>
              <a:rPr dirty="0" sz="950" spc="-10">
                <a:solidFill>
                  <a:srgbClr val="FFFFFF"/>
                </a:solidFill>
                <a:latin typeface="Microsoft Sans Serif"/>
                <a:cs typeface="Microsoft Sans Serif"/>
              </a:rPr>
              <a:t>финансовому поведению</a:t>
            </a:r>
            <a:r>
              <a:rPr dirty="0" sz="950" spc="-10">
                <a:solidFill>
                  <a:srgbClr val="FFFFFF"/>
                </a:solidFill>
                <a:latin typeface="Arial MT"/>
                <a:cs typeface="Arial MT"/>
              </a:rPr>
              <a:t>.</a:t>
            </a:r>
            <a:endParaRPr sz="950">
              <a:latin typeface="Arial MT"/>
              <a:cs typeface="Arial MT"/>
            </a:endParaRPr>
          </a:p>
        </p:txBody>
      </p:sp>
      <p:grpSp>
        <p:nvGrpSpPr>
          <p:cNvPr id="26" name="object 26" descr=""/>
          <p:cNvGrpSpPr/>
          <p:nvPr/>
        </p:nvGrpSpPr>
        <p:grpSpPr>
          <a:xfrm>
            <a:off x="141287" y="1303400"/>
            <a:ext cx="11862435" cy="603250"/>
            <a:chOff x="141287" y="1303400"/>
            <a:chExt cx="11862435" cy="603250"/>
          </a:xfrm>
        </p:grpSpPr>
        <p:pic>
          <p:nvPicPr>
            <p:cNvPr id="27" name="object 2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47637" y="1309750"/>
              <a:ext cx="11849163" cy="590550"/>
            </a:xfrm>
            <a:prstGeom prst="rect">
              <a:avLst/>
            </a:prstGeom>
          </p:spPr>
        </p:pic>
        <p:sp>
          <p:nvSpPr>
            <p:cNvPr id="28" name="object 28" descr=""/>
            <p:cNvSpPr/>
            <p:nvPr/>
          </p:nvSpPr>
          <p:spPr>
            <a:xfrm>
              <a:off x="147637" y="1309750"/>
              <a:ext cx="11849735" cy="590550"/>
            </a:xfrm>
            <a:custGeom>
              <a:avLst/>
              <a:gdLst/>
              <a:ahLst/>
              <a:cxnLst/>
              <a:rect l="l" t="t" r="r" b="b"/>
              <a:pathLst>
                <a:path w="11849735" h="590550">
                  <a:moveTo>
                    <a:pt x="0" y="98298"/>
                  </a:moveTo>
                  <a:lnTo>
                    <a:pt x="7735" y="60007"/>
                  </a:lnTo>
                  <a:lnTo>
                    <a:pt x="28828" y="28765"/>
                  </a:lnTo>
                  <a:lnTo>
                    <a:pt x="60114" y="7715"/>
                  </a:lnTo>
                  <a:lnTo>
                    <a:pt x="98425" y="0"/>
                  </a:lnTo>
                  <a:lnTo>
                    <a:pt x="11750738" y="0"/>
                  </a:lnTo>
                  <a:lnTo>
                    <a:pt x="11789048" y="7715"/>
                  </a:lnTo>
                  <a:lnTo>
                    <a:pt x="11820334" y="28765"/>
                  </a:lnTo>
                  <a:lnTo>
                    <a:pt x="11841428" y="60007"/>
                  </a:lnTo>
                  <a:lnTo>
                    <a:pt x="11849163" y="98298"/>
                  </a:lnTo>
                  <a:lnTo>
                    <a:pt x="11849163" y="492125"/>
                  </a:lnTo>
                  <a:lnTo>
                    <a:pt x="11841428" y="530435"/>
                  </a:lnTo>
                  <a:lnTo>
                    <a:pt x="11820334" y="561721"/>
                  </a:lnTo>
                  <a:lnTo>
                    <a:pt x="11789048" y="582814"/>
                  </a:lnTo>
                  <a:lnTo>
                    <a:pt x="11750738" y="590550"/>
                  </a:lnTo>
                  <a:lnTo>
                    <a:pt x="98425" y="590550"/>
                  </a:lnTo>
                  <a:lnTo>
                    <a:pt x="60114" y="582814"/>
                  </a:lnTo>
                  <a:lnTo>
                    <a:pt x="28829" y="561721"/>
                  </a:lnTo>
                  <a:lnTo>
                    <a:pt x="7735" y="530435"/>
                  </a:lnTo>
                  <a:lnTo>
                    <a:pt x="0" y="492125"/>
                  </a:lnTo>
                  <a:lnTo>
                    <a:pt x="0" y="98298"/>
                  </a:lnTo>
                  <a:close/>
                </a:path>
              </a:pathLst>
            </a:custGeom>
            <a:ln w="12700">
              <a:solidFill>
                <a:srgbClr val="A8EFB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9" name="object 29" descr=""/>
          <p:cNvSpPr txBox="1"/>
          <p:nvPr/>
        </p:nvSpPr>
        <p:spPr>
          <a:xfrm>
            <a:off x="254634" y="720407"/>
            <a:ext cx="7519670" cy="9937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75260">
              <a:lnSpc>
                <a:spcPct val="100000"/>
              </a:lnSpc>
              <a:spcBef>
                <a:spcPts val="100"/>
              </a:spcBef>
            </a:pPr>
            <a:r>
              <a:rPr dirty="0" sz="1800" spc="105" b="1">
                <a:solidFill>
                  <a:srgbClr val="F5E38B"/>
                </a:solidFill>
                <a:latin typeface="Arial"/>
                <a:cs typeface="Arial"/>
              </a:rPr>
              <a:t>Аналитические</a:t>
            </a:r>
            <a:r>
              <a:rPr dirty="0" sz="1800" spc="229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800" spc="95" b="1">
                <a:solidFill>
                  <a:srgbClr val="F5E38B"/>
                </a:solidFill>
                <a:latin typeface="Arial"/>
                <a:cs typeface="Arial"/>
              </a:rPr>
              <a:t>инициативы</a:t>
            </a:r>
            <a:r>
              <a:rPr dirty="0" sz="1800" spc="36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800" spc="60" b="1">
                <a:solidFill>
                  <a:srgbClr val="FFFFFF"/>
                </a:solidFill>
                <a:latin typeface="Arial"/>
                <a:cs typeface="Arial"/>
              </a:rPr>
              <a:t>АО</a:t>
            </a:r>
            <a:r>
              <a:rPr dirty="0" sz="1800" spc="2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55" b="1">
                <a:solidFill>
                  <a:srgbClr val="FFFFFF"/>
                </a:solidFill>
                <a:latin typeface="Arial"/>
                <a:cs typeface="Arial"/>
              </a:rPr>
              <a:t>ГКБ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705"/>
              </a:spcBef>
            </a:pP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400" spc="-10">
                <a:solidFill>
                  <a:srgbClr val="FFFFFF"/>
                </a:solidFill>
                <a:latin typeface="Microsoft Sans Serif"/>
                <a:cs typeface="Microsoft Sans Serif"/>
              </a:rPr>
              <a:t>Создание</a:t>
            </a:r>
            <a:r>
              <a:rPr dirty="0" sz="1400" spc="-7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национальных</a:t>
            </a:r>
            <a:r>
              <a:rPr dirty="0" sz="1400" spc="-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цифровых</a:t>
            </a:r>
            <a:r>
              <a:rPr dirty="0" sz="1400" spc="-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рейтингов для</a:t>
            </a:r>
            <a:r>
              <a:rPr dirty="0" sz="1400" spc="-6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страховой</a:t>
            </a:r>
            <a:r>
              <a:rPr dirty="0" sz="1400" spc="-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и</a:t>
            </a:r>
            <a:r>
              <a:rPr dirty="0" sz="1400" spc="-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Microsoft Sans Serif"/>
                <a:cs typeface="Microsoft Sans Serif"/>
              </a:rPr>
              <a:t>кредитной</a:t>
            </a:r>
            <a:r>
              <a:rPr dirty="0" sz="1400" spc="-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Microsoft Sans Serif"/>
                <a:cs typeface="Microsoft Sans Serif"/>
              </a:rPr>
              <a:t>оценки</a:t>
            </a:r>
            <a:r>
              <a:rPr dirty="0" sz="1400" spc="-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Microsoft Sans Serif"/>
                <a:cs typeface="Microsoft Sans Serif"/>
              </a:rPr>
              <a:t>граждан</a:t>
            </a:r>
            <a:endParaRPr sz="1400">
              <a:latin typeface="Microsoft Sans Serif"/>
              <a:cs typeface="Microsoft Sans Serif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4425060" y="6319520"/>
            <a:ext cx="3322320" cy="1739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950" b="1">
                <a:solidFill>
                  <a:srgbClr val="F5E38B"/>
                </a:solidFill>
                <a:latin typeface="Arial"/>
                <a:cs typeface="Arial"/>
              </a:rPr>
              <a:t>Срок</a:t>
            </a:r>
            <a:r>
              <a:rPr dirty="0" sz="950" spc="17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950" b="1">
                <a:solidFill>
                  <a:srgbClr val="F5E38B"/>
                </a:solidFill>
                <a:latin typeface="Arial"/>
                <a:cs typeface="Arial"/>
              </a:rPr>
              <a:t>реализации:</a:t>
            </a:r>
            <a:r>
              <a:rPr dirty="0" sz="950" spc="16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Прототип</a:t>
            </a:r>
            <a:r>
              <a:rPr dirty="0" sz="950" spc="1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модели</a:t>
            </a:r>
            <a:r>
              <a:rPr dirty="0" sz="950" spc="1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Arial MT"/>
                <a:cs typeface="Arial MT"/>
              </a:rPr>
              <a:t>(4</a:t>
            </a:r>
            <a:r>
              <a:rPr dirty="0" sz="950" spc="15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квартал</a:t>
            </a:r>
            <a:r>
              <a:rPr dirty="0" sz="950" spc="2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-10">
                <a:solidFill>
                  <a:srgbClr val="FFFFFF"/>
                </a:solidFill>
                <a:latin typeface="Arial MT"/>
                <a:cs typeface="Arial MT"/>
              </a:rPr>
              <a:t>2025</a:t>
            </a:r>
            <a:r>
              <a:rPr dirty="0" sz="950" spc="-10">
                <a:solidFill>
                  <a:srgbClr val="FFFFFF"/>
                </a:solidFill>
                <a:latin typeface="Microsoft Sans Serif"/>
                <a:cs typeface="Microsoft Sans Serif"/>
              </a:rPr>
              <a:t>г</a:t>
            </a:r>
            <a:r>
              <a:rPr dirty="0" sz="950" spc="-10">
                <a:solidFill>
                  <a:srgbClr val="FFFFFF"/>
                </a:solidFill>
                <a:latin typeface="Arial MT"/>
                <a:cs typeface="Arial MT"/>
              </a:rPr>
              <a:t>.)</a:t>
            </a:r>
            <a:endParaRPr sz="950">
              <a:latin typeface="Arial MT"/>
              <a:cs typeface="Arial MT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8362695" y="220662"/>
            <a:ext cx="3758565" cy="3352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R="5080">
              <a:lnSpc>
                <a:spcPts val="1185"/>
              </a:lnSpc>
              <a:spcBef>
                <a:spcPts val="100"/>
              </a:spcBef>
            </a:pPr>
            <a:r>
              <a:rPr dirty="0" sz="1050" spc="-50" b="1">
                <a:solidFill>
                  <a:srgbClr val="125554"/>
                </a:solidFill>
                <a:latin typeface="Arial"/>
                <a:cs typeface="Arial"/>
              </a:rPr>
              <a:t>8</a:t>
            </a:r>
            <a:endParaRPr sz="1050">
              <a:latin typeface="Arial"/>
              <a:cs typeface="Arial"/>
            </a:endParaRPr>
          </a:p>
          <a:p>
            <a:pPr marL="12700">
              <a:lnSpc>
                <a:spcPts val="1245"/>
              </a:lnSpc>
            </a:pP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АО</a:t>
            </a:r>
            <a:r>
              <a:rPr dirty="0" sz="1100" spc="-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20">
                <a:solidFill>
                  <a:srgbClr val="FFFFFF"/>
                </a:solidFill>
                <a:latin typeface="Microsoft Sans Serif"/>
                <a:cs typeface="Microsoft Sans Serif"/>
              </a:rPr>
              <a:t>«ГОСУДАРСТВЕННОЕ</a:t>
            </a:r>
            <a:r>
              <a:rPr dirty="0" sz="1100" spc="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25">
                <a:solidFill>
                  <a:srgbClr val="FFFFFF"/>
                </a:solidFill>
                <a:latin typeface="Microsoft Sans Serif"/>
                <a:cs typeface="Microsoft Sans Serif"/>
              </a:rPr>
              <a:t>КРЕДИТНОЕ</a:t>
            </a:r>
            <a:r>
              <a:rPr dirty="0" sz="1100" spc="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20">
                <a:solidFill>
                  <a:srgbClr val="FFFFFF"/>
                </a:solidFill>
                <a:latin typeface="Microsoft Sans Serif"/>
                <a:cs typeface="Microsoft Sans Serif"/>
              </a:rPr>
              <a:t>БЮРО»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539115" y="2734309"/>
            <a:ext cx="1699260" cy="676910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algn="ctr" marL="12700" marR="5080">
              <a:lnSpc>
                <a:spcPts val="1430"/>
              </a:lnSpc>
              <a:spcBef>
                <a:spcPts val="155"/>
              </a:spcBef>
            </a:pP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Интерфейс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рейтингов 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для</a:t>
            </a:r>
            <a:r>
              <a:rPr dirty="0" sz="1200" spc="-2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гражданам</a:t>
            </a:r>
            <a:endParaRPr sz="1200">
              <a:latin typeface="Arial"/>
              <a:cs typeface="Arial"/>
            </a:endParaRPr>
          </a:p>
          <a:p>
            <a:pPr algn="ctr" marL="3175">
              <a:lnSpc>
                <a:spcPct val="100000"/>
              </a:lnSpc>
              <a:spcBef>
                <a:spcPts val="885"/>
              </a:spcBef>
            </a:pP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eGov</a:t>
            </a:r>
            <a:r>
              <a:rPr dirty="0" sz="1100" spc="-3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Mobile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33" name="object 33" descr=""/>
          <p:cNvGrpSpPr/>
          <p:nvPr/>
        </p:nvGrpSpPr>
        <p:grpSpPr>
          <a:xfrm>
            <a:off x="638175" y="3190875"/>
            <a:ext cx="8236584" cy="1607185"/>
            <a:chOff x="638175" y="3190875"/>
            <a:chExt cx="8236584" cy="1607185"/>
          </a:xfrm>
        </p:grpSpPr>
        <p:pic>
          <p:nvPicPr>
            <p:cNvPr id="34" name="object 34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38175" y="3190875"/>
              <a:ext cx="247650" cy="257175"/>
            </a:xfrm>
            <a:prstGeom prst="rect">
              <a:avLst/>
            </a:prstGeom>
          </p:spPr>
        </p:pic>
        <p:sp>
          <p:nvSpPr>
            <p:cNvPr id="35" name="object 35" descr=""/>
            <p:cNvSpPr/>
            <p:nvPr/>
          </p:nvSpPr>
          <p:spPr>
            <a:xfrm>
              <a:off x="3205226" y="3748151"/>
              <a:ext cx="5667375" cy="1047750"/>
            </a:xfrm>
            <a:custGeom>
              <a:avLst/>
              <a:gdLst/>
              <a:ahLst/>
              <a:cxnLst/>
              <a:rect l="l" t="t" r="r" b="b"/>
              <a:pathLst>
                <a:path w="5667375" h="1047750">
                  <a:moveTo>
                    <a:pt x="5592826" y="0"/>
                  </a:moveTo>
                  <a:lnTo>
                    <a:pt x="74422" y="0"/>
                  </a:lnTo>
                  <a:lnTo>
                    <a:pt x="45434" y="5842"/>
                  </a:lnTo>
                  <a:lnTo>
                    <a:pt x="21780" y="21780"/>
                  </a:lnTo>
                  <a:lnTo>
                    <a:pt x="5842" y="45434"/>
                  </a:lnTo>
                  <a:lnTo>
                    <a:pt x="0" y="74422"/>
                  </a:lnTo>
                  <a:lnTo>
                    <a:pt x="0" y="973201"/>
                  </a:lnTo>
                  <a:lnTo>
                    <a:pt x="5842" y="1002208"/>
                  </a:lnTo>
                  <a:lnTo>
                    <a:pt x="21780" y="1025905"/>
                  </a:lnTo>
                  <a:lnTo>
                    <a:pt x="45434" y="1041888"/>
                  </a:lnTo>
                  <a:lnTo>
                    <a:pt x="74422" y="1047750"/>
                  </a:lnTo>
                  <a:lnTo>
                    <a:pt x="5592826" y="1047750"/>
                  </a:lnTo>
                  <a:lnTo>
                    <a:pt x="5621833" y="1041888"/>
                  </a:lnTo>
                  <a:lnTo>
                    <a:pt x="5645531" y="1025906"/>
                  </a:lnTo>
                  <a:lnTo>
                    <a:pt x="5661513" y="1002208"/>
                  </a:lnTo>
                  <a:lnTo>
                    <a:pt x="5667375" y="973201"/>
                  </a:lnTo>
                  <a:lnTo>
                    <a:pt x="5667375" y="74422"/>
                  </a:lnTo>
                  <a:lnTo>
                    <a:pt x="5661513" y="45434"/>
                  </a:lnTo>
                  <a:lnTo>
                    <a:pt x="5645531" y="21780"/>
                  </a:lnTo>
                  <a:lnTo>
                    <a:pt x="5621833" y="5842"/>
                  </a:lnTo>
                  <a:lnTo>
                    <a:pt x="5592826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3205226" y="3748151"/>
              <a:ext cx="5667375" cy="1047750"/>
            </a:xfrm>
            <a:custGeom>
              <a:avLst/>
              <a:gdLst/>
              <a:ahLst/>
              <a:cxnLst/>
              <a:rect l="l" t="t" r="r" b="b"/>
              <a:pathLst>
                <a:path w="5667375" h="1047750">
                  <a:moveTo>
                    <a:pt x="0" y="74422"/>
                  </a:moveTo>
                  <a:lnTo>
                    <a:pt x="5842" y="45434"/>
                  </a:lnTo>
                  <a:lnTo>
                    <a:pt x="21780" y="21780"/>
                  </a:lnTo>
                  <a:lnTo>
                    <a:pt x="45434" y="5842"/>
                  </a:lnTo>
                  <a:lnTo>
                    <a:pt x="74422" y="0"/>
                  </a:lnTo>
                  <a:lnTo>
                    <a:pt x="5592826" y="0"/>
                  </a:lnTo>
                  <a:lnTo>
                    <a:pt x="5621833" y="5842"/>
                  </a:lnTo>
                  <a:lnTo>
                    <a:pt x="5645531" y="21780"/>
                  </a:lnTo>
                  <a:lnTo>
                    <a:pt x="5661513" y="45434"/>
                  </a:lnTo>
                  <a:lnTo>
                    <a:pt x="5667375" y="74422"/>
                  </a:lnTo>
                  <a:lnTo>
                    <a:pt x="5667375" y="973201"/>
                  </a:lnTo>
                  <a:lnTo>
                    <a:pt x="5661513" y="1002208"/>
                  </a:lnTo>
                  <a:lnTo>
                    <a:pt x="5645531" y="1025906"/>
                  </a:lnTo>
                  <a:lnTo>
                    <a:pt x="5621833" y="1041888"/>
                  </a:lnTo>
                  <a:lnTo>
                    <a:pt x="5592826" y="1047750"/>
                  </a:lnTo>
                  <a:lnTo>
                    <a:pt x="74422" y="1047750"/>
                  </a:lnTo>
                  <a:lnTo>
                    <a:pt x="45434" y="1041888"/>
                  </a:lnTo>
                  <a:lnTo>
                    <a:pt x="21780" y="1025905"/>
                  </a:lnTo>
                  <a:lnTo>
                    <a:pt x="5842" y="1002208"/>
                  </a:lnTo>
                  <a:lnTo>
                    <a:pt x="0" y="973201"/>
                  </a:lnTo>
                  <a:lnTo>
                    <a:pt x="0" y="74422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7" name="object 37" descr=""/>
          <p:cNvSpPr txBox="1"/>
          <p:nvPr/>
        </p:nvSpPr>
        <p:spPr>
          <a:xfrm>
            <a:off x="3365500" y="2591373"/>
            <a:ext cx="5222875" cy="628650"/>
          </a:xfrm>
          <a:prstGeom prst="rect">
            <a:avLst/>
          </a:prstGeom>
        </p:spPr>
        <p:txBody>
          <a:bodyPr wrap="square" lIns="0" tIns="781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615"/>
              </a:spcBef>
            </a:pP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Страховой</a:t>
            </a:r>
            <a:r>
              <a:rPr dirty="0" sz="1200" spc="-3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рейтинг</a:t>
            </a:r>
            <a:endParaRPr sz="1200">
              <a:latin typeface="Arial"/>
              <a:cs typeface="Arial"/>
            </a:endParaRPr>
          </a:p>
          <a:p>
            <a:pPr marL="30480">
              <a:lnSpc>
                <a:spcPct val="100000"/>
              </a:lnSpc>
              <a:spcBef>
                <a:spcPts val="445"/>
              </a:spcBef>
            </a:pP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Цифровой</a:t>
            </a:r>
            <a:r>
              <a:rPr dirty="0" sz="950" spc="1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индикатор</a:t>
            </a:r>
            <a:r>
              <a:rPr dirty="0" sz="950" spc="114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для</a:t>
            </a:r>
            <a:r>
              <a:rPr dirty="0" sz="950" spc="1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оценки</a:t>
            </a:r>
            <a:r>
              <a:rPr dirty="0" sz="950" spc="114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страховой</a:t>
            </a:r>
            <a:r>
              <a:rPr dirty="0" sz="950" spc="114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благонадежности,</a:t>
            </a:r>
            <a:r>
              <a:rPr dirty="0" sz="950" spc="8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повышения</a:t>
            </a:r>
            <a:r>
              <a:rPr dirty="0" sz="950" spc="1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-10">
                <a:solidFill>
                  <a:srgbClr val="FFFFFF"/>
                </a:solidFill>
                <a:latin typeface="Microsoft Sans Serif"/>
                <a:cs typeface="Microsoft Sans Serif"/>
              </a:rPr>
              <a:t>финансовой</a:t>
            </a:r>
            <a:endParaRPr sz="950">
              <a:latin typeface="Microsoft Sans Serif"/>
              <a:cs typeface="Microsoft Sans Serif"/>
            </a:endParaRPr>
          </a:p>
          <a:p>
            <a:pPr marL="30480">
              <a:lnSpc>
                <a:spcPct val="100000"/>
              </a:lnSpc>
              <a:spcBef>
                <a:spcPts val="60"/>
              </a:spcBef>
            </a:pPr>
            <a:r>
              <a:rPr dirty="0" sz="950" spc="20">
                <a:solidFill>
                  <a:srgbClr val="FFFFFF"/>
                </a:solidFill>
                <a:latin typeface="Microsoft Sans Serif"/>
                <a:cs typeface="Microsoft Sans Serif"/>
              </a:rPr>
              <a:t>грамотности</a:t>
            </a:r>
            <a:r>
              <a:rPr dirty="0" sz="950" spc="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20">
                <a:solidFill>
                  <a:srgbClr val="FFFFFF"/>
                </a:solidFill>
                <a:latin typeface="Microsoft Sans Serif"/>
                <a:cs typeface="Microsoft Sans Serif"/>
              </a:rPr>
              <a:t>и</a:t>
            </a:r>
            <a:r>
              <a:rPr dirty="0" sz="950" spc="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20">
                <a:solidFill>
                  <a:srgbClr val="FFFFFF"/>
                </a:solidFill>
                <a:latin typeface="Microsoft Sans Serif"/>
                <a:cs typeface="Microsoft Sans Serif"/>
              </a:rPr>
              <a:t>стимулирования</a:t>
            </a:r>
            <a:r>
              <a:rPr dirty="0" sz="950" spc="-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20">
                <a:solidFill>
                  <a:srgbClr val="FFFFFF"/>
                </a:solidFill>
                <a:latin typeface="Microsoft Sans Serif"/>
                <a:cs typeface="Microsoft Sans Serif"/>
              </a:rPr>
              <a:t>участия</a:t>
            </a:r>
            <a:r>
              <a:rPr dirty="0" sz="950" spc="6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20">
                <a:solidFill>
                  <a:srgbClr val="FFFFFF"/>
                </a:solidFill>
                <a:latin typeface="Microsoft Sans Serif"/>
                <a:cs typeface="Microsoft Sans Serif"/>
              </a:rPr>
              <a:t>в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20">
                <a:solidFill>
                  <a:srgbClr val="FFFFFF"/>
                </a:solidFill>
                <a:latin typeface="Microsoft Sans Serif"/>
                <a:cs typeface="Microsoft Sans Serif"/>
              </a:rPr>
              <a:t>добровольном</a:t>
            </a:r>
            <a:r>
              <a:rPr dirty="0" sz="950" spc="8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-10">
                <a:solidFill>
                  <a:srgbClr val="FFFFFF"/>
                </a:solidFill>
                <a:latin typeface="Microsoft Sans Serif"/>
                <a:cs typeface="Microsoft Sans Serif"/>
              </a:rPr>
              <a:t>страховании</a:t>
            </a:r>
            <a:endParaRPr sz="950">
              <a:latin typeface="Microsoft Sans Serif"/>
              <a:cs typeface="Microsoft Sans Serif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3318509" y="3742885"/>
            <a:ext cx="4801870" cy="654050"/>
          </a:xfrm>
          <a:prstGeom prst="rect">
            <a:avLst/>
          </a:prstGeom>
        </p:spPr>
        <p:txBody>
          <a:bodyPr wrap="square" lIns="0" tIns="920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25"/>
              </a:spcBef>
            </a:pP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Кредитный</a:t>
            </a:r>
            <a:r>
              <a:rPr dirty="0" sz="1200" spc="3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рейтинг</a:t>
            </a:r>
            <a:r>
              <a:rPr dirty="0" sz="1200" spc="8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950" b="1">
                <a:solidFill>
                  <a:srgbClr val="F5E38B"/>
                </a:solidFill>
                <a:latin typeface="Arial"/>
                <a:cs typeface="Arial"/>
              </a:rPr>
              <a:t>+</a:t>
            </a:r>
            <a:r>
              <a:rPr dirty="0" sz="950" spc="13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950" b="1">
                <a:solidFill>
                  <a:srgbClr val="F5E38B"/>
                </a:solidFill>
                <a:latin typeface="Arial"/>
                <a:cs typeface="Arial"/>
              </a:rPr>
              <a:t>Рекомендательная</a:t>
            </a:r>
            <a:r>
              <a:rPr dirty="0" sz="950" spc="13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950" spc="-10" b="1">
                <a:solidFill>
                  <a:srgbClr val="F5E38B"/>
                </a:solidFill>
                <a:latin typeface="Arial"/>
                <a:cs typeface="Arial"/>
              </a:rPr>
              <a:t>модель*</a:t>
            </a:r>
            <a:endParaRPr sz="950">
              <a:latin typeface="Arial"/>
              <a:cs typeface="Arial"/>
            </a:endParaRPr>
          </a:p>
          <a:p>
            <a:pPr marL="77470">
              <a:lnSpc>
                <a:spcPct val="100000"/>
              </a:lnSpc>
              <a:spcBef>
                <a:spcPts val="535"/>
              </a:spcBef>
            </a:pP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Формирование</a:t>
            </a:r>
            <a:r>
              <a:rPr dirty="0" sz="950" spc="10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цифрового</a:t>
            </a:r>
            <a:r>
              <a:rPr dirty="0" sz="950" spc="1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профиля</a:t>
            </a:r>
            <a:r>
              <a:rPr dirty="0" sz="950" spc="1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гражданина</a:t>
            </a:r>
            <a:r>
              <a:rPr dirty="0" sz="950" spc="10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с</a:t>
            </a:r>
            <a:r>
              <a:rPr dirty="0" sz="950" spc="8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индивидуальным</a:t>
            </a:r>
            <a:r>
              <a:rPr dirty="0" sz="950" spc="1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-10">
                <a:solidFill>
                  <a:srgbClr val="FFFFFF"/>
                </a:solidFill>
                <a:latin typeface="Microsoft Sans Serif"/>
                <a:cs typeface="Microsoft Sans Serif"/>
              </a:rPr>
              <a:t>кредитным</a:t>
            </a:r>
            <a:endParaRPr sz="950">
              <a:latin typeface="Microsoft Sans Serif"/>
              <a:cs typeface="Microsoft Sans Serif"/>
            </a:endParaRPr>
          </a:p>
          <a:p>
            <a:pPr marL="77470">
              <a:lnSpc>
                <a:spcPct val="100000"/>
              </a:lnSpc>
              <a:spcBef>
                <a:spcPts val="60"/>
              </a:spcBef>
            </a:pP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рейтингом</a:t>
            </a:r>
            <a:r>
              <a:rPr dirty="0" sz="950" spc="1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и</a:t>
            </a:r>
            <a:r>
              <a:rPr dirty="0" sz="950" spc="1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системой</a:t>
            </a:r>
            <a:r>
              <a:rPr dirty="0" sz="950" spc="10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персональных</a:t>
            </a:r>
            <a:r>
              <a:rPr dirty="0" sz="950" spc="8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рекомендаций</a:t>
            </a:r>
            <a:r>
              <a:rPr dirty="0" sz="950" spc="10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для</a:t>
            </a:r>
            <a:r>
              <a:rPr dirty="0" sz="950" spc="1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10">
                <a:solidFill>
                  <a:srgbClr val="FFFFFF"/>
                </a:solidFill>
                <a:latin typeface="Microsoft Sans Serif"/>
                <a:cs typeface="Microsoft Sans Serif"/>
              </a:rPr>
              <a:t>улучшения</a:t>
            </a:r>
            <a:r>
              <a:rPr dirty="0" sz="950" spc="1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-10">
                <a:solidFill>
                  <a:srgbClr val="FFFFFF"/>
                </a:solidFill>
                <a:latin typeface="Microsoft Sans Serif"/>
                <a:cs typeface="Microsoft Sans Serif"/>
              </a:rPr>
              <a:t>показателя</a:t>
            </a:r>
            <a:endParaRPr sz="950">
              <a:latin typeface="Microsoft Sans Serif"/>
              <a:cs typeface="Microsoft Sans Serif"/>
            </a:endParaRPr>
          </a:p>
        </p:txBody>
      </p:sp>
      <p:sp>
        <p:nvSpPr>
          <p:cNvPr id="39" name="object 39" descr=""/>
          <p:cNvSpPr txBox="1"/>
          <p:nvPr/>
        </p:nvSpPr>
        <p:spPr>
          <a:xfrm>
            <a:off x="6989191" y="5374957"/>
            <a:ext cx="4367530" cy="480059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950" b="1">
                <a:solidFill>
                  <a:srgbClr val="F5E38B"/>
                </a:solidFill>
                <a:latin typeface="Arial"/>
                <a:cs typeface="Arial"/>
              </a:rPr>
              <a:t>Ожидаемый</a:t>
            </a:r>
            <a:r>
              <a:rPr dirty="0" sz="950" spc="29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950" b="1">
                <a:solidFill>
                  <a:srgbClr val="F5E38B"/>
                </a:solidFill>
                <a:latin typeface="Arial"/>
                <a:cs typeface="Arial"/>
              </a:rPr>
              <a:t>результат</a:t>
            </a:r>
            <a:r>
              <a:rPr dirty="0" sz="950" spc="23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950" b="1">
                <a:solidFill>
                  <a:srgbClr val="F5E38B"/>
                </a:solidFill>
                <a:latin typeface="Arial"/>
                <a:cs typeface="Arial"/>
              </a:rPr>
              <a:t>Кредитного</a:t>
            </a:r>
            <a:r>
              <a:rPr dirty="0" sz="950" spc="18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950" spc="-10" b="1">
                <a:solidFill>
                  <a:srgbClr val="F5E38B"/>
                </a:solidFill>
                <a:latin typeface="Arial"/>
                <a:cs typeface="Arial"/>
              </a:rPr>
              <a:t>рейтинга:</a:t>
            </a:r>
            <a:endParaRPr sz="950">
              <a:latin typeface="Arial"/>
              <a:cs typeface="Arial"/>
            </a:endParaRPr>
          </a:p>
          <a:p>
            <a:pPr marL="183515" indent="-170815">
              <a:lnSpc>
                <a:spcPct val="100000"/>
              </a:lnSpc>
              <a:spcBef>
                <a:spcPts val="65"/>
              </a:spcBef>
              <a:buFont typeface="Wingdings"/>
              <a:buChar char=""/>
              <a:tabLst>
                <a:tab pos="183515" algn="l"/>
              </a:tabLst>
            </a:pP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Позволяет</a:t>
            </a:r>
            <a:r>
              <a:rPr dirty="0" sz="950" spc="254">
                <a:solidFill>
                  <a:srgbClr val="FFFFFF"/>
                </a:solidFill>
                <a:latin typeface="Microsoft Sans Serif"/>
                <a:cs typeface="Microsoft Sans Serif"/>
              </a:rPr>
              <a:t> 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гражданам</a:t>
            </a:r>
            <a:r>
              <a:rPr dirty="0" sz="950" spc="275">
                <a:solidFill>
                  <a:srgbClr val="FFFFFF"/>
                </a:solidFill>
                <a:latin typeface="Microsoft Sans Serif"/>
                <a:cs typeface="Microsoft Sans Serif"/>
              </a:rPr>
              <a:t> 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не</a:t>
            </a:r>
            <a:r>
              <a:rPr dirty="0" sz="950" spc="265">
                <a:solidFill>
                  <a:srgbClr val="FFFFFF"/>
                </a:solidFill>
                <a:latin typeface="Microsoft Sans Serif"/>
                <a:cs typeface="Microsoft Sans Serif"/>
              </a:rPr>
              <a:t> 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только</a:t>
            </a:r>
            <a:r>
              <a:rPr dirty="0" sz="950" spc="260">
                <a:solidFill>
                  <a:srgbClr val="FFFFFF"/>
                </a:solidFill>
                <a:latin typeface="Microsoft Sans Serif"/>
                <a:cs typeface="Microsoft Sans Serif"/>
              </a:rPr>
              <a:t> 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отслеживать</a:t>
            </a:r>
            <a:r>
              <a:rPr dirty="0" sz="950" spc="240">
                <a:solidFill>
                  <a:srgbClr val="FFFFFF"/>
                </a:solidFill>
                <a:latin typeface="Microsoft Sans Serif"/>
                <a:cs typeface="Microsoft Sans Serif"/>
              </a:rPr>
              <a:t> 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свою</a:t>
            </a:r>
            <a:r>
              <a:rPr dirty="0" sz="950" spc="260">
                <a:solidFill>
                  <a:srgbClr val="FFFFFF"/>
                </a:solidFill>
                <a:latin typeface="Microsoft Sans Serif"/>
                <a:cs typeface="Microsoft Sans Serif"/>
              </a:rPr>
              <a:t>  </a:t>
            </a:r>
            <a:r>
              <a:rPr dirty="0" sz="950" spc="-10">
                <a:solidFill>
                  <a:srgbClr val="FFFFFF"/>
                </a:solidFill>
                <a:latin typeface="Microsoft Sans Serif"/>
                <a:cs typeface="Microsoft Sans Serif"/>
              </a:rPr>
              <a:t>кредитную</a:t>
            </a:r>
            <a:endParaRPr sz="950">
              <a:latin typeface="Microsoft Sans Serif"/>
              <a:cs typeface="Microsoft Sans Serif"/>
            </a:endParaRPr>
          </a:p>
          <a:p>
            <a:pPr marL="184150">
              <a:lnSpc>
                <a:spcPct val="100000"/>
              </a:lnSpc>
              <a:spcBef>
                <a:spcPts val="60"/>
              </a:spcBef>
            </a:pP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историю,</a:t>
            </a:r>
            <a:r>
              <a:rPr dirty="0" sz="950" spc="6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но</a:t>
            </a:r>
            <a:r>
              <a:rPr dirty="0" sz="950" spc="1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и</a:t>
            </a:r>
            <a:r>
              <a:rPr dirty="0" sz="950" spc="1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получать</a:t>
            </a:r>
            <a:r>
              <a:rPr dirty="0" sz="950" spc="8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шаги</a:t>
            </a:r>
            <a:r>
              <a:rPr dirty="0" sz="950" spc="1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по</a:t>
            </a:r>
            <a:r>
              <a:rPr dirty="0" sz="950" spc="1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ее</a:t>
            </a:r>
            <a:r>
              <a:rPr dirty="0" sz="950" spc="1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улучшению</a:t>
            </a:r>
            <a:r>
              <a:rPr dirty="0" sz="950" spc="1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и</a:t>
            </a:r>
            <a:r>
              <a:rPr dirty="0" sz="950" spc="1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-10">
                <a:solidFill>
                  <a:srgbClr val="FFFFFF"/>
                </a:solidFill>
                <a:latin typeface="Microsoft Sans Serif"/>
                <a:cs typeface="Microsoft Sans Serif"/>
              </a:rPr>
              <a:t>восстановлению</a:t>
            </a:r>
            <a:r>
              <a:rPr dirty="0" sz="950" spc="-10">
                <a:solidFill>
                  <a:srgbClr val="FFFFFF"/>
                </a:solidFill>
                <a:latin typeface="Arial MT"/>
                <a:cs typeface="Arial MT"/>
              </a:rPr>
              <a:t>.</a:t>
            </a:r>
            <a:endParaRPr sz="950">
              <a:latin typeface="Arial MT"/>
              <a:cs typeface="Arial MT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980439" y="3431095"/>
            <a:ext cx="740410" cy="54800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 indent="6350">
              <a:lnSpc>
                <a:spcPct val="155800"/>
              </a:lnSpc>
              <a:spcBef>
                <a:spcPts val="90"/>
              </a:spcBef>
            </a:pP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id.mkb.kz 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Arman</a:t>
            </a:r>
            <a:r>
              <a:rPr dirty="0" sz="1100" spc="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25" b="1">
                <a:solidFill>
                  <a:srgbClr val="FFFFFF"/>
                </a:solidFill>
                <a:latin typeface="Arial"/>
                <a:cs typeface="Arial"/>
              </a:rPr>
              <a:t>Bot</a:t>
            </a:r>
            <a:endParaRPr sz="1100">
              <a:latin typeface="Arial"/>
              <a:cs typeface="Arial"/>
            </a:endParaRPr>
          </a:p>
        </p:txBody>
      </p:sp>
      <p:sp>
        <p:nvSpPr>
          <p:cNvPr id="41" name="object 41" descr=""/>
          <p:cNvSpPr txBox="1"/>
          <p:nvPr/>
        </p:nvSpPr>
        <p:spPr>
          <a:xfrm>
            <a:off x="3383534" y="3336671"/>
            <a:ext cx="387477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>
                <a:solidFill>
                  <a:srgbClr val="C5DFB4"/>
                </a:solidFill>
                <a:latin typeface="Arial MT"/>
                <a:cs typeface="Arial MT"/>
              </a:rPr>
              <a:t>MLOps,</a:t>
            </a:r>
            <a:r>
              <a:rPr dirty="0" sz="900" spc="-5">
                <a:solidFill>
                  <a:srgbClr val="C5DFB4"/>
                </a:solidFill>
                <a:latin typeface="Arial MT"/>
                <a:cs typeface="Arial MT"/>
              </a:rPr>
              <a:t> </a:t>
            </a:r>
            <a:r>
              <a:rPr dirty="0" sz="900">
                <a:solidFill>
                  <a:srgbClr val="C5DFB4"/>
                </a:solidFill>
                <a:latin typeface="Arial MT"/>
                <a:cs typeface="Arial MT"/>
              </a:rPr>
              <a:t>LightGBM,</a:t>
            </a:r>
            <a:r>
              <a:rPr dirty="0" sz="900" spc="-5">
                <a:solidFill>
                  <a:srgbClr val="C5DFB4"/>
                </a:solidFill>
                <a:latin typeface="Arial MT"/>
                <a:cs typeface="Arial MT"/>
              </a:rPr>
              <a:t> </a:t>
            </a:r>
            <a:r>
              <a:rPr dirty="0" sz="900">
                <a:solidFill>
                  <a:srgbClr val="C5DFB4"/>
                </a:solidFill>
                <a:latin typeface="Arial MT"/>
                <a:cs typeface="Arial MT"/>
              </a:rPr>
              <a:t>XGBoost</a:t>
            </a:r>
            <a:r>
              <a:rPr dirty="0" sz="900" spc="-25">
                <a:solidFill>
                  <a:srgbClr val="C5DFB4"/>
                </a:solidFill>
                <a:latin typeface="Arial MT"/>
                <a:cs typeface="Arial MT"/>
              </a:rPr>
              <a:t> </a:t>
            </a:r>
            <a:r>
              <a:rPr dirty="0" sz="900">
                <a:solidFill>
                  <a:srgbClr val="C5DFB4"/>
                </a:solidFill>
                <a:latin typeface="Arial MT"/>
                <a:cs typeface="Arial MT"/>
              </a:rPr>
              <a:t>, SHAP/LIME,</a:t>
            </a:r>
            <a:r>
              <a:rPr dirty="0" sz="900" spc="5">
                <a:solidFill>
                  <a:srgbClr val="C5DFB4"/>
                </a:solidFill>
                <a:latin typeface="Arial MT"/>
                <a:cs typeface="Arial MT"/>
              </a:rPr>
              <a:t> </a:t>
            </a:r>
            <a:r>
              <a:rPr dirty="0" sz="900" spc="-10">
                <a:solidFill>
                  <a:srgbClr val="C5DFB4"/>
                </a:solidFill>
                <a:latin typeface="Microsoft Sans Serif"/>
                <a:cs typeface="Microsoft Sans Serif"/>
              </a:rPr>
              <a:t>Ансамблевые</a:t>
            </a:r>
            <a:r>
              <a:rPr dirty="0" sz="900" spc="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900">
                <a:solidFill>
                  <a:srgbClr val="C5DFB4"/>
                </a:solidFill>
                <a:latin typeface="Microsoft Sans Serif"/>
                <a:cs typeface="Microsoft Sans Serif"/>
              </a:rPr>
              <a:t>модели</a:t>
            </a:r>
            <a:r>
              <a:rPr dirty="0" sz="900">
                <a:solidFill>
                  <a:srgbClr val="C5DFB4"/>
                </a:solidFill>
                <a:latin typeface="Arial MT"/>
                <a:cs typeface="Arial MT"/>
              </a:rPr>
              <a:t>, </a:t>
            </a:r>
            <a:r>
              <a:rPr dirty="0" sz="900" spc="-10">
                <a:solidFill>
                  <a:srgbClr val="C5DFB4"/>
                </a:solidFill>
                <a:latin typeface="Arial MT"/>
                <a:cs typeface="Arial MT"/>
              </a:rPr>
              <a:t>Optuna</a:t>
            </a:r>
            <a:endParaRPr sz="900">
              <a:latin typeface="Arial MT"/>
              <a:cs typeface="Arial MT"/>
            </a:endParaRPr>
          </a:p>
        </p:txBody>
      </p:sp>
      <p:sp>
        <p:nvSpPr>
          <p:cNvPr id="42" name="object 42" descr=""/>
          <p:cNvSpPr txBox="1"/>
          <p:nvPr/>
        </p:nvSpPr>
        <p:spPr>
          <a:xfrm>
            <a:off x="3392170" y="4507483"/>
            <a:ext cx="35439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>
                <a:solidFill>
                  <a:srgbClr val="C5DFB4"/>
                </a:solidFill>
                <a:latin typeface="Arial MT"/>
                <a:cs typeface="Arial MT"/>
              </a:rPr>
              <a:t>MLOps,</a:t>
            </a:r>
            <a:r>
              <a:rPr dirty="0" sz="900" spc="-20">
                <a:solidFill>
                  <a:srgbClr val="C5DFB4"/>
                </a:solidFill>
                <a:latin typeface="Arial MT"/>
                <a:cs typeface="Arial MT"/>
              </a:rPr>
              <a:t> </a:t>
            </a:r>
            <a:r>
              <a:rPr dirty="0" sz="900">
                <a:solidFill>
                  <a:srgbClr val="C5DFB4"/>
                </a:solidFill>
                <a:latin typeface="Arial MT"/>
                <a:cs typeface="Arial MT"/>
              </a:rPr>
              <a:t>LightGBM</a:t>
            </a:r>
            <a:r>
              <a:rPr dirty="0" sz="900">
                <a:solidFill>
                  <a:srgbClr val="C5DFB4"/>
                </a:solidFill>
                <a:latin typeface="Microsoft Sans Serif"/>
                <a:cs typeface="Microsoft Sans Serif"/>
              </a:rPr>
              <a:t>,</a:t>
            </a:r>
            <a:r>
              <a:rPr dirty="0" sz="900" spc="1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900" spc="-10">
                <a:solidFill>
                  <a:srgbClr val="C5DFB4"/>
                </a:solidFill>
                <a:latin typeface="Microsoft Sans Serif"/>
                <a:cs typeface="Microsoft Sans Serif"/>
              </a:rPr>
              <a:t>Ансамблевые</a:t>
            </a:r>
            <a:r>
              <a:rPr dirty="0" sz="900" spc="-5">
                <a:solidFill>
                  <a:srgbClr val="C5DFB4"/>
                </a:solidFill>
                <a:latin typeface="Microsoft Sans Serif"/>
                <a:cs typeface="Microsoft Sans Serif"/>
              </a:rPr>
              <a:t> </a:t>
            </a:r>
            <a:r>
              <a:rPr dirty="0" sz="900">
                <a:solidFill>
                  <a:srgbClr val="C5DFB4"/>
                </a:solidFill>
                <a:latin typeface="Microsoft Sans Serif"/>
                <a:cs typeface="Microsoft Sans Serif"/>
              </a:rPr>
              <a:t>модели</a:t>
            </a:r>
            <a:r>
              <a:rPr dirty="0" sz="900">
                <a:solidFill>
                  <a:srgbClr val="C5DFB4"/>
                </a:solidFill>
                <a:latin typeface="Arial MT"/>
                <a:cs typeface="Arial MT"/>
              </a:rPr>
              <a:t>,</a:t>
            </a:r>
            <a:r>
              <a:rPr dirty="0" sz="900" spc="5">
                <a:solidFill>
                  <a:srgbClr val="C5DFB4"/>
                </a:solidFill>
                <a:latin typeface="Arial MT"/>
                <a:cs typeface="Arial MT"/>
              </a:rPr>
              <a:t> </a:t>
            </a:r>
            <a:r>
              <a:rPr dirty="0" sz="900">
                <a:solidFill>
                  <a:srgbClr val="C5DFB4"/>
                </a:solidFill>
                <a:latin typeface="Arial MT"/>
                <a:cs typeface="Arial MT"/>
              </a:rPr>
              <a:t>PD,</a:t>
            </a:r>
            <a:r>
              <a:rPr dirty="0" sz="900" spc="10">
                <a:solidFill>
                  <a:srgbClr val="C5DFB4"/>
                </a:solidFill>
                <a:latin typeface="Arial MT"/>
                <a:cs typeface="Arial MT"/>
              </a:rPr>
              <a:t> </a:t>
            </a:r>
            <a:r>
              <a:rPr dirty="0" sz="900">
                <a:solidFill>
                  <a:srgbClr val="C5DFB4"/>
                </a:solidFill>
                <a:latin typeface="Arial MT"/>
                <a:cs typeface="Arial MT"/>
              </a:rPr>
              <a:t>Optuna,</a:t>
            </a:r>
            <a:r>
              <a:rPr dirty="0" sz="900" spc="5">
                <a:solidFill>
                  <a:srgbClr val="C5DFB4"/>
                </a:solidFill>
                <a:latin typeface="Arial MT"/>
                <a:cs typeface="Arial MT"/>
              </a:rPr>
              <a:t> </a:t>
            </a:r>
            <a:r>
              <a:rPr dirty="0" sz="900" spc="-10">
                <a:solidFill>
                  <a:srgbClr val="C5DFB4"/>
                </a:solidFill>
                <a:latin typeface="Arial MT"/>
                <a:cs typeface="Arial MT"/>
              </a:rPr>
              <a:t>SHAP/LIME</a:t>
            </a:r>
            <a:endParaRPr sz="900">
              <a:latin typeface="Arial MT"/>
              <a:cs typeface="Arial MT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247650" y="6663372"/>
            <a:ext cx="2089785" cy="17462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*</a:t>
            </a:r>
            <a:r>
              <a:rPr dirty="0" sz="950" spc="1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План</a:t>
            </a:r>
            <a:r>
              <a:rPr dirty="0" sz="950" spc="114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на</a:t>
            </a:r>
            <a:r>
              <a:rPr dirty="0" sz="950" spc="1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2026г</a:t>
            </a:r>
            <a:r>
              <a:rPr dirty="0" sz="950">
                <a:solidFill>
                  <a:srgbClr val="FFFFFF"/>
                </a:solidFill>
                <a:latin typeface="Arial MT"/>
                <a:cs typeface="Arial MT"/>
              </a:rPr>
              <a:t>.</a:t>
            </a:r>
            <a:r>
              <a:rPr dirty="0" sz="950" spc="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950">
                <a:solidFill>
                  <a:srgbClr val="FFFFFF"/>
                </a:solidFill>
                <a:latin typeface="Microsoft Sans Serif"/>
                <a:cs typeface="Microsoft Sans Serif"/>
              </a:rPr>
              <a:t>подключение</a:t>
            </a:r>
            <a:r>
              <a:rPr dirty="0" sz="950" spc="114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950" spc="-25">
                <a:solidFill>
                  <a:srgbClr val="FFFFFF"/>
                </a:solidFill>
                <a:latin typeface="Arial MT"/>
                <a:cs typeface="Arial MT"/>
              </a:rPr>
              <a:t>LLM</a:t>
            </a:r>
            <a:endParaRPr sz="95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03135" y="1546098"/>
              <a:ext cx="10274439" cy="5054726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0" y="0"/>
              <a:ext cx="12192000" cy="1238250"/>
            </a:xfrm>
            <a:custGeom>
              <a:avLst/>
              <a:gdLst/>
              <a:ahLst/>
              <a:cxnLst/>
              <a:rect l="l" t="t" r="r" b="b"/>
              <a:pathLst>
                <a:path w="12192000" h="1238250">
                  <a:moveTo>
                    <a:pt x="12192000" y="0"/>
                  </a:moveTo>
                  <a:lnTo>
                    <a:pt x="0" y="0"/>
                  </a:lnTo>
                  <a:lnTo>
                    <a:pt x="0" y="1238250"/>
                  </a:lnTo>
                  <a:lnTo>
                    <a:pt x="12192000" y="1238250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00162C">
                <a:alpha val="30195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 descr=""/>
          <p:cNvSpPr txBox="1"/>
          <p:nvPr/>
        </p:nvSpPr>
        <p:spPr>
          <a:xfrm>
            <a:off x="11830050" y="190500"/>
            <a:ext cx="361950" cy="238125"/>
          </a:xfrm>
          <a:prstGeom prst="rect">
            <a:avLst/>
          </a:prstGeom>
          <a:solidFill>
            <a:srgbClr val="FFFFFF"/>
          </a:solidFill>
        </p:spPr>
        <p:txBody>
          <a:bodyPr wrap="square" lIns="0" tIns="43180" rIns="0" bIns="0" rtlCol="0" vert="horz">
            <a:spAutoFit/>
          </a:bodyPr>
          <a:lstStyle/>
          <a:p>
            <a:pPr marL="203200">
              <a:lnSpc>
                <a:spcPct val="100000"/>
              </a:lnSpc>
              <a:spcBef>
                <a:spcPts val="340"/>
              </a:spcBef>
            </a:pPr>
            <a:r>
              <a:rPr dirty="0" sz="1050" spc="-50" b="1">
                <a:solidFill>
                  <a:srgbClr val="125554"/>
                </a:solidFill>
                <a:latin typeface="Arial"/>
                <a:cs typeface="Arial"/>
              </a:rPr>
              <a:t>9</a:t>
            </a:r>
            <a:endParaRPr sz="1050">
              <a:latin typeface="Arial"/>
              <a:cs typeface="Arial"/>
            </a:endParaRPr>
          </a:p>
        </p:txBody>
      </p:sp>
      <p:grpSp>
        <p:nvGrpSpPr>
          <p:cNvPr id="7" name="object 7" descr=""/>
          <p:cNvGrpSpPr/>
          <p:nvPr/>
        </p:nvGrpSpPr>
        <p:grpSpPr>
          <a:xfrm>
            <a:off x="0" y="228600"/>
            <a:ext cx="12105640" cy="5420995"/>
            <a:chOff x="0" y="228600"/>
            <a:chExt cx="12105640" cy="5420995"/>
          </a:xfrm>
        </p:grpSpPr>
        <p:pic>
          <p:nvPicPr>
            <p:cNvPr id="8" name="object 8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257175"/>
              <a:ext cx="1228724" cy="352425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352549" y="285750"/>
              <a:ext cx="409575" cy="352425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485899" y="228600"/>
              <a:ext cx="142875" cy="323850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895474" y="390525"/>
              <a:ext cx="2495550" cy="114300"/>
            </a:xfrm>
            <a:prstGeom prst="rect">
              <a:avLst/>
            </a:prstGeom>
          </p:spPr>
        </p:pic>
        <p:sp>
          <p:nvSpPr>
            <p:cNvPr id="12" name="object 12" descr=""/>
            <p:cNvSpPr/>
            <p:nvPr/>
          </p:nvSpPr>
          <p:spPr>
            <a:xfrm>
              <a:off x="2405126" y="1738375"/>
              <a:ext cx="4933950" cy="3907790"/>
            </a:xfrm>
            <a:custGeom>
              <a:avLst/>
              <a:gdLst/>
              <a:ahLst/>
              <a:cxnLst/>
              <a:rect l="l" t="t" r="r" b="b"/>
              <a:pathLst>
                <a:path w="4933950" h="3907790">
                  <a:moveTo>
                    <a:pt x="0" y="38100"/>
                  </a:moveTo>
                  <a:lnTo>
                    <a:pt x="0" y="3878186"/>
                  </a:lnTo>
                </a:path>
                <a:path w="4933950" h="3907790">
                  <a:moveTo>
                    <a:pt x="2495550" y="28575"/>
                  </a:moveTo>
                  <a:lnTo>
                    <a:pt x="2495550" y="3907586"/>
                  </a:lnTo>
                </a:path>
                <a:path w="4933950" h="3907790">
                  <a:moveTo>
                    <a:pt x="4933950" y="0"/>
                  </a:moveTo>
                  <a:lnTo>
                    <a:pt x="4933950" y="3879011"/>
                  </a:lnTo>
                </a:path>
              </a:pathLst>
            </a:custGeom>
            <a:ln w="6350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114299" y="1628775"/>
              <a:ext cx="11981815" cy="0"/>
            </a:xfrm>
            <a:custGeom>
              <a:avLst/>
              <a:gdLst/>
              <a:ahLst/>
              <a:cxnLst/>
              <a:rect l="l" t="t" r="r" b="b"/>
              <a:pathLst>
                <a:path w="11981815" h="0">
                  <a:moveTo>
                    <a:pt x="0" y="0"/>
                  </a:moveTo>
                  <a:lnTo>
                    <a:pt x="11981434" y="0"/>
                  </a:lnTo>
                </a:path>
              </a:pathLst>
            </a:custGeom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514667" y="785749"/>
            <a:ext cx="9578340" cy="33528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pc="90"/>
              <a:t>Единая</a:t>
            </a:r>
            <a:r>
              <a:rPr dirty="0" spc="220"/>
              <a:t> </a:t>
            </a:r>
            <a:r>
              <a:rPr dirty="0" spc="90"/>
              <a:t>платформа</a:t>
            </a:r>
            <a:r>
              <a:rPr dirty="0" spc="295"/>
              <a:t> </a:t>
            </a:r>
            <a:r>
              <a:rPr dirty="0"/>
              <a:t>–</a:t>
            </a:r>
            <a:r>
              <a:rPr dirty="0" spc="245"/>
              <a:t> </a:t>
            </a:r>
            <a:r>
              <a:rPr dirty="0" spc="80"/>
              <a:t>основа</a:t>
            </a:r>
            <a:r>
              <a:rPr dirty="0" spc="275"/>
              <a:t> </a:t>
            </a:r>
            <a:r>
              <a:rPr dirty="0" spc="70"/>
              <a:t>для</a:t>
            </a:r>
            <a:r>
              <a:rPr dirty="0" spc="225"/>
              <a:t> </a:t>
            </a:r>
            <a:r>
              <a:rPr dirty="0" spc="65"/>
              <a:t>всех</a:t>
            </a:r>
            <a:r>
              <a:rPr dirty="0" spc="280"/>
              <a:t> </a:t>
            </a:r>
            <a:r>
              <a:rPr dirty="0" spc="95"/>
              <a:t>агентов</a:t>
            </a:r>
            <a:r>
              <a:rPr dirty="0" spc="155"/>
              <a:t> </a:t>
            </a:r>
            <a:r>
              <a:rPr dirty="0" spc="65"/>
              <a:t>ИИ</a:t>
            </a:r>
            <a:r>
              <a:rPr dirty="0" spc="250"/>
              <a:t> </a:t>
            </a:r>
            <a:r>
              <a:rPr dirty="0" spc="120"/>
              <a:t>Антифрод-</a:t>
            </a:r>
            <a:r>
              <a:rPr dirty="0" spc="85"/>
              <a:t>центра</a:t>
            </a:r>
          </a:p>
        </p:txBody>
      </p:sp>
      <p:sp>
        <p:nvSpPr>
          <p:cNvPr id="15" name="object 15" descr=""/>
          <p:cNvSpPr txBox="1"/>
          <p:nvPr/>
        </p:nvSpPr>
        <p:spPr>
          <a:xfrm>
            <a:off x="627697" y="1229931"/>
            <a:ext cx="1390015" cy="421005"/>
          </a:xfrm>
          <a:prstGeom prst="rect">
            <a:avLst/>
          </a:prstGeom>
        </p:spPr>
        <p:txBody>
          <a:bodyPr wrap="square" lIns="0" tIns="6350" rIns="0" bIns="0" rtlCol="0" vert="horz">
            <a:spAutoFit/>
          </a:bodyPr>
          <a:lstStyle/>
          <a:p>
            <a:pPr marL="12700" marR="5080" indent="78105">
              <a:lnSpc>
                <a:spcPct val="105200"/>
              </a:lnSpc>
              <a:spcBef>
                <a:spcPts val="50"/>
              </a:spcBef>
            </a:pP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Интерфейсы</a:t>
            </a:r>
            <a:r>
              <a:rPr dirty="0" sz="1250" spc="22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spc="-50" b="1">
                <a:solidFill>
                  <a:srgbClr val="F5E38B"/>
                </a:solidFill>
                <a:latin typeface="Arial"/>
                <a:cs typeface="Arial"/>
              </a:rPr>
              <a:t>и </a:t>
            </a:r>
            <a:r>
              <a:rPr dirty="0" sz="1250" spc="-10" b="1">
                <a:solidFill>
                  <a:srgbClr val="F5E38B"/>
                </a:solidFill>
                <a:latin typeface="Arial"/>
                <a:cs typeface="Arial"/>
              </a:rPr>
              <a:t>взаимодействия</a:t>
            </a:r>
            <a:endParaRPr sz="1250">
              <a:latin typeface="Arial"/>
              <a:cs typeface="Arial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3216910" y="1221740"/>
            <a:ext cx="1061720" cy="420370"/>
          </a:xfrm>
          <a:prstGeom prst="rect">
            <a:avLst/>
          </a:prstGeom>
        </p:spPr>
        <p:txBody>
          <a:bodyPr wrap="square" lIns="0" tIns="5715" rIns="0" bIns="0" rtlCol="0" vert="horz">
            <a:spAutoFit/>
          </a:bodyPr>
          <a:lstStyle/>
          <a:p>
            <a:pPr marL="12700" marR="5080" indent="8255">
              <a:lnSpc>
                <a:spcPct val="105200"/>
              </a:lnSpc>
              <a:spcBef>
                <a:spcPts val="45"/>
              </a:spcBef>
            </a:pP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Обработка</a:t>
            </a:r>
            <a:r>
              <a:rPr dirty="0" sz="1250" spc="17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spc="-50" b="1">
                <a:solidFill>
                  <a:srgbClr val="F5E38B"/>
                </a:solidFill>
                <a:latin typeface="Arial"/>
                <a:cs typeface="Arial"/>
              </a:rPr>
              <a:t>и </a:t>
            </a:r>
            <a:r>
              <a:rPr dirty="0" sz="1250" spc="-10" b="1">
                <a:solidFill>
                  <a:srgbClr val="F5E38B"/>
                </a:solidFill>
                <a:latin typeface="Arial"/>
                <a:cs typeface="Arial"/>
              </a:rPr>
              <a:t>оркестрация</a:t>
            </a:r>
            <a:endParaRPr sz="1250">
              <a:latin typeface="Arial"/>
              <a:cs typeface="Arial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5961379" y="1341437"/>
            <a:ext cx="360680" cy="2203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spc="-25" b="1">
                <a:solidFill>
                  <a:srgbClr val="F5E38B"/>
                </a:solidFill>
                <a:latin typeface="Arial"/>
                <a:cs typeface="Arial"/>
              </a:rPr>
              <a:t>LLM</a:t>
            </a:r>
            <a:endParaRPr sz="1250">
              <a:latin typeface="Arial"/>
              <a:cs typeface="Arial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10401681" y="1329372"/>
            <a:ext cx="1575435" cy="2203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Источники</a:t>
            </a:r>
            <a:r>
              <a:rPr dirty="0" sz="1250" spc="20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spc="-10" b="1">
                <a:solidFill>
                  <a:srgbClr val="F5E38B"/>
                </a:solidFill>
                <a:latin typeface="Arial"/>
                <a:cs typeface="Arial"/>
              </a:rPr>
              <a:t>данных</a:t>
            </a:r>
            <a:endParaRPr sz="1250">
              <a:latin typeface="Arial"/>
              <a:cs typeface="Arial"/>
            </a:endParaRPr>
          </a:p>
        </p:txBody>
      </p:sp>
      <p:grpSp>
        <p:nvGrpSpPr>
          <p:cNvPr id="19" name="object 19" descr=""/>
          <p:cNvGrpSpPr/>
          <p:nvPr/>
        </p:nvGrpSpPr>
        <p:grpSpPr>
          <a:xfrm>
            <a:off x="123825" y="1927288"/>
            <a:ext cx="11935460" cy="4873625"/>
            <a:chOff x="123825" y="1927288"/>
            <a:chExt cx="11935460" cy="4873625"/>
          </a:xfrm>
        </p:grpSpPr>
        <p:sp>
          <p:nvSpPr>
            <p:cNvPr id="20" name="object 20" descr=""/>
            <p:cNvSpPr/>
            <p:nvPr/>
          </p:nvSpPr>
          <p:spPr>
            <a:xfrm>
              <a:off x="157162" y="1928876"/>
              <a:ext cx="2162810" cy="647700"/>
            </a:xfrm>
            <a:custGeom>
              <a:avLst/>
              <a:gdLst/>
              <a:ahLst/>
              <a:cxnLst/>
              <a:rect l="l" t="t" r="r" b="b"/>
              <a:pathLst>
                <a:path w="2162810" h="647700">
                  <a:moveTo>
                    <a:pt x="2096579" y="0"/>
                  </a:moveTo>
                  <a:lnTo>
                    <a:pt x="65570" y="0"/>
                  </a:lnTo>
                  <a:lnTo>
                    <a:pt x="40049" y="5149"/>
                  </a:lnTo>
                  <a:lnTo>
                    <a:pt x="19207" y="19192"/>
                  </a:lnTo>
                  <a:lnTo>
                    <a:pt x="5153" y="40022"/>
                  </a:lnTo>
                  <a:lnTo>
                    <a:pt x="0" y="65532"/>
                  </a:lnTo>
                  <a:lnTo>
                    <a:pt x="0" y="582040"/>
                  </a:lnTo>
                  <a:lnTo>
                    <a:pt x="5153" y="607569"/>
                  </a:lnTo>
                  <a:lnTo>
                    <a:pt x="19207" y="628443"/>
                  </a:lnTo>
                  <a:lnTo>
                    <a:pt x="40049" y="642530"/>
                  </a:lnTo>
                  <a:lnTo>
                    <a:pt x="65570" y="647700"/>
                  </a:lnTo>
                  <a:lnTo>
                    <a:pt x="2096579" y="647700"/>
                  </a:lnTo>
                  <a:lnTo>
                    <a:pt x="2122108" y="642530"/>
                  </a:lnTo>
                  <a:lnTo>
                    <a:pt x="2142982" y="628443"/>
                  </a:lnTo>
                  <a:lnTo>
                    <a:pt x="2157069" y="607569"/>
                  </a:lnTo>
                  <a:lnTo>
                    <a:pt x="2162238" y="582040"/>
                  </a:lnTo>
                  <a:lnTo>
                    <a:pt x="2162238" y="65532"/>
                  </a:lnTo>
                  <a:lnTo>
                    <a:pt x="2157069" y="40022"/>
                  </a:lnTo>
                  <a:lnTo>
                    <a:pt x="2142982" y="19192"/>
                  </a:lnTo>
                  <a:lnTo>
                    <a:pt x="2122108" y="5149"/>
                  </a:lnTo>
                  <a:lnTo>
                    <a:pt x="2096579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157162" y="1928876"/>
              <a:ext cx="2162810" cy="647700"/>
            </a:xfrm>
            <a:custGeom>
              <a:avLst/>
              <a:gdLst/>
              <a:ahLst/>
              <a:cxnLst/>
              <a:rect l="l" t="t" r="r" b="b"/>
              <a:pathLst>
                <a:path w="2162810" h="647700">
                  <a:moveTo>
                    <a:pt x="0" y="65532"/>
                  </a:moveTo>
                  <a:lnTo>
                    <a:pt x="5153" y="40022"/>
                  </a:lnTo>
                  <a:lnTo>
                    <a:pt x="19207" y="19192"/>
                  </a:lnTo>
                  <a:lnTo>
                    <a:pt x="40049" y="5149"/>
                  </a:lnTo>
                  <a:lnTo>
                    <a:pt x="65570" y="0"/>
                  </a:lnTo>
                  <a:lnTo>
                    <a:pt x="2096579" y="0"/>
                  </a:lnTo>
                  <a:lnTo>
                    <a:pt x="2122108" y="5149"/>
                  </a:lnTo>
                  <a:lnTo>
                    <a:pt x="2142982" y="19192"/>
                  </a:lnTo>
                  <a:lnTo>
                    <a:pt x="2157069" y="40022"/>
                  </a:lnTo>
                  <a:lnTo>
                    <a:pt x="2162238" y="65532"/>
                  </a:lnTo>
                  <a:lnTo>
                    <a:pt x="2162238" y="582040"/>
                  </a:lnTo>
                  <a:lnTo>
                    <a:pt x="2157069" y="607569"/>
                  </a:lnTo>
                  <a:lnTo>
                    <a:pt x="2142982" y="628443"/>
                  </a:lnTo>
                  <a:lnTo>
                    <a:pt x="2122108" y="642530"/>
                  </a:lnTo>
                  <a:lnTo>
                    <a:pt x="2096579" y="647700"/>
                  </a:lnTo>
                  <a:lnTo>
                    <a:pt x="65570" y="647700"/>
                  </a:lnTo>
                  <a:lnTo>
                    <a:pt x="40049" y="642530"/>
                  </a:lnTo>
                  <a:lnTo>
                    <a:pt x="19207" y="628443"/>
                  </a:lnTo>
                  <a:lnTo>
                    <a:pt x="5153" y="607569"/>
                  </a:lnTo>
                  <a:lnTo>
                    <a:pt x="0" y="582040"/>
                  </a:lnTo>
                  <a:lnTo>
                    <a:pt x="0" y="65532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128587" y="2748026"/>
              <a:ext cx="2142490" cy="0"/>
            </a:xfrm>
            <a:custGeom>
              <a:avLst/>
              <a:gdLst/>
              <a:ahLst/>
              <a:cxnLst/>
              <a:rect l="l" t="t" r="r" b="b"/>
              <a:pathLst>
                <a:path w="2142490" h="0">
                  <a:moveTo>
                    <a:pt x="0" y="0"/>
                  </a:moveTo>
                  <a:lnTo>
                    <a:pt x="2142045" y="0"/>
                  </a:lnTo>
                </a:path>
              </a:pathLst>
            </a:custGeom>
            <a:ln w="6350">
              <a:solidFill>
                <a:srgbClr val="D9D9D9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2576576" y="1928876"/>
              <a:ext cx="2114550" cy="628650"/>
            </a:xfrm>
            <a:custGeom>
              <a:avLst/>
              <a:gdLst/>
              <a:ahLst/>
              <a:cxnLst/>
              <a:rect l="l" t="t" r="r" b="b"/>
              <a:pathLst>
                <a:path w="2114550" h="628650">
                  <a:moveTo>
                    <a:pt x="2050796" y="0"/>
                  </a:moveTo>
                  <a:lnTo>
                    <a:pt x="63626" y="0"/>
                  </a:lnTo>
                  <a:lnTo>
                    <a:pt x="38844" y="4994"/>
                  </a:lnTo>
                  <a:lnTo>
                    <a:pt x="18621" y="18621"/>
                  </a:lnTo>
                  <a:lnTo>
                    <a:pt x="4994" y="38844"/>
                  </a:lnTo>
                  <a:lnTo>
                    <a:pt x="0" y="63626"/>
                  </a:lnTo>
                  <a:lnTo>
                    <a:pt x="0" y="564896"/>
                  </a:lnTo>
                  <a:lnTo>
                    <a:pt x="4994" y="589698"/>
                  </a:lnTo>
                  <a:lnTo>
                    <a:pt x="18621" y="609965"/>
                  </a:lnTo>
                  <a:lnTo>
                    <a:pt x="38844" y="623635"/>
                  </a:lnTo>
                  <a:lnTo>
                    <a:pt x="63626" y="628650"/>
                  </a:lnTo>
                  <a:lnTo>
                    <a:pt x="2050796" y="628650"/>
                  </a:lnTo>
                  <a:lnTo>
                    <a:pt x="2075598" y="623635"/>
                  </a:lnTo>
                  <a:lnTo>
                    <a:pt x="2095865" y="609965"/>
                  </a:lnTo>
                  <a:lnTo>
                    <a:pt x="2109535" y="589698"/>
                  </a:lnTo>
                  <a:lnTo>
                    <a:pt x="2114550" y="564896"/>
                  </a:lnTo>
                  <a:lnTo>
                    <a:pt x="2114550" y="63626"/>
                  </a:lnTo>
                  <a:lnTo>
                    <a:pt x="2109535" y="38844"/>
                  </a:lnTo>
                  <a:lnTo>
                    <a:pt x="2095865" y="18621"/>
                  </a:lnTo>
                  <a:lnTo>
                    <a:pt x="2075598" y="4994"/>
                  </a:lnTo>
                  <a:lnTo>
                    <a:pt x="2050796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2576576" y="1928876"/>
              <a:ext cx="2114550" cy="628650"/>
            </a:xfrm>
            <a:custGeom>
              <a:avLst/>
              <a:gdLst/>
              <a:ahLst/>
              <a:cxnLst/>
              <a:rect l="l" t="t" r="r" b="b"/>
              <a:pathLst>
                <a:path w="2114550" h="628650">
                  <a:moveTo>
                    <a:pt x="0" y="63626"/>
                  </a:moveTo>
                  <a:lnTo>
                    <a:pt x="4994" y="38844"/>
                  </a:lnTo>
                  <a:lnTo>
                    <a:pt x="18621" y="18621"/>
                  </a:lnTo>
                  <a:lnTo>
                    <a:pt x="38844" y="4994"/>
                  </a:lnTo>
                  <a:lnTo>
                    <a:pt x="63626" y="0"/>
                  </a:lnTo>
                  <a:lnTo>
                    <a:pt x="2050796" y="0"/>
                  </a:lnTo>
                  <a:lnTo>
                    <a:pt x="2075598" y="4994"/>
                  </a:lnTo>
                  <a:lnTo>
                    <a:pt x="2095865" y="18621"/>
                  </a:lnTo>
                  <a:lnTo>
                    <a:pt x="2109535" y="38844"/>
                  </a:lnTo>
                  <a:lnTo>
                    <a:pt x="2114550" y="63626"/>
                  </a:lnTo>
                  <a:lnTo>
                    <a:pt x="2114550" y="564896"/>
                  </a:lnTo>
                  <a:lnTo>
                    <a:pt x="2109535" y="589698"/>
                  </a:lnTo>
                  <a:lnTo>
                    <a:pt x="2095865" y="609965"/>
                  </a:lnTo>
                  <a:lnTo>
                    <a:pt x="2075598" y="623635"/>
                  </a:lnTo>
                  <a:lnTo>
                    <a:pt x="2050796" y="628650"/>
                  </a:lnTo>
                  <a:lnTo>
                    <a:pt x="63626" y="628650"/>
                  </a:lnTo>
                  <a:lnTo>
                    <a:pt x="38844" y="623635"/>
                  </a:lnTo>
                  <a:lnTo>
                    <a:pt x="18621" y="609965"/>
                  </a:lnTo>
                  <a:lnTo>
                    <a:pt x="4994" y="589698"/>
                  </a:lnTo>
                  <a:lnTo>
                    <a:pt x="0" y="564896"/>
                  </a:lnTo>
                  <a:lnTo>
                    <a:pt x="0" y="63626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128587" y="5815012"/>
              <a:ext cx="11925935" cy="981075"/>
            </a:xfrm>
            <a:custGeom>
              <a:avLst/>
              <a:gdLst/>
              <a:ahLst/>
              <a:cxnLst/>
              <a:rect l="l" t="t" r="r" b="b"/>
              <a:pathLst>
                <a:path w="11925935" h="981075">
                  <a:moveTo>
                    <a:pt x="0" y="48996"/>
                  </a:moveTo>
                  <a:lnTo>
                    <a:pt x="3849" y="29923"/>
                  </a:lnTo>
                  <a:lnTo>
                    <a:pt x="14349" y="14349"/>
                  </a:lnTo>
                  <a:lnTo>
                    <a:pt x="29923" y="3849"/>
                  </a:lnTo>
                  <a:lnTo>
                    <a:pt x="48996" y="0"/>
                  </a:lnTo>
                  <a:lnTo>
                    <a:pt x="11876341" y="0"/>
                  </a:lnTo>
                  <a:lnTo>
                    <a:pt x="11895413" y="3849"/>
                  </a:lnTo>
                  <a:lnTo>
                    <a:pt x="11910996" y="14349"/>
                  </a:lnTo>
                  <a:lnTo>
                    <a:pt x="11921507" y="29923"/>
                  </a:lnTo>
                  <a:lnTo>
                    <a:pt x="11925363" y="48996"/>
                  </a:lnTo>
                  <a:lnTo>
                    <a:pt x="11925363" y="932078"/>
                  </a:lnTo>
                  <a:lnTo>
                    <a:pt x="11921507" y="951150"/>
                  </a:lnTo>
                  <a:lnTo>
                    <a:pt x="11910996" y="966724"/>
                  </a:lnTo>
                  <a:lnTo>
                    <a:pt x="11895413" y="977224"/>
                  </a:lnTo>
                  <a:lnTo>
                    <a:pt x="11876341" y="981075"/>
                  </a:lnTo>
                  <a:lnTo>
                    <a:pt x="48996" y="981075"/>
                  </a:lnTo>
                  <a:lnTo>
                    <a:pt x="29923" y="977224"/>
                  </a:lnTo>
                  <a:lnTo>
                    <a:pt x="14349" y="966724"/>
                  </a:lnTo>
                  <a:lnTo>
                    <a:pt x="3849" y="951150"/>
                  </a:lnTo>
                  <a:lnTo>
                    <a:pt x="0" y="932078"/>
                  </a:lnTo>
                  <a:lnTo>
                    <a:pt x="0" y="48996"/>
                  </a:lnTo>
                  <a:close/>
                </a:path>
              </a:pathLst>
            </a:custGeom>
            <a:ln w="9525">
              <a:solidFill>
                <a:srgbClr val="3AFFC6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6" name="object 2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71450" y="5962650"/>
              <a:ext cx="209550" cy="171450"/>
            </a:xfrm>
            <a:prstGeom prst="rect">
              <a:avLst/>
            </a:prstGeom>
          </p:spPr>
        </p:pic>
      </p:grpSp>
      <p:sp>
        <p:nvSpPr>
          <p:cNvPr id="27" name="object 27" descr=""/>
          <p:cNvSpPr txBox="1"/>
          <p:nvPr/>
        </p:nvSpPr>
        <p:spPr>
          <a:xfrm>
            <a:off x="135274" y="5905659"/>
            <a:ext cx="11912600" cy="451484"/>
          </a:xfrm>
          <a:prstGeom prst="rect">
            <a:avLst/>
          </a:prstGeom>
        </p:spPr>
        <p:txBody>
          <a:bodyPr wrap="square" lIns="0" tIns="29209" rIns="0" bIns="0" rtlCol="0" vert="horz">
            <a:spAutoFit/>
          </a:bodyPr>
          <a:lstStyle/>
          <a:p>
            <a:pPr marL="348615">
              <a:lnSpc>
                <a:spcPct val="100000"/>
              </a:lnSpc>
              <a:spcBef>
                <a:spcPts val="229"/>
              </a:spcBef>
            </a:pPr>
            <a:r>
              <a:rPr dirty="0" sz="1400" spc="-10" b="1">
                <a:solidFill>
                  <a:srgbClr val="F5E38B"/>
                </a:solidFill>
                <a:latin typeface="Arial"/>
                <a:cs typeface="Arial"/>
              </a:rPr>
              <a:t>Примечание.</a:t>
            </a:r>
            <a:endParaRPr sz="1400">
              <a:latin typeface="Arial"/>
              <a:cs typeface="Arial"/>
            </a:endParaRPr>
          </a:p>
          <a:p>
            <a:pPr marL="348615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В</a:t>
            </a:r>
            <a:r>
              <a:rPr dirty="0" sz="1200" spc="-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ходе</a:t>
            </a:r>
            <a:r>
              <a:rPr dirty="0" sz="1200" spc="-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реализации</a:t>
            </a:r>
            <a:r>
              <a:rPr dirty="0" sz="1200" spc="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архитектура</a:t>
            </a:r>
            <a:r>
              <a:rPr dirty="0" sz="1200" spc="-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и</a:t>
            </a:r>
            <a:r>
              <a:rPr dirty="0" sz="1200" spc="-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применяемые</a:t>
            </a:r>
            <a:r>
              <a:rPr dirty="0" sz="1200" spc="-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инструменты могут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корректироваться.</a:t>
            </a:r>
            <a:endParaRPr sz="1200">
              <a:latin typeface="Microsoft Sans Serif"/>
              <a:cs typeface="Microsoft Sans Serif"/>
            </a:endParaRPr>
          </a:p>
        </p:txBody>
      </p:sp>
      <p:grpSp>
        <p:nvGrpSpPr>
          <p:cNvPr id="28" name="object 28" descr=""/>
          <p:cNvGrpSpPr/>
          <p:nvPr/>
        </p:nvGrpSpPr>
        <p:grpSpPr>
          <a:xfrm>
            <a:off x="107950" y="1304925"/>
            <a:ext cx="10179050" cy="3283585"/>
            <a:chOff x="107950" y="1304925"/>
            <a:chExt cx="10179050" cy="3283585"/>
          </a:xfrm>
        </p:grpSpPr>
        <p:sp>
          <p:nvSpPr>
            <p:cNvPr id="29" name="object 29" descr=""/>
            <p:cNvSpPr/>
            <p:nvPr/>
          </p:nvSpPr>
          <p:spPr>
            <a:xfrm>
              <a:off x="2343150" y="2933699"/>
              <a:ext cx="5076825" cy="742950"/>
            </a:xfrm>
            <a:custGeom>
              <a:avLst/>
              <a:gdLst/>
              <a:ahLst/>
              <a:cxnLst/>
              <a:rect l="l" t="t" r="r" b="b"/>
              <a:pathLst>
                <a:path w="5076825" h="742950">
                  <a:moveTo>
                    <a:pt x="142875" y="381000"/>
                  </a:moveTo>
                  <a:lnTo>
                    <a:pt x="99060" y="19050"/>
                  </a:lnTo>
                  <a:lnTo>
                    <a:pt x="0" y="19050"/>
                  </a:lnTo>
                  <a:lnTo>
                    <a:pt x="43815" y="381000"/>
                  </a:lnTo>
                  <a:lnTo>
                    <a:pt x="0" y="742950"/>
                  </a:lnTo>
                  <a:lnTo>
                    <a:pt x="99060" y="742950"/>
                  </a:lnTo>
                  <a:lnTo>
                    <a:pt x="142875" y="381000"/>
                  </a:lnTo>
                  <a:close/>
                </a:path>
                <a:path w="5076825" h="742950">
                  <a:moveTo>
                    <a:pt x="2638425" y="371475"/>
                  </a:moveTo>
                  <a:lnTo>
                    <a:pt x="2594610" y="9525"/>
                  </a:lnTo>
                  <a:lnTo>
                    <a:pt x="2495550" y="9525"/>
                  </a:lnTo>
                  <a:lnTo>
                    <a:pt x="2539365" y="371475"/>
                  </a:lnTo>
                  <a:lnTo>
                    <a:pt x="2495550" y="733425"/>
                  </a:lnTo>
                  <a:lnTo>
                    <a:pt x="2594610" y="733425"/>
                  </a:lnTo>
                  <a:lnTo>
                    <a:pt x="2638425" y="371475"/>
                  </a:lnTo>
                  <a:close/>
                </a:path>
                <a:path w="5076825" h="742950">
                  <a:moveTo>
                    <a:pt x="5076825" y="361950"/>
                  </a:moveTo>
                  <a:lnTo>
                    <a:pt x="5033010" y="0"/>
                  </a:lnTo>
                  <a:lnTo>
                    <a:pt x="4933950" y="0"/>
                  </a:lnTo>
                  <a:lnTo>
                    <a:pt x="4977765" y="361950"/>
                  </a:lnTo>
                  <a:lnTo>
                    <a:pt x="4933950" y="723900"/>
                  </a:lnTo>
                  <a:lnTo>
                    <a:pt x="5033010" y="723900"/>
                  </a:lnTo>
                  <a:lnTo>
                    <a:pt x="5076825" y="361950"/>
                  </a:lnTo>
                  <a:close/>
                </a:path>
              </a:pathLst>
            </a:custGeom>
            <a:solidFill>
              <a:srgbClr val="75F1C6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0" name="object 30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95275" y="1323975"/>
              <a:ext cx="228600" cy="228600"/>
            </a:xfrm>
            <a:prstGeom prst="rect">
              <a:avLst/>
            </a:prstGeom>
          </p:spPr>
        </p:pic>
        <p:pic>
          <p:nvPicPr>
            <p:cNvPr id="31" name="object 31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828925" y="1323975"/>
              <a:ext cx="228600" cy="228600"/>
            </a:xfrm>
            <a:prstGeom prst="rect">
              <a:avLst/>
            </a:prstGeom>
          </p:spPr>
        </p:pic>
        <p:pic>
          <p:nvPicPr>
            <p:cNvPr id="32" name="object 32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629275" y="1304925"/>
              <a:ext cx="304800" cy="304800"/>
            </a:xfrm>
            <a:prstGeom prst="rect">
              <a:avLst/>
            </a:prstGeom>
          </p:spPr>
        </p:pic>
        <p:pic>
          <p:nvPicPr>
            <p:cNvPr id="33" name="object 33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0039350" y="1304925"/>
              <a:ext cx="247650" cy="247650"/>
            </a:xfrm>
            <a:prstGeom prst="rect">
              <a:avLst/>
            </a:prstGeom>
          </p:spPr>
        </p:pic>
        <p:sp>
          <p:nvSpPr>
            <p:cNvPr id="34" name="object 34" descr=""/>
            <p:cNvSpPr/>
            <p:nvPr/>
          </p:nvSpPr>
          <p:spPr>
            <a:xfrm>
              <a:off x="109537" y="2909950"/>
              <a:ext cx="2162810" cy="676275"/>
            </a:xfrm>
            <a:custGeom>
              <a:avLst/>
              <a:gdLst/>
              <a:ahLst/>
              <a:cxnLst/>
              <a:rect l="l" t="t" r="r" b="b"/>
              <a:pathLst>
                <a:path w="2162810" h="676275">
                  <a:moveTo>
                    <a:pt x="2093658" y="0"/>
                  </a:moveTo>
                  <a:lnTo>
                    <a:pt x="68465" y="0"/>
                  </a:lnTo>
                  <a:lnTo>
                    <a:pt x="41812" y="5373"/>
                  </a:lnTo>
                  <a:lnTo>
                    <a:pt x="20050" y="20034"/>
                  </a:lnTo>
                  <a:lnTo>
                    <a:pt x="5379" y="41790"/>
                  </a:lnTo>
                  <a:lnTo>
                    <a:pt x="0" y="68452"/>
                  </a:lnTo>
                  <a:lnTo>
                    <a:pt x="0" y="607695"/>
                  </a:lnTo>
                  <a:lnTo>
                    <a:pt x="5379" y="634376"/>
                  </a:lnTo>
                  <a:lnTo>
                    <a:pt x="20050" y="656177"/>
                  </a:lnTo>
                  <a:lnTo>
                    <a:pt x="41812" y="670881"/>
                  </a:lnTo>
                  <a:lnTo>
                    <a:pt x="68465" y="676275"/>
                  </a:lnTo>
                  <a:lnTo>
                    <a:pt x="2093658" y="676275"/>
                  </a:lnTo>
                  <a:lnTo>
                    <a:pt x="2120340" y="670881"/>
                  </a:lnTo>
                  <a:lnTo>
                    <a:pt x="2142140" y="656177"/>
                  </a:lnTo>
                  <a:lnTo>
                    <a:pt x="2156844" y="634376"/>
                  </a:lnTo>
                  <a:lnTo>
                    <a:pt x="2162238" y="607695"/>
                  </a:lnTo>
                  <a:lnTo>
                    <a:pt x="2162238" y="68452"/>
                  </a:lnTo>
                  <a:lnTo>
                    <a:pt x="2156844" y="41790"/>
                  </a:lnTo>
                  <a:lnTo>
                    <a:pt x="2142140" y="20034"/>
                  </a:lnTo>
                  <a:lnTo>
                    <a:pt x="2120340" y="5373"/>
                  </a:lnTo>
                  <a:lnTo>
                    <a:pt x="2093658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109537" y="2909950"/>
              <a:ext cx="2162810" cy="676275"/>
            </a:xfrm>
            <a:custGeom>
              <a:avLst/>
              <a:gdLst/>
              <a:ahLst/>
              <a:cxnLst/>
              <a:rect l="l" t="t" r="r" b="b"/>
              <a:pathLst>
                <a:path w="2162810" h="676275">
                  <a:moveTo>
                    <a:pt x="0" y="68452"/>
                  </a:moveTo>
                  <a:lnTo>
                    <a:pt x="5379" y="41790"/>
                  </a:lnTo>
                  <a:lnTo>
                    <a:pt x="20050" y="20034"/>
                  </a:lnTo>
                  <a:lnTo>
                    <a:pt x="41812" y="5373"/>
                  </a:lnTo>
                  <a:lnTo>
                    <a:pt x="68465" y="0"/>
                  </a:lnTo>
                  <a:lnTo>
                    <a:pt x="2093658" y="0"/>
                  </a:lnTo>
                  <a:lnTo>
                    <a:pt x="2120340" y="5373"/>
                  </a:lnTo>
                  <a:lnTo>
                    <a:pt x="2142140" y="20034"/>
                  </a:lnTo>
                  <a:lnTo>
                    <a:pt x="2156844" y="41790"/>
                  </a:lnTo>
                  <a:lnTo>
                    <a:pt x="2162238" y="68452"/>
                  </a:lnTo>
                  <a:lnTo>
                    <a:pt x="2162238" y="607695"/>
                  </a:lnTo>
                  <a:lnTo>
                    <a:pt x="2156844" y="634376"/>
                  </a:lnTo>
                  <a:lnTo>
                    <a:pt x="2142140" y="656177"/>
                  </a:lnTo>
                  <a:lnTo>
                    <a:pt x="2120340" y="670881"/>
                  </a:lnTo>
                  <a:lnTo>
                    <a:pt x="2093658" y="676275"/>
                  </a:lnTo>
                  <a:lnTo>
                    <a:pt x="68465" y="676275"/>
                  </a:lnTo>
                  <a:lnTo>
                    <a:pt x="41812" y="670881"/>
                  </a:lnTo>
                  <a:lnTo>
                    <a:pt x="20050" y="656177"/>
                  </a:lnTo>
                  <a:lnTo>
                    <a:pt x="5379" y="634376"/>
                  </a:lnTo>
                  <a:lnTo>
                    <a:pt x="0" y="607695"/>
                  </a:lnTo>
                  <a:lnTo>
                    <a:pt x="0" y="68452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128587" y="3814826"/>
              <a:ext cx="2165985" cy="8890"/>
            </a:xfrm>
            <a:custGeom>
              <a:avLst/>
              <a:gdLst/>
              <a:ahLst/>
              <a:cxnLst/>
              <a:rect l="l" t="t" r="r" b="b"/>
              <a:pathLst>
                <a:path w="2165985" h="8889">
                  <a:moveTo>
                    <a:pt x="0" y="0"/>
                  </a:moveTo>
                  <a:lnTo>
                    <a:pt x="2165413" y="8381"/>
                  </a:lnTo>
                </a:path>
              </a:pathLst>
            </a:custGeom>
            <a:ln w="6350">
              <a:solidFill>
                <a:srgbClr val="D9D9D9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128587" y="3910076"/>
              <a:ext cx="2172335" cy="676275"/>
            </a:xfrm>
            <a:custGeom>
              <a:avLst/>
              <a:gdLst/>
              <a:ahLst/>
              <a:cxnLst/>
              <a:rect l="l" t="t" r="r" b="b"/>
              <a:pathLst>
                <a:path w="2172335" h="676275">
                  <a:moveTo>
                    <a:pt x="2103183" y="0"/>
                  </a:moveTo>
                  <a:lnTo>
                    <a:pt x="68465" y="0"/>
                  </a:lnTo>
                  <a:lnTo>
                    <a:pt x="41812" y="5373"/>
                  </a:lnTo>
                  <a:lnTo>
                    <a:pt x="20050" y="20034"/>
                  </a:lnTo>
                  <a:lnTo>
                    <a:pt x="5379" y="41790"/>
                  </a:lnTo>
                  <a:lnTo>
                    <a:pt x="0" y="68453"/>
                  </a:lnTo>
                  <a:lnTo>
                    <a:pt x="0" y="607694"/>
                  </a:lnTo>
                  <a:lnTo>
                    <a:pt x="5379" y="634376"/>
                  </a:lnTo>
                  <a:lnTo>
                    <a:pt x="20050" y="656177"/>
                  </a:lnTo>
                  <a:lnTo>
                    <a:pt x="41812" y="670881"/>
                  </a:lnTo>
                  <a:lnTo>
                    <a:pt x="68465" y="676275"/>
                  </a:lnTo>
                  <a:lnTo>
                    <a:pt x="2103183" y="676275"/>
                  </a:lnTo>
                  <a:lnTo>
                    <a:pt x="2129865" y="670881"/>
                  </a:lnTo>
                  <a:lnTo>
                    <a:pt x="2151665" y="656177"/>
                  </a:lnTo>
                  <a:lnTo>
                    <a:pt x="2166369" y="634376"/>
                  </a:lnTo>
                  <a:lnTo>
                    <a:pt x="2171763" y="607694"/>
                  </a:lnTo>
                  <a:lnTo>
                    <a:pt x="2171763" y="68453"/>
                  </a:lnTo>
                  <a:lnTo>
                    <a:pt x="2166369" y="41790"/>
                  </a:lnTo>
                  <a:lnTo>
                    <a:pt x="2151665" y="20034"/>
                  </a:lnTo>
                  <a:lnTo>
                    <a:pt x="2129865" y="5373"/>
                  </a:lnTo>
                  <a:lnTo>
                    <a:pt x="2103183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128587" y="3910076"/>
              <a:ext cx="2172335" cy="676275"/>
            </a:xfrm>
            <a:custGeom>
              <a:avLst/>
              <a:gdLst/>
              <a:ahLst/>
              <a:cxnLst/>
              <a:rect l="l" t="t" r="r" b="b"/>
              <a:pathLst>
                <a:path w="2172335" h="676275">
                  <a:moveTo>
                    <a:pt x="0" y="68453"/>
                  </a:moveTo>
                  <a:lnTo>
                    <a:pt x="5379" y="41790"/>
                  </a:lnTo>
                  <a:lnTo>
                    <a:pt x="20050" y="20034"/>
                  </a:lnTo>
                  <a:lnTo>
                    <a:pt x="41812" y="5373"/>
                  </a:lnTo>
                  <a:lnTo>
                    <a:pt x="68465" y="0"/>
                  </a:lnTo>
                  <a:lnTo>
                    <a:pt x="2103183" y="0"/>
                  </a:lnTo>
                  <a:lnTo>
                    <a:pt x="2129865" y="5373"/>
                  </a:lnTo>
                  <a:lnTo>
                    <a:pt x="2151665" y="20034"/>
                  </a:lnTo>
                  <a:lnTo>
                    <a:pt x="2166369" y="41790"/>
                  </a:lnTo>
                  <a:lnTo>
                    <a:pt x="2171763" y="68453"/>
                  </a:lnTo>
                  <a:lnTo>
                    <a:pt x="2171763" y="607694"/>
                  </a:lnTo>
                  <a:lnTo>
                    <a:pt x="2166369" y="634376"/>
                  </a:lnTo>
                  <a:lnTo>
                    <a:pt x="2151665" y="656177"/>
                  </a:lnTo>
                  <a:lnTo>
                    <a:pt x="2129865" y="670881"/>
                  </a:lnTo>
                  <a:lnTo>
                    <a:pt x="2103183" y="676275"/>
                  </a:lnTo>
                  <a:lnTo>
                    <a:pt x="68465" y="676275"/>
                  </a:lnTo>
                  <a:lnTo>
                    <a:pt x="41812" y="670881"/>
                  </a:lnTo>
                  <a:lnTo>
                    <a:pt x="20050" y="656177"/>
                  </a:lnTo>
                  <a:lnTo>
                    <a:pt x="5379" y="634376"/>
                  </a:lnTo>
                  <a:lnTo>
                    <a:pt x="0" y="607694"/>
                  </a:lnTo>
                  <a:lnTo>
                    <a:pt x="0" y="68453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9" name="object 39" descr=""/>
          <p:cNvSpPr txBox="1"/>
          <p:nvPr/>
        </p:nvSpPr>
        <p:spPr>
          <a:xfrm>
            <a:off x="280987" y="1910778"/>
            <a:ext cx="1901189" cy="579120"/>
          </a:xfrm>
          <a:prstGeom prst="rect">
            <a:avLst/>
          </a:prstGeom>
        </p:spPr>
        <p:txBody>
          <a:bodyPr wrap="square" lIns="0" tIns="3175" rIns="0" bIns="0" rtlCol="0" vert="horz">
            <a:spAutoFit/>
          </a:bodyPr>
          <a:lstStyle/>
          <a:p>
            <a:pPr marL="593725" marR="5080" indent="-581025">
              <a:lnSpc>
                <a:spcPct val="105200"/>
              </a:lnSpc>
              <a:spcBef>
                <a:spcPts val="25"/>
              </a:spcBef>
            </a:pP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Оркестрация</a:t>
            </a:r>
            <a:r>
              <a:rPr dirty="0" sz="1200" spc="-7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диалогов</a:t>
            </a:r>
            <a:r>
              <a:rPr dirty="0" sz="1200" spc="-8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50" b="1">
                <a:solidFill>
                  <a:srgbClr val="F5E38B"/>
                </a:solidFill>
                <a:latin typeface="Arial"/>
                <a:cs typeface="Arial"/>
              </a:rPr>
              <a:t>и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действий </a:t>
            </a: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LangGraph</a:t>
            </a:r>
            <a:endParaRPr sz="1100">
              <a:latin typeface="Arial"/>
              <a:cs typeface="Arial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510857" y="2944495"/>
            <a:ext cx="1442085" cy="578485"/>
          </a:xfrm>
          <a:prstGeom prst="rect">
            <a:avLst/>
          </a:prstGeom>
        </p:spPr>
        <p:txBody>
          <a:bodyPr wrap="square" lIns="0" tIns="3175" rIns="0" bIns="0" rtlCol="0" vert="horz">
            <a:spAutoFit/>
          </a:bodyPr>
          <a:lstStyle/>
          <a:p>
            <a:pPr algn="ctr" marL="12065" marR="5080">
              <a:lnSpc>
                <a:spcPct val="105000"/>
              </a:lnSpc>
              <a:spcBef>
                <a:spcPts val="25"/>
              </a:spcBef>
            </a:pP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Сервисный</a:t>
            </a:r>
            <a:r>
              <a:rPr dirty="0" sz="1200" spc="-6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слой</a:t>
            </a:r>
            <a:r>
              <a:rPr dirty="0" sz="1200" spc="-5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50" b="1">
                <a:solidFill>
                  <a:srgbClr val="F5E38B"/>
                </a:solidFill>
                <a:latin typeface="Arial"/>
                <a:cs typeface="Arial"/>
              </a:rPr>
              <a:t>и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интеграции</a:t>
            </a:r>
            <a:r>
              <a:rPr dirty="0" sz="1200" spc="50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FastAPI</a:t>
            </a:r>
            <a:endParaRPr sz="1100">
              <a:latin typeface="Arial"/>
              <a:cs typeface="Arial"/>
            </a:endParaRPr>
          </a:p>
        </p:txBody>
      </p:sp>
      <p:sp>
        <p:nvSpPr>
          <p:cNvPr id="41" name="object 41" descr=""/>
          <p:cNvSpPr txBox="1"/>
          <p:nvPr/>
        </p:nvSpPr>
        <p:spPr>
          <a:xfrm>
            <a:off x="703262" y="3975036"/>
            <a:ext cx="1052830" cy="49593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Кэширование</a:t>
            </a:r>
            <a:endParaRPr sz="1200">
              <a:latin typeface="Arial"/>
              <a:cs typeface="Arial"/>
            </a:endParaRPr>
          </a:p>
          <a:p>
            <a:pPr algn="ctr" marR="24765">
              <a:lnSpc>
                <a:spcPct val="100000"/>
              </a:lnSpc>
              <a:spcBef>
                <a:spcPts val="935"/>
              </a:spcBef>
            </a:pP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Redis</a:t>
            </a:r>
            <a:endParaRPr sz="1100">
              <a:latin typeface="Arial"/>
              <a:cs typeface="Arial"/>
            </a:endParaRPr>
          </a:p>
        </p:txBody>
      </p:sp>
      <p:sp>
        <p:nvSpPr>
          <p:cNvPr id="42" name="object 42" descr=""/>
          <p:cNvSpPr txBox="1"/>
          <p:nvPr/>
        </p:nvSpPr>
        <p:spPr>
          <a:xfrm>
            <a:off x="2925826" y="1940305"/>
            <a:ext cx="1437640" cy="55245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algn="ctr" marL="12700" marR="5080">
              <a:lnSpc>
                <a:spcPct val="97900"/>
              </a:lnSpc>
              <a:spcBef>
                <a:spcPts val="130"/>
              </a:spcBef>
            </a:pP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Управление</a:t>
            </a:r>
            <a:r>
              <a:rPr dirty="0" sz="1200" spc="-20" b="1">
                <a:solidFill>
                  <a:srgbClr val="F5E38B"/>
                </a:solidFill>
                <a:latin typeface="Arial"/>
                <a:cs typeface="Arial"/>
              </a:rPr>
              <a:t> всеми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пайплайнами </a:t>
            </a: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DolphinScheduler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43" name="object 43" descr=""/>
          <p:cNvGrpSpPr/>
          <p:nvPr/>
        </p:nvGrpSpPr>
        <p:grpSpPr>
          <a:xfrm>
            <a:off x="2554351" y="2763901"/>
            <a:ext cx="2247900" cy="1843405"/>
            <a:chOff x="2554351" y="2763901"/>
            <a:chExt cx="2247900" cy="1843405"/>
          </a:xfrm>
        </p:grpSpPr>
        <p:sp>
          <p:nvSpPr>
            <p:cNvPr id="44" name="object 44" descr=""/>
            <p:cNvSpPr/>
            <p:nvPr/>
          </p:nvSpPr>
          <p:spPr>
            <a:xfrm>
              <a:off x="2557526" y="2767076"/>
              <a:ext cx="2197100" cy="0"/>
            </a:xfrm>
            <a:custGeom>
              <a:avLst/>
              <a:gdLst/>
              <a:ahLst/>
              <a:cxnLst/>
              <a:rect l="l" t="t" r="r" b="b"/>
              <a:pathLst>
                <a:path w="2197100" h="0">
                  <a:moveTo>
                    <a:pt x="0" y="0"/>
                  </a:moveTo>
                  <a:lnTo>
                    <a:pt x="2196846" y="0"/>
                  </a:lnTo>
                </a:path>
              </a:pathLst>
            </a:custGeom>
            <a:ln w="6350">
              <a:solidFill>
                <a:srgbClr val="D9D9D9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 descr=""/>
            <p:cNvSpPr/>
            <p:nvPr/>
          </p:nvSpPr>
          <p:spPr>
            <a:xfrm>
              <a:off x="2567051" y="2890901"/>
              <a:ext cx="2171700" cy="685800"/>
            </a:xfrm>
            <a:custGeom>
              <a:avLst/>
              <a:gdLst/>
              <a:ahLst/>
              <a:cxnLst/>
              <a:rect l="l" t="t" r="r" b="b"/>
              <a:pathLst>
                <a:path w="2171700" h="685800">
                  <a:moveTo>
                    <a:pt x="2102231" y="0"/>
                  </a:moveTo>
                  <a:lnTo>
                    <a:pt x="69342" y="0"/>
                  </a:lnTo>
                  <a:lnTo>
                    <a:pt x="42326" y="5441"/>
                  </a:lnTo>
                  <a:lnTo>
                    <a:pt x="20288" y="20288"/>
                  </a:lnTo>
                  <a:lnTo>
                    <a:pt x="5441" y="42326"/>
                  </a:lnTo>
                  <a:lnTo>
                    <a:pt x="0" y="69341"/>
                  </a:lnTo>
                  <a:lnTo>
                    <a:pt x="0" y="616331"/>
                  </a:lnTo>
                  <a:lnTo>
                    <a:pt x="5441" y="643366"/>
                  </a:lnTo>
                  <a:lnTo>
                    <a:pt x="20288" y="665448"/>
                  </a:lnTo>
                  <a:lnTo>
                    <a:pt x="42326" y="680338"/>
                  </a:lnTo>
                  <a:lnTo>
                    <a:pt x="69342" y="685800"/>
                  </a:lnTo>
                  <a:lnTo>
                    <a:pt x="2102231" y="685800"/>
                  </a:lnTo>
                  <a:lnTo>
                    <a:pt x="2129266" y="680338"/>
                  </a:lnTo>
                  <a:lnTo>
                    <a:pt x="2151348" y="665448"/>
                  </a:lnTo>
                  <a:lnTo>
                    <a:pt x="2166239" y="643366"/>
                  </a:lnTo>
                  <a:lnTo>
                    <a:pt x="2171700" y="616331"/>
                  </a:lnTo>
                  <a:lnTo>
                    <a:pt x="2171700" y="69341"/>
                  </a:lnTo>
                  <a:lnTo>
                    <a:pt x="2166239" y="42326"/>
                  </a:lnTo>
                  <a:lnTo>
                    <a:pt x="2151348" y="20288"/>
                  </a:lnTo>
                  <a:lnTo>
                    <a:pt x="2129266" y="5441"/>
                  </a:lnTo>
                  <a:lnTo>
                    <a:pt x="2102231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 descr=""/>
            <p:cNvSpPr/>
            <p:nvPr/>
          </p:nvSpPr>
          <p:spPr>
            <a:xfrm>
              <a:off x="2567051" y="2890901"/>
              <a:ext cx="2171700" cy="685800"/>
            </a:xfrm>
            <a:custGeom>
              <a:avLst/>
              <a:gdLst/>
              <a:ahLst/>
              <a:cxnLst/>
              <a:rect l="l" t="t" r="r" b="b"/>
              <a:pathLst>
                <a:path w="2171700" h="685800">
                  <a:moveTo>
                    <a:pt x="0" y="69341"/>
                  </a:moveTo>
                  <a:lnTo>
                    <a:pt x="5441" y="42326"/>
                  </a:lnTo>
                  <a:lnTo>
                    <a:pt x="20288" y="20288"/>
                  </a:lnTo>
                  <a:lnTo>
                    <a:pt x="42326" y="5441"/>
                  </a:lnTo>
                  <a:lnTo>
                    <a:pt x="69342" y="0"/>
                  </a:lnTo>
                  <a:lnTo>
                    <a:pt x="2102231" y="0"/>
                  </a:lnTo>
                  <a:lnTo>
                    <a:pt x="2129266" y="5441"/>
                  </a:lnTo>
                  <a:lnTo>
                    <a:pt x="2151348" y="20288"/>
                  </a:lnTo>
                  <a:lnTo>
                    <a:pt x="2166239" y="42326"/>
                  </a:lnTo>
                  <a:lnTo>
                    <a:pt x="2171700" y="69341"/>
                  </a:lnTo>
                  <a:lnTo>
                    <a:pt x="2171700" y="616331"/>
                  </a:lnTo>
                  <a:lnTo>
                    <a:pt x="2166239" y="643366"/>
                  </a:lnTo>
                  <a:lnTo>
                    <a:pt x="2151348" y="665448"/>
                  </a:lnTo>
                  <a:lnTo>
                    <a:pt x="2129266" y="680338"/>
                  </a:lnTo>
                  <a:lnTo>
                    <a:pt x="2102231" y="685800"/>
                  </a:lnTo>
                  <a:lnTo>
                    <a:pt x="69342" y="685800"/>
                  </a:lnTo>
                  <a:lnTo>
                    <a:pt x="42326" y="680338"/>
                  </a:lnTo>
                  <a:lnTo>
                    <a:pt x="20288" y="665448"/>
                  </a:lnTo>
                  <a:lnTo>
                    <a:pt x="5441" y="643366"/>
                  </a:lnTo>
                  <a:lnTo>
                    <a:pt x="0" y="616331"/>
                  </a:lnTo>
                  <a:lnTo>
                    <a:pt x="0" y="69341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 descr=""/>
            <p:cNvSpPr/>
            <p:nvPr/>
          </p:nvSpPr>
          <p:spPr>
            <a:xfrm>
              <a:off x="2557526" y="3824351"/>
              <a:ext cx="2241550" cy="16510"/>
            </a:xfrm>
            <a:custGeom>
              <a:avLst/>
              <a:gdLst/>
              <a:ahLst/>
              <a:cxnLst/>
              <a:rect l="l" t="t" r="r" b="b"/>
              <a:pathLst>
                <a:path w="2241550" h="16510">
                  <a:moveTo>
                    <a:pt x="0" y="16510"/>
                  </a:moveTo>
                  <a:lnTo>
                    <a:pt x="2241423" y="0"/>
                  </a:lnTo>
                </a:path>
              </a:pathLst>
            </a:custGeom>
            <a:ln w="6350">
              <a:solidFill>
                <a:srgbClr val="D9D9D9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 descr=""/>
            <p:cNvSpPr/>
            <p:nvPr/>
          </p:nvSpPr>
          <p:spPr>
            <a:xfrm>
              <a:off x="2586101" y="3919601"/>
              <a:ext cx="2162175" cy="685800"/>
            </a:xfrm>
            <a:custGeom>
              <a:avLst/>
              <a:gdLst/>
              <a:ahLst/>
              <a:cxnLst/>
              <a:rect l="l" t="t" r="r" b="b"/>
              <a:pathLst>
                <a:path w="2162175" h="685800">
                  <a:moveTo>
                    <a:pt x="2092706" y="0"/>
                  </a:moveTo>
                  <a:lnTo>
                    <a:pt x="69342" y="0"/>
                  </a:lnTo>
                  <a:lnTo>
                    <a:pt x="42326" y="5441"/>
                  </a:lnTo>
                  <a:lnTo>
                    <a:pt x="20288" y="20288"/>
                  </a:lnTo>
                  <a:lnTo>
                    <a:pt x="5441" y="42326"/>
                  </a:lnTo>
                  <a:lnTo>
                    <a:pt x="0" y="69342"/>
                  </a:lnTo>
                  <a:lnTo>
                    <a:pt x="0" y="616331"/>
                  </a:lnTo>
                  <a:lnTo>
                    <a:pt x="5441" y="643366"/>
                  </a:lnTo>
                  <a:lnTo>
                    <a:pt x="20288" y="665448"/>
                  </a:lnTo>
                  <a:lnTo>
                    <a:pt x="42326" y="680338"/>
                  </a:lnTo>
                  <a:lnTo>
                    <a:pt x="69342" y="685800"/>
                  </a:lnTo>
                  <a:lnTo>
                    <a:pt x="2092706" y="685800"/>
                  </a:lnTo>
                  <a:lnTo>
                    <a:pt x="2119741" y="680338"/>
                  </a:lnTo>
                  <a:lnTo>
                    <a:pt x="2141823" y="665448"/>
                  </a:lnTo>
                  <a:lnTo>
                    <a:pt x="2156714" y="643366"/>
                  </a:lnTo>
                  <a:lnTo>
                    <a:pt x="2162175" y="616331"/>
                  </a:lnTo>
                  <a:lnTo>
                    <a:pt x="2162175" y="69342"/>
                  </a:lnTo>
                  <a:lnTo>
                    <a:pt x="2156714" y="42326"/>
                  </a:lnTo>
                  <a:lnTo>
                    <a:pt x="2141823" y="20288"/>
                  </a:lnTo>
                  <a:lnTo>
                    <a:pt x="2119741" y="5441"/>
                  </a:lnTo>
                  <a:lnTo>
                    <a:pt x="2092706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 descr=""/>
            <p:cNvSpPr/>
            <p:nvPr/>
          </p:nvSpPr>
          <p:spPr>
            <a:xfrm>
              <a:off x="2586101" y="3919601"/>
              <a:ext cx="2162175" cy="685800"/>
            </a:xfrm>
            <a:custGeom>
              <a:avLst/>
              <a:gdLst/>
              <a:ahLst/>
              <a:cxnLst/>
              <a:rect l="l" t="t" r="r" b="b"/>
              <a:pathLst>
                <a:path w="2162175" h="685800">
                  <a:moveTo>
                    <a:pt x="0" y="69342"/>
                  </a:moveTo>
                  <a:lnTo>
                    <a:pt x="5441" y="42326"/>
                  </a:lnTo>
                  <a:lnTo>
                    <a:pt x="20288" y="20288"/>
                  </a:lnTo>
                  <a:lnTo>
                    <a:pt x="42326" y="5441"/>
                  </a:lnTo>
                  <a:lnTo>
                    <a:pt x="69342" y="0"/>
                  </a:lnTo>
                  <a:lnTo>
                    <a:pt x="2092706" y="0"/>
                  </a:lnTo>
                  <a:lnTo>
                    <a:pt x="2119741" y="5441"/>
                  </a:lnTo>
                  <a:lnTo>
                    <a:pt x="2141823" y="20288"/>
                  </a:lnTo>
                  <a:lnTo>
                    <a:pt x="2156714" y="42326"/>
                  </a:lnTo>
                  <a:lnTo>
                    <a:pt x="2162175" y="69342"/>
                  </a:lnTo>
                  <a:lnTo>
                    <a:pt x="2162175" y="616331"/>
                  </a:lnTo>
                  <a:lnTo>
                    <a:pt x="2156714" y="643366"/>
                  </a:lnTo>
                  <a:lnTo>
                    <a:pt x="2141823" y="665448"/>
                  </a:lnTo>
                  <a:lnTo>
                    <a:pt x="2119741" y="680338"/>
                  </a:lnTo>
                  <a:lnTo>
                    <a:pt x="2092706" y="685800"/>
                  </a:lnTo>
                  <a:lnTo>
                    <a:pt x="69342" y="685800"/>
                  </a:lnTo>
                  <a:lnTo>
                    <a:pt x="42326" y="680338"/>
                  </a:lnTo>
                  <a:lnTo>
                    <a:pt x="20288" y="665448"/>
                  </a:lnTo>
                  <a:lnTo>
                    <a:pt x="5441" y="643366"/>
                  </a:lnTo>
                  <a:lnTo>
                    <a:pt x="0" y="616331"/>
                  </a:lnTo>
                  <a:lnTo>
                    <a:pt x="0" y="69342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0" name="object 50" descr=""/>
          <p:cNvSpPr txBox="1"/>
          <p:nvPr/>
        </p:nvSpPr>
        <p:spPr>
          <a:xfrm>
            <a:off x="2945129" y="2927667"/>
            <a:ext cx="1431925" cy="579120"/>
          </a:xfrm>
          <a:prstGeom prst="rect">
            <a:avLst/>
          </a:prstGeom>
        </p:spPr>
        <p:txBody>
          <a:bodyPr wrap="square" lIns="0" tIns="3810" rIns="0" bIns="0" rtlCol="0" vert="horz">
            <a:spAutoFit/>
          </a:bodyPr>
          <a:lstStyle/>
          <a:p>
            <a:pPr algn="ctr" marL="12700" marR="5080">
              <a:lnSpc>
                <a:spcPct val="105100"/>
              </a:lnSpc>
              <a:spcBef>
                <a:spcPts val="30"/>
              </a:spcBef>
            </a:pP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Обмен</a:t>
            </a:r>
            <a:r>
              <a:rPr dirty="0" sz="1200" spc="-5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событиями 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между</a:t>
            </a:r>
            <a:r>
              <a:rPr dirty="0" sz="1200" spc="-7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сервисами </a:t>
            </a: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Kafka</a:t>
            </a:r>
            <a:endParaRPr sz="1100">
              <a:latin typeface="Arial"/>
              <a:cs typeface="Arial"/>
            </a:endParaRPr>
          </a:p>
        </p:txBody>
      </p:sp>
      <p:sp>
        <p:nvSpPr>
          <p:cNvPr id="51" name="object 51" descr=""/>
          <p:cNvSpPr txBox="1"/>
          <p:nvPr/>
        </p:nvSpPr>
        <p:spPr>
          <a:xfrm>
            <a:off x="2869564" y="3925887"/>
            <a:ext cx="1652270" cy="559435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algn="ctr" marL="12700" marR="5080">
              <a:lnSpc>
                <a:spcPts val="1430"/>
              </a:lnSpc>
              <a:spcBef>
                <a:spcPts val="155"/>
              </a:spcBef>
            </a:pP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Потоковая</a:t>
            </a:r>
            <a:r>
              <a:rPr dirty="0" sz="1200" spc="-7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обработка данных</a:t>
            </a:r>
            <a:endParaRPr sz="1200">
              <a:latin typeface="Arial"/>
              <a:cs typeface="Arial"/>
            </a:endParaRPr>
          </a:p>
          <a:p>
            <a:pPr algn="ctr" marR="52069">
              <a:lnSpc>
                <a:spcPts val="1280"/>
              </a:lnSpc>
            </a:pP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Flink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52" name="object 52" descr=""/>
          <p:cNvGrpSpPr/>
          <p:nvPr/>
        </p:nvGrpSpPr>
        <p:grpSpPr>
          <a:xfrm>
            <a:off x="5051488" y="1917763"/>
            <a:ext cx="2117725" cy="2746375"/>
            <a:chOff x="5051488" y="1917763"/>
            <a:chExt cx="2117725" cy="2746375"/>
          </a:xfrm>
        </p:grpSpPr>
        <p:sp>
          <p:nvSpPr>
            <p:cNvPr id="53" name="object 53" descr=""/>
            <p:cNvSpPr/>
            <p:nvPr/>
          </p:nvSpPr>
          <p:spPr>
            <a:xfrm>
              <a:off x="5053076" y="1919351"/>
              <a:ext cx="2114550" cy="2743200"/>
            </a:xfrm>
            <a:custGeom>
              <a:avLst/>
              <a:gdLst/>
              <a:ahLst/>
              <a:cxnLst/>
              <a:rect l="l" t="t" r="r" b="b"/>
              <a:pathLst>
                <a:path w="2114550" h="2743200">
                  <a:moveTo>
                    <a:pt x="1900427" y="0"/>
                  </a:moveTo>
                  <a:lnTo>
                    <a:pt x="213995" y="0"/>
                  </a:lnTo>
                  <a:lnTo>
                    <a:pt x="164911" y="5649"/>
                  </a:lnTo>
                  <a:lnTo>
                    <a:pt x="119863" y="21741"/>
                  </a:lnTo>
                  <a:lnTo>
                    <a:pt x="80130" y="46996"/>
                  </a:lnTo>
                  <a:lnTo>
                    <a:pt x="46996" y="80130"/>
                  </a:lnTo>
                  <a:lnTo>
                    <a:pt x="21741" y="119863"/>
                  </a:lnTo>
                  <a:lnTo>
                    <a:pt x="5649" y="164911"/>
                  </a:lnTo>
                  <a:lnTo>
                    <a:pt x="0" y="213995"/>
                  </a:lnTo>
                  <a:lnTo>
                    <a:pt x="0" y="2529078"/>
                  </a:lnTo>
                  <a:lnTo>
                    <a:pt x="5649" y="2578161"/>
                  </a:lnTo>
                  <a:lnTo>
                    <a:pt x="21741" y="2623209"/>
                  </a:lnTo>
                  <a:lnTo>
                    <a:pt x="46996" y="2662942"/>
                  </a:lnTo>
                  <a:lnTo>
                    <a:pt x="80130" y="2696076"/>
                  </a:lnTo>
                  <a:lnTo>
                    <a:pt x="119863" y="2721331"/>
                  </a:lnTo>
                  <a:lnTo>
                    <a:pt x="164911" y="2737423"/>
                  </a:lnTo>
                  <a:lnTo>
                    <a:pt x="213995" y="2743073"/>
                  </a:lnTo>
                  <a:lnTo>
                    <a:pt x="1900427" y="2743073"/>
                  </a:lnTo>
                  <a:lnTo>
                    <a:pt x="1949518" y="2737423"/>
                  </a:lnTo>
                  <a:lnTo>
                    <a:pt x="1994584" y="2721331"/>
                  </a:lnTo>
                  <a:lnTo>
                    <a:pt x="2034342" y="2696076"/>
                  </a:lnTo>
                  <a:lnTo>
                    <a:pt x="2067503" y="2662942"/>
                  </a:lnTo>
                  <a:lnTo>
                    <a:pt x="2092783" y="2623209"/>
                  </a:lnTo>
                  <a:lnTo>
                    <a:pt x="2108893" y="2578161"/>
                  </a:lnTo>
                  <a:lnTo>
                    <a:pt x="2114550" y="2529078"/>
                  </a:lnTo>
                  <a:lnTo>
                    <a:pt x="2114550" y="213995"/>
                  </a:lnTo>
                  <a:lnTo>
                    <a:pt x="2108893" y="164911"/>
                  </a:lnTo>
                  <a:lnTo>
                    <a:pt x="2092783" y="119863"/>
                  </a:lnTo>
                  <a:lnTo>
                    <a:pt x="2067503" y="80130"/>
                  </a:lnTo>
                  <a:lnTo>
                    <a:pt x="2034342" y="46996"/>
                  </a:lnTo>
                  <a:lnTo>
                    <a:pt x="1994584" y="21741"/>
                  </a:lnTo>
                  <a:lnTo>
                    <a:pt x="1949518" y="5649"/>
                  </a:lnTo>
                  <a:lnTo>
                    <a:pt x="1900427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 descr=""/>
            <p:cNvSpPr/>
            <p:nvPr/>
          </p:nvSpPr>
          <p:spPr>
            <a:xfrm>
              <a:off x="5053076" y="1919351"/>
              <a:ext cx="2114550" cy="2743200"/>
            </a:xfrm>
            <a:custGeom>
              <a:avLst/>
              <a:gdLst/>
              <a:ahLst/>
              <a:cxnLst/>
              <a:rect l="l" t="t" r="r" b="b"/>
              <a:pathLst>
                <a:path w="2114550" h="2743200">
                  <a:moveTo>
                    <a:pt x="0" y="213995"/>
                  </a:moveTo>
                  <a:lnTo>
                    <a:pt x="5649" y="164911"/>
                  </a:lnTo>
                  <a:lnTo>
                    <a:pt x="21741" y="119863"/>
                  </a:lnTo>
                  <a:lnTo>
                    <a:pt x="46996" y="80130"/>
                  </a:lnTo>
                  <a:lnTo>
                    <a:pt x="80130" y="46996"/>
                  </a:lnTo>
                  <a:lnTo>
                    <a:pt x="119863" y="21741"/>
                  </a:lnTo>
                  <a:lnTo>
                    <a:pt x="164911" y="5649"/>
                  </a:lnTo>
                  <a:lnTo>
                    <a:pt x="213995" y="0"/>
                  </a:lnTo>
                  <a:lnTo>
                    <a:pt x="1900427" y="0"/>
                  </a:lnTo>
                  <a:lnTo>
                    <a:pt x="1949518" y="5649"/>
                  </a:lnTo>
                  <a:lnTo>
                    <a:pt x="1994584" y="21741"/>
                  </a:lnTo>
                  <a:lnTo>
                    <a:pt x="2034342" y="46996"/>
                  </a:lnTo>
                  <a:lnTo>
                    <a:pt x="2067503" y="80130"/>
                  </a:lnTo>
                  <a:lnTo>
                    <a:pt x="2092783" y="119863"/>
                  </a:lnTo>
                  <a:lnTo>
                    <a:pt x="2108893" y="164911"/>
                  </a:lnTo>
                  <a:lnTo>
                    <a:pt x="2114550" y="213995"/>
                  </a:lnTo>
                  <a:lnTo>
                    <a:pt x="2114550" y="2529078"/>
                  </a:lnTo>
                  <a:lnTo>
                    <a:pt x="2108893" y="2578161"/>
                  </a:lnTo>
                  <a:lnTo>
                    <a:pt x="2092783" y="2623209"/>
                  </a:lnTo>
                  <a:lnTo>
                    <a:pt x="2067503" y="2662942"/>
                  </a:lnTo>
                  <a:lnTo>
                    <a:pt x="2034342" y="2696076"/>
                  </a:lnTo>
                  <a:lnTo>
                    <a:pt x="1994584" y="2721331"/>
                  </a:lnTo>
                  <a:lnTo>
                    <a:pt x="1949518" y="2737423"/>
                  </a:lnTo>
                  <a:lnTo>
                    <a:pt x="1900427" y="2743073"/>
                  </a:lnTo>
                  <a:lnTo>
                    <a:pt x="213995" y="2743073"/>
                  </a:lnTo>
                  <a:lnTo>
                    <a:pt x="164911" y="2737423"/>
                  </a:lnTo>
                  <a:lnTo>
                    <a:pt x="119863" y="2721331"/>
                  </a:lnTo>
                  <a:lnTo>
                    <a:pt x="80130" y="2696076"/>
                  </a:lnTo>
                  <a:lnTo>
                    <a:pt x="46996" y="2662942"/>
                  </a:lnTo>
                  <a:lnTo>
                    <a:pt x="21741" y="2623209"/>
                  </a:lnTo>
                  <a:lnTo>
                    <a:pt x="5649" y="2578161"/>
                  </a:lnTo>
                  <a:lnTo>
                    <a:pt x="0" y="2529078"/>
                  </a:lnTo>
                  <a:lnTo>
                    <a:pt x="0" y="213995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5" name="object 55" descr=""/>
          <p:cNvSpPr txBox="1"/>
          <p:nvPr/>
        </p:nvSpPr>
        <p:spPr>
          <a:xfrm>
            <a:off x="5195315" y="2475229"/>
            <a:ext cx="1737995" cy="53086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algn="just" marL="12700" marR="5080" indent="-8890">
              <a:lnSpc>
                <a:spcPct val="99500"/>
              </a:lnSpc>
              <a:spcBef>
                <a:spcPts val="130"/>
              </a:spcBef>
              <a:buSzPct val="90909"/>
              <a:buFont typeface="Microsoft Sans Serif"/>
              <a:buChar char="•"/>
              <a:tabLst>
                <a:tab pos="60960" algn="l"/>
              </a:tabLst>
            </a:pP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Универсальная</a:t>
            </a:r>
            <a:r>
              <a:rPr dirty="0" sz="1100" spc="2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модель 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для</a:t>
            </a:r>
            <a:r>
              <a:rPr dirty="0" sz="1100" spc="-6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анализа,</a:t>
            </a:r>
            <a:r>
              <a:rPr dirty="0" sz="1100" spc="-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понимания 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и</a:t>
            </a:r>
            <a:r>
              <a:rPr dirty="0" sz="110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генерации</a:t>
            </a:r>
            <a:r>
              <a:rPr dirty="0" sz="110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текстов</a:t>
            </a:r>
            <a:endParaRPr sz="1100">
              <a:latin typeface="Arial"/>
              <a:cs typeface="Arial"/>
            </a:endParaRPr>
          </a:p>
        </p:txBody>
      </p:sp>
      <p:sp>
        <p:nvSpPr>
          <p:cNvPr id="56" name="object 56" descr=""/>
          <p:cNvSpPr txBox="1"/>
          <p:nvPr/>
        </p:nvSpPr>
        <p:spPr>
          <a:xfrm>
            <a:off x="5195315" y="3132772"/>
            <a:ext cx="1781175" cy="864869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 marR="5080" indent="-8890">
              <a:lnSpc>
                <a:spcPct val="99600"/>
              </a:lnSpc>
              <a:spcBef>
                <a:spcPts val="130"/>
              </a:spcBef>
              <a:buSzPct val="90909"/>
              <a:buFont typeface="Microsoft Sans Serif"/>
              <a:buChar char="•"/>
              <a:tabLst>
                <a:tab pos="60960" algn="l"/>
              </a:tabLst>
            </a:pP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Задачи:</a:t>
            </a:r>
            <a:r>
              <a:rPr dirty="0" sz="1100" spc="-6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классификация, 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извлечение</a:t>
            </a:r>
            <a:r>
              <a:rPr dirty="0" sz="1100" spc="-3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фактов, 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генерация</a:t>
            </a:r>
            <a:r>
              <a:rPr dirty="0" sz="1100" spc="-7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отчетов</a:t>
            </a:r>
            <a:r>
              <a:rPr dirty="0" sz="1100" spc="-2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50" b="1">
                <a:solidFill>
                  <a:srgbClr val="FFFFFF"/>
                </a:solidFill>
                <a:latin typeface="Arial"/>
                <a:cs typeface="Arial"/>
              </a:rPr>
              <a:t>и 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ответов,</a:t>
            </a:r>
            <a:r>
              <a:rPr dirty="0" sz="1100" spc="-3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NER,</a:t>
            </a:r>
            <a:r>
              <a:rPr dirty="0" sz="1100" spc="-3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перевод, суммаризация</a:t>
            </a:r>
            <a:endParaRPr sz="1100">
              <a:latin typeface="Arial"/>
              <a:cs typeface="Arial"/>
            </a:endParaRPr>
          </a:p>
        </p:txBody>
      </p:sp>
      <p:sp>
        <p:nvSpPr>
          <p:cNvPr id="57" name="object 57" descr=""/>
          <p:cNvSpPr txBox="1"/>
          <p:nvPr/>
        </p:nvSpPr>
        <p:spPr>
          <a:xfrm>
            <a:off x="5195315" y="4144391"/>
            <a:ext cx="1399540" cy="1968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60960" indent="-57150">
              <a:lnSpc>
                <a:spcPct val="100000"/>
              </a:lnSpc>
              <a:spcBef>
                <a:spcPts val="125"/>
              </a:spcBef>
              <a:buSzPct val="90909"/>
              <a:buFont typeface="Microsoft Sans Serif"/>
              <a:buChar char="•"/>
              <a:tabLst>
                <a:tab pos="60960" algn="l"/>
              </a:tabLst>
            </a:pP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Работа</a:t>
            </a:r>
            <a:r>
              <a:rPr dirty="0" sz="1100" spc="-3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через</a:t>
            </a:r>
            <a:r>
              <a:rPr dirty="0" sz="1100" spc="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20" b="1">
                <a:solidFill>
                  <a:srgbClr val="FFFFFF"/>
                </a:solidFill>
                <a:latin typeface="Arial"/>
                <a:cs typeface="Arial"/>
              </a:rPr>
              <a:t>vLLM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58" name="object 58" descr=""/>
          <p:cNvGrpSpPr/>
          <p:nvPr/>
        </p:nvGrpSpPr>
        <p:grpSpPr>
          <a:xfrm>
            <a:off x="7402576" y="1763776"/>
            <a:ext cx="2465705" cy="3885565"/>
            <a:chOff x="7402576" y="1763776"/>
            <a:chExt cx="2465705" cy="3885565"/>
          </a:xfrm>
        </p:grpSpPr>
        <p:sp>
          <p:nvSpPr>
            <p:cNvPr id="59" name="object 59" descr=""/>
            <p:cNvSpPr/>
            <p:nvPr/>
          </p:nvSpPr>
          <p:spPr>
            <a:xfrm>
              <a:off x="9787001" y="1766951"/>
              <a:ext cx="0" cy="3879215"/>
            </a:xfrm>
            <a:custGeom>
              <a:avLst/>
              <a:gdLst/>
              <a:ahLst/>
              <a:cxnLst/>
              <a:rect l="l" t="t" r="r" b="b"/>
              <a:pathLst>
                <a:path w="0" h="3879215">
                  <a:moveTo>
                    <a:pt x="0" y="0"/>
                  </a:moveTo>
                  <a:lnTo>
                    <a:pt x="0" y="3879011"/>
                  </a:lnTo>
                </a:path>
              </a:pathLst>
            </a:custGeom>
            <a:ln w="6350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 descr=""/>
            <p:cNvSpPr/>
            <p:nvPr/>
          </p:nvSpPr>
          <p:spPr>
            <a:xfrm>
              <a:off x="7472426" y="1928876"/>
              <a:ext cx="2105025" cy="628650"/>
            </a:xfrm>
            <a:custGeom>
              <a:avLst/>
              <a:gdLst/>
              <a:ahLst/>
              <a:cxnLst/>
              <a:rect l="l" t="t" r="r" b="b"/>
              <a:pathLst>
                <a:path w="2105025" h="628650">
                  <a:moveTo>
                    <a:pt x="2041271" y="0"/>
                  </a:moveTo>
                  <a:lnTo>
                    <a:pt x="63626" y="0"/>
                  </a:lnTo>
                  <a:lnTo>
                    <a:pt x="38844" y="4994"/>
                  </a:lnTo>
                  <a:lnTo>
                    <a:pt x="18621" y="18621"/>
                  </a:lnTo>
                  <a:lnTo>
                    <a:pt x="4994" y="38844"/>
                  </a:lnTo>
                  <a:lnTo>
                    <a:pt x="0" y="63626"/>
                  </a:lnTo>
                  <a:lnTo>
                    <a:pt x="0" y="564896"/>
                  </a:lnTo>
                  <a:lnTo>
                    <a:pt x="4994" y="589698"/>
                  </a:lnTo>
                  <a:lnTo>
                    <a:pt x="18621" y="609965"/>
                  </a:lnTo>
                  <a:lnTo>
                    <a:pt x="38844" y="623635"/>
                  </a:lnTo>
                  <a:lnTo>
                    <a:pt x="63626" y="628650"/>
                  </a:lnTo>
                  <a:lnTo>
                    <a:pt x="2041271" y="628650"/>
                  </a:lnTo>
                  <a:lnTo>
                    <a:pt x="2066073" y="623635"/>
                  </a:lnTo>
                  <a:lnTo>
                    <a:pt x="2086340" y="609965"/>
                  </a:lnTo>
                  <a:lnTo>
                    <a:pt x="2100010" y="589698"/>
                  </a:lnTo>
                  <a:lnTo>
                    <a:pt x="2105025" y="564896"/>
                  </a:lnTo>
                  <a:lnTo>
                    <a:pt x="2105025" y="63626"/>
                  </a:lnTo>
                  <a:lnTo>
                    <a:pt x="2100010" y="38844"/>
                  </a:lnTo>
                  <a:lnTo>
                    <a:pt x="2086340" y="18621"/>
                  </a:lnTo>
                  <a:lnTo>
                    <a:pt x="2066073" y="4994"/>
                  </a:lnTo>
                  <a:lnTo>
                    <a:pt x="2041271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 descr=""/>
            <p:cNvSpPr/>
            <p:nvPr/>
          </p:nvSpPr>
          <p:spPr>
            <a:xfrm>
              <a:off x="7472426" y="1928876"/>
              <a:ext cx="2105025" cy="628650"/>
            </a:xfrm>
            <a:custGeom>
              <a:avLst/>
              <a:gdLst/>
              <a:ahLst/>
              <a:cxnLst/>
              <a:rect l="l" t="t" r="r" b="b"/>
              <a:pathLst>
                <a:path w="2105025" h="628650">
                  <a:moveTo>
                    <a:pt x="0" y="63626"/>
                  </a:moveTo>
                  <a:lnTo>
                    <a:pt x="4994" y="38844"/>
                  </a:lnTo>
                  <a:lnTo>
                    <a:pt x="18621" y="18621"/>
                  </a:lnTo>
                  <a:lnTo>
                    <a:pt x="38844" y="4994"/>
                  </a:lnTo>
                  <a:lnTo>
                    <a:pt x="63626" y="0"/>
                  </a:lnTo>
                  <a:lnTo>
                    <a:pt x="2041271" y="0"/>
                  </a:lnTo>
                  <a:lnTo>
                    <a:pt x="2066073" y="4994"/>
                  </a:lnTo>
                  <a:lnTo>
                    <a:pt x="2086340" y="18621"/>
                  </a:lnTo>
                  <a:lnTo>
                    <a:pt x="2100010" y="38844"/>
                  </a:lnTo>
                  <a:lnTo>
                    <a:pt x="2105025" y="63626"/>
                  </a:lnTo>
                  <a:lnTo>
                    <a:pt x="2105025" y="564896"/>
                  </a:lnTo>
                  <a:lnTo>
                    <a:pt x="2100010" y="589698"/>
                  </a:lnTo>
                  <a:lnTo>
                    <a:pt x="2086340" y="609965"/>
                  </a:lnTo>
                  <a:lnTo>
                    <a:pt x="2066073" y="623635"/>
                  </a:lnTo>
                  <a:lnTo>
                    <a:pt x="2041271" y="628650"/>
                  </a:lnTo>
                  <a:lnTo>
                    <a:pt x="63626" y="628650"/>
                  </a:lnTo>
                  <a:lnTo>
                    <a:pt x="38844" y="623635"/>
                  </a:lnTo>
                  <a:lnTo>
                    <a:pt x="18621" y="609965"/>
                  </a:lnTo>
                  <a:lnTo>
                    <a:pt x="4994" y="589698"/>
                  </a:lnTo>
                  <a:lnTo>
                    <a:pt x="0" y="564896"/>
                  </a:lnTo>
                  <a:lnTo>
                    <a:pt x="0" y="63626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 descr=""/>
            <p:cNvSpPr/>
            <p:nvPr/>
          </p:nvSpPr>
          <p:spPr>
            <a:xfrm>
              <a:off x="9725025" y="2943225"/>
              <a:ext cx="142875" cy="723900"/>
            </a:xfrm>
            <a:custGeom>
              <a:avLst/>
              <a:gdLst/>
              <a:ahLst/>
              <a:cxnLst/>
              <a:rect l="l" t="t" r="r" b="b"/>
              <a:pathLst>
                <a:path w="142875" h="723900">
                  <a:moveTo>
                    <a:pt x="99059" y="0"/>
                  </a:moveTo>
                  <a:lnTo>
                    <a:pt x="0" y="0"/>
                  </a:lnTo>
                  <a:lnTo>
                    <a:pt x="43815" y="361950"/>
                  </a:lnTo>
                  <a:lnTo>
                    <a:pt x="0" y="723900"/>
                  </a:lnTo>
                  <a:lnTo>
                    <a:pt x="99059" y="723900"/>
                  </a:lnTo>
                  <a:lnTo>
                    <a:pt x="142875" y="361950"/>
                  </a:lnTo>
                  <a:lnTo>
                    <a:pt x="99059" y="0"/>
                  </a:lnTo>
                  <a:close/>
                </a:path>
              </a:pathLst>
            </a:custGeom>
            <a:solidFill>
              <a:srgbClr val="75F1C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 descr=""/>
            <p:cNvSpPr/>
            <p:nvPr/>
          </p:nvSpPr>
          <p:spPr>
            <a:xfrm>
              <a:off x="7443851" y="2595626"/>
              <a:ext cx="2197100" cy="0"/>
            </a:xfrm>
            <a:custGeom>
              <a:avLst/>
              <a:gdLst/>
              <a:ahLst/>
              <a:cxnLst/>
              <a:rect l="l" t="t" r="r" b="b"/>
              <a:pathLst>
                <a:path w="2197100" h="0">
                  <a:moveTo>
                    <a:pt x="0" y="0"/>
                  </a:moveTo>
                  <a:lnTo>
                    <a:pt x="2196846" y="0"/>
                  </a:lnTo>
                </a:path>
              </a:pathLst>
            </a:custGeom>
            <a:ln w="6350">
              <a:solidFill>
                <a:srgbClr val="D9D9D9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7462901" y="2728976"/>
              <a:ext cx="2162175" cy="676275"/>
            </a:xfrm>
            <a:custGeom>
              <a:avLst/>
              <a:gdLst/>
              <a:ahLst/>
              <a:cxnLst/>
              <a:rect l="l" t="t" r="r" b="b"/>
              <a:pathLst>
                <a:path w="2162175" h="676275">
                  <a:moveTo>
                    <a:pt x="2093595" y="0"/>
                  </a:moveTo>
                  <a:lnTo>
                    <a:pt x="68452" y="0"/>
                  </a:lnTo>
                  <a:lnTo>
                    <a:pt x="41790" y="5373"/>
                  </a:lnTo>
                  <a:lnTo>
                    <a:pt x="20034" y="20034"/>
                  </a:lnTo>
                  <a:lnTo>
                    <a:pt x="5373" y="41790"/>
                  </a:lnTo>
                  <a:lnTo>
                    <a:pt x="0" y="68452"/>
                  </a:lnTo>
                  <a:lnTo>
                    <a:pt x="0" y="607695"/>
                  </a:lnTo>
                  <a:lnTo>
                    <a:pt x="5373" y="634376"/>
                  </a:lnTo>
                  <a:lnTo>
                    <a:pt x="20034" y="656177"/>
                  </a:lnTo>
                  <a:lnTo>
                    <a:pt x="41790" y="670881"/>
                  </a:lnTo>
                  <a:lnTo>
                    <a:pt x="68452" y="676275"/>
                  </a:lnTo>
                  <a:lnTo>
                    <a:pt x="2093595" y="676275"/>
                  </a:lnTo>
                  <a:lnTo>
                    <a:pt x="2120276" y="670881"/>
                  </a:lnTo>
                  <a:lnTo>
                    <a:pt x="2142077" y="656177"/>
                  </a:lnTo>
                  <a:lnTo>
                    <a:pt x="2156781" y="634376"/>
                  </a:lnTo>
                  <a:lnTo>
                    <a:pt x="2162175" y="607695"/>
                  </a:lnTo>
                  <a:lnTo>
                    <a:pt x="2162175" y="68452"/>
                  </a:lnTo>
                  <a:lnTo>
                    <a:pt x="2156781" y="41790"/>
                  </a:lnTo>
                  <a:lnTo>
                    <a:pt x="2142077" y="20034"/>
                  </a:lnTo>
                  <a:lnTo>
                    <a:pt x="2120276" y="5373"/>
                  </a:lnTo>
                  <a:lnTo>
                    <a:pt x="2093595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 descr=""/>
            <p:cNvSpPr/>
            <p:nvPr/>
          </p:nvSpPr>
          <p:spPr>
            <a:xfrm>
              <a:off x="7462901" y="2728976"/>
              <a:ext cx="2162175" cy="676275"/>
            </a:xfrm>
            <a:custGeom>
              <a:avLst/>
              <a:gdLst/>
              <a:ahLst/>
              <a:cxnLst/>
              <a:rect l="l" t="t" r="r" b="b"/>
              <a:pathLst>
                <a:path w="2162175" h="676275">
                  <a:moveTo>
                    <a:pt x="0" y="68452"/>
                  </a:moveTo>
                  <a:lnTo>
                    <a:pt x="5373" y="41790"/>
                  </a:lnTo>
                  <a:lnTo>
                    <a:pt x="20034" y="20034"/>
                  </a:lnTo>
                  <a:lnTo>
                    <a:pt x="41790" y="5373"/>
                  </a:lnTo>
                  <a:lnTo>
                    <a:pt x="68452" y="0"/>
                  </a:lnTo>
                  <a:lnTo>
                    <a:pt x="2093595" y="0"/>
                  </a:lnTo>
                  <a:lnTo>
                    <a:pt x="2120276" y="5373"/>
                  </a:lnTo>
                  <a:lnTo>
                    <a:pt x="2142077" y="20034"/>
                  </a:lnTo>
                  <a:lnTo>
                    <a:pt x="2156781" y="41790"/>
                  </a:lnTo>
                  <a:lnTo>
                    <a:pt x="2162175" y="68452"/>
                  </a:lnTo>
                  <a:lnTo>
                    <a:pt x="2162175" y="607695"/>
                  </a:lnTo>
                  <a:lnTo>
                    <a:pt x="2156781" y="634376"/>
                  </a:lnTo>
                  <a:lnTo>
                    <a:pt x="2142077" y="656177"/>
                  </a:lnTo>
                  <a:lnTo>
                    <a:pt x="2120276" y="670881"/>
                  </a:lnTo>
                  <a:lnTo>
                    <a:pt x="2093595" y="676275"/>
                  </a:lnTo>
                  <a:lnTo>
                    <a:pt x="68452" y="676275"/>
                  </a:lnTo>
                  <a:lnTo>
                    <a:pt x="41790" y="670881"/>
                  </a:lnTo>
                  <a:lnTo>
                    <a:pt x="20034" y="656177"/>
                  </a:lnTo>
                  <a:lnTo>
                    <a:pt x="5373" y="634376"/>
                  </a:lnTo>
                  <a:lnTo>
                    <a:pt x="0" y="607695"/>
                  </a:lnTo>
                  <a:lnTo>
                    <a:pt x="0" y="68452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 descr=""/>
            <p:cNvSpPr/>
            <p:nvPr/>
          </p:nvSpPr>
          <p:spPr>
            <a:xfrm>
              <a:off x="7405751" y="3471926"/>
              <a:ext cx="2235200" cy="2540"/>
            </a:xfrm>
            <a:custGeom>
              <a:avLst/>
              <a:gdLst/>
              <a:ahLst/>
              <a:cxnLst/>
              <a:rect l="l" t="t" r="r" b="b"/>
              <a:pathLst>
                <a:path w="2235200" h="2539">
                  <a:moveTo>
                    <a:pt x="0" y="2412"/>
                  </a:moveTo>
                  <a:lnTo>
                    <a:pt x="2235073" y="0"/>
                  </a:lnTo>
                </a:path>
              </a:pathLst>
            </a:custGeom>
            <a:ln w="6350">
              <a:solidFill>
                <a:srgbClr val="D9D9D9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 descr=""/>
            <p:cNvSpPr/>
            <p:nvPr/>
          </p:nvSpPr>
          <p:spPr>
            <a:xfrm>
              <a:off x="7443851" y="3576701"/>
              <a:ext cx="2171700" cy="685800"/>
            </a:xfrm>
            <a:custGeom>
              <a:avLst/>
              <a:gdLst/>
              <a:ahLst/>
              <a:cxnLst/>
              <a:rect l="l" t="t" r="r" b="b"/>
              <a:pathLst>
                <a:path w="2171700" h="685800">
                  <a:moveTo>
                    <a:pt x="2102230" y="0"/>
                  </a:moveTo>
                  <a:lnTo>
                    <a:pt x="69342" y="0"/>
                  </a:lnTo>
                  <a:lnTo>
                    <a:pt x="42326" y="5441"/>
                  </a:lnTo>
                  <a:lnTo>
                    <a:pt x="20288" y="20288"/>
                  </a:lnTo>
                  <a:lnTo>
                    <a:pt x="5441" y="42326"/>
                  </a:lnTo>
                  <a:lnTo>
                    <a:pt x="0" y="69342"/>
                  </a:lnTo>
                  <a:lnTo>
                    <a:pt x="0" y="616331"/>
                  </a:lnTo>
                  <a:lnTo>
                    <a:pt x="5441" y="643366"/>
                  </a:lnTo>
                  <a:lnTo>
                    <a:pt x="20288" y="665448"/>
                  </a:lnTo>
                  <a:lnTo>
                    <a:pt x="42326" y="680338"/>
                  </a:lnTo>
                  <a:lnTo>
                    <a:pt x="69342" y="685800"/>
                  </a:lnTo>
                  <a:lnTo>
                    <a:pt x="2102230" y="685800"/>
                  </a:lnTo>
                  <a:lnTo>
                    <a:pt x="2129266" y="680338"/>
                  </a:lnTo>
                  <a:lnTo>
                    <a:pt x="2151348" y="665448"/>
                  </a:lnTo>
                  <a:lnTo>
                    <a:pt x="2166239" y="643366"/>
                  </a:lnTo>
                  <a:lnTo>
                    <a:pt x="2171700" y="616331"/>
                  </a:lnTo>
                  <a:lnTo>
                    <a:pt x="2171700" y="69342"/>
                  </a:lnTo>
                  <a:lnTo>
                    <a:pt x="2166238" y="42326"/>
                  </a:lnTo>
                  <a:lnTo>
                    <a:pt x="2151348" y="20288"/>
                  </a:lnTo>
                  <a:lnTo>
                    <a:pt x="2129266" y="5441"/>
                  </a:lnTo>
                  <a:lnTo>
                    <a:pt x="2102230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 descr=""/>
            <p:cNvSpPr/>
            <p:nvPr/>
          </p:nvSpPr>
          <p:spPr>
            <a:xfrm>
              <a:off x="7443851" y="3576701"/>
              <a:ext cx="2171700" cy="685800"/>
            </a:xfrm>
            <a:custGeom>
              <a:avLst/>
              <a:gdLst/>
              <a:ahLst/>
              <a:cxnLst/>
              <a:rect l="l" t="t" r="r" b="b"/>
              <a:pathLst>
                <a:path w="2171700" h="685800">
                  <a:moveTo>
                    <a:pt x="0" y="69342"/>
                  </a:moveTo>
                  <a:lnTo>
                    <a:pt x="5441" y="42326"/>
                  </a:lnTo>
                  <a:lnTo>
                    <a:pt x="20288" y="20288"/>
                  </a:lnTo>
                  <a:lnTo>
                    <a:pt x="42326" y="5441"/>
                  </a:lnTo>
                  <a:lnTo>
                    <a:pt x="69342" y="0"/>
                  </a:lnTo>
                  <a:lnTo>
                    <a:pt x="2102230" y="0"/>
                  </a:lnTo>
                  <a:lnTo>
                    <a:pt x="2129266" y="5441"/>
                  </a:lnTo>
                  <a:lnTo>
                    <a:pt x="2151348" y="20288"/>
                  </a:lnTo>
                  <a:lnTo>
                    <a:pt x="2166238" y="42326"/>
                  </a:lnTo>
                  <a:lnTo>
                    <a:pt x="2171700" y="69342"/>
                  </a:lnTo>
                  <a:lnTo>
                    <a:pt x="2171700" y="616331"/>
                  </a:lnTo>
                  <a:lnTo>
                    <a:pt x="2166239" y="643366"/>
                  </a:lnTo>
                  <a:lnTo>
                    <a:pt x="2151348" y="665448"/>
                  </a:lnTo>
                  <a:lnTo>
                    <a:pt x="2129266" y="680338"/>
                  </a:lnTo>
                  <a:lnTo>
                    <a:pt x="2102230" y="685800"/>
                  </a:lnTo>
                  <a:lnTo>
                    <a:pt x="69342" y="685800"/>
                  </a:lnTo>
                  <a:lnTo>
                    <a:pt x="42326" y="680338"/>
                  </a:lnTo>
                  <a:lnTo>
                    <a:pt x="20288" y="665448"/>
                  </a:lnTo>
                  <a:lnTo>
                    <a:pt x="5441" y="643366"/>
                  </a:lnTo>
                  <a:lnTo>
                    <a:pt x="0" y="616331"/>
                  </a:lnTo>
                  <a:lnTo>
                    <a:pt x="0" y="69342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9" name="object 69" descr=""/>
          <p:cNvSpPr txBox="1"/>
          <p:nvPr/>
        </p:nvSpPr>
        <p:spPr>
          <a:xfrm>
            <a:off x="7742555" y="2771563"/>
            <a:ext cx="1555115" cy="617220"/>
          </a:xfrm>
          <a:prstGeom prst="rect">
            <a:avLst/>
          </a:prstGeom>
        </p:spPr>
        <p:txBody>
          <a:bodyPr wrap="square" lIns="0" tIns="26670" rIns="0" bIns="0" rtlCol="0" vert="horz">
            <a:spAutoFit/>
          </a:bodyPr>
          <a:lstStyle/>
          <a:p>
            <a:pPr marL="241300" marR="5080" indent="-229235">
              <a:lnSpc>
                <a:spcPct val="110800"/>
              </a:lnSpc>
              <a:spcBef>
                <a:spcPts val="210"/>
              </a:spcBef>
            </a:pP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Политики</a:t>
            </a:r>
            <a:r>
              <a:rPr dirty="0" sz="1200" spc="-4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и</a:t>
            </a:r>
            <a:r>
              <a:rPr dirty="0" sz="1200" spc="-3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секреты 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Политики</a:t>
            </a:r>
            <a:r>
              <a:rPr dirty="0" sz="1100" spc="-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dirty="0" sz="1100" spc="-4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20" b="1">
                <a:solidFill>
                  <a:srgbClr val="FFFFFF"/>
                </a:solidFill>
                <a:latin typeface="Arial"/>
                <a:cs typeface="Arial"/>
              </a:rPr>
              <a:t>OPA, 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секреты</a:t>
            </a:r>
            <a:r>
              <a:rPr dirty="0" sz="1100" spc="-3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20" b="1">
                <a:solidFill>
                  <a:srgbClr val="FFFFFF"/>
                </a:solidFill>
                <a:latin typeface="Arial"/>
                <a:cs typeface="Arial"/>
              </a:rPr>
              <a:t>Vault</a:t>
            </a:r>
            <a:endParaRPr sz="1100">
              <a:latin typeface="Arial"/>
              <a:cs typeface="Arial"/>
            </a:endParaRPr>
          </a:p>
        </p:txBody>
      </p:sp>
      <p:sp>
        <p:nvSpPr>
          <p:cNvPr id="70" name="object 70" descr=""/>
          <p:cNvSpPr txBox="1"/>
          <p:nvPr/>
        </p:nvSpPr>
        <p:spPr>
          <a:xfrm>
            <a:off x="7705470" y="3561054"/>
            <a:ext cx="1746885" cy="561340"/>
          </a:xfrm>
          <a:prstGeom prst="rect">
            <a:avLst/>
          </a:prstGeom>
        </p:spPr>
        <p:txBody>
          <a:bodyPr wrap="square" lIns="0" tIns="10604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835"/>
              </a:spcBef>
            </a:pP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Мониторинг</a:t>
            </a:r>
            <a:r>
              <a:rPr dirty="0" sz="1200" spc="-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и</a:t>
            </a:r>
            <a:r>
              <a:rPr dirty="0" sz="1200" spc="-7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метрики</a:t>
            </a:r>
            <a:endParaRPr sz="1200">
              <a:latin typeface="Arial"/>
              <a:cs typeface="Arial"/>
            </a:endParaRPr>
          </a:p>
          <a:p>
            <a:pPr algn="ctr" marR="12700">
              <a:lnSpc>
                <a:spcPct val="100000"/>
              </a:lnSpc>
              <a:spcBef>
                <a:spcPts val="715"/>
              </a:spcBef>
            </a:pP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Prometheus</a:t>
            </a:r>
            <a:r>
              <a:rPr dirty="0" sz="1100" spc="-3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+</a:t>
            </a:r>
            <a:r>
              <a:rPr dirty="0" sz="1100" spc="-6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Grafana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71" name="object 71" descr=""/>
          <p:cNvGrpSpPr/>
          <p:nvPr/>
        </p:nvGrpSpPr>
        <p:grpSpPr>
          <a:xfrm>
            <a:off x="2535301" y="4707001"/>
            <a:ext cx="2247900" cy="786130"/>
            <a:chOff x="2535301" y="4707001"/>
            <a:chExt cx="2247900" cy="786130"/>
          </a:xfrm>
        </p:grpSpPr>
        <p:sp>
          <p:nvSpPr>
            <p:cNvPr id="72" name="object 72" descr=""/>
            <p:cNvSpPr/>
            <p:nvPr/>
          </p:nvSpPr>
          <p:spPr>
            <a:xfrm>
              <a:off x="2538476" y="4710176"/>
              <a:ext cx="2241550" cy="16510"/>
            </a:xfrm>
            <a:custGeom>
              <a:avLst/>
              <a:gdLst/>
              <a:ahLst/>
              <a:cxnLst/>
              <a:rect l="l" t="t" r="r" b="b"/>
              <a:pathLst>
                <a:path w="2241550" h="16510">
                  <a:moveTo>
                    <a:pt x="0" y="16510"/>
                  </a:moveTo>
                  <a:lnTo>
                    <a:pt x="2241423" y="0"/>
                  </a:lnTo>
                </a:path>
              </a:pathLst>
            </a:custGeom>
            <a:ln w="6350">
              <a:solidFill>
                <a:srgbClr val="D9D9D9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 descr=""/>
            <p:cNvSpPr/>
            <p:nvPr/>
          </p:nvSpPr>
          <p:spPr>
            <a:xfrm>
              <a:off x="2576576" y="4805426"/>
              <a:ext cx="2162175" cy="685800"/>
            </a:xfrm>
            <a:custGeom>
              <a:avLst/>
              <a:gdLst/>
              <a:ahLst/>
              <a:cxnLst/>
              <a:rect l="l" t="t" r="r" b="b"/>
              <a:pathLst>
                <a:path w="2162175" h="685800">
                  <a:moveTo>
                    <a:pt x="2092706" y="0"/>
                  </a:moveTo>
                  <a:lnTo>
                    <a:pt x="69342" y="0"/>
                  </a:lnTo>
                  <a:lnTo>
                    <a:pt x="42326" y="5441"/>
                  </a:lnTo>
                  <a:lnTo>
                    <a:pt x="20288" y="20288"/>
                  </a:lnTo>
                  <a:lnTo>
                    <a:pt x="5441" y="42326"/>
                  </a:lnTo>
                  <a:lnTo>
                    <a:pt x="0" y="69342"/>
                  </a:lnTo>
                  <a:lnTo>
                    <a:pt x="0" y="616331"/>
                  </a:lnTo>
                  <a:lnTo>
                    <a:pt x="5441" y="643366"/>
                  </a:lnTo>
                  <a:lnTo>
                    <a:pt x="20288" y="665448"/>
                  </a:lnTo>
                  <a:lnTo>
                    <a:pt x="42326" y="680339"/>
                  </a:lnTo>
                  <a:lnTo>
                    <a:pt x="69342" y="685800"/>
                  </a:lnTo>
                  <a:lnTo>
                    <a:pt x="2092706" y="685800"/>
                  </a:lnTo>
                  <a:lnTo>
                    <a:pt x="2119741" y="680339"/>
                  </a:lnTo>
                  <a:lnTo>
                    <a:pt x="2141823" y="665448"/>
                  </a:lnTo>
                  <a:lnTo>
                    <a:pt x="2156714" y="643366"/>
                  </a:lnTo>
                  <a:lnTo>
                    <a:pt x="2162175" y="616331"/>
                  </a:lnTo>
                  <a:lnTo>
                    <a:pt x="2162175" y="69342"/>
                  </a:lnTo>
                  <a:lnTo>
                    <a:pt x="2156714" y="42326"/>
                  </a:lnTo>
                  <a:lnTo>
                    <a:pt x="2141823" y="20288"/>
                  </a:lnTo>
                  <a:lnTo>
                    <a:pt x="2119741" y="5441"/>
                  </a:lnTo>
                  <a:lnTo>
                    <a:pt x="2092706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 descr=""/>
            <p:cNvSpPr/>
            <p:nvPr/>
          </p:nvSpPr>
          <p:spPr>
            <a:xfrm>
              <a:off x="2576576" y="4805426"/>
              <a:ext cx="2162175" cy="685800"/>
            </a:xfrm>
            <a:custGeom>
              <a:avLst/>
              <a:gdLst/>
              <a:ahLst/>
              <a:cxnLst/>
              <a:rect l="l" t="t" r="r" b="b"/>
              <a:pathLst>
                <a:path w="2162175" h="685800">
                  <a:moveTo>
                    <a:pt x="0" y="69342"/>
                  </a:moveTo>
                  <a:lnTo>
                    <a:pt x="5441" y="42326"/>
                  </a:lnTo>
                  <a:lnTo>
                    <a:pt x="20288" y="20288"/>
                  </a:lnTo>
                  <a:lnTo>
                    <a:pt x="42326" y="5441"/>
                  </a:lnTo>
                  <a:lnTo>
                    <a:pt x="69342" y="0"/>
                  </a:lnTo>
                  <a:lnTo>
                    <a:pt x="2092706" y="0"/>
                  </a:lnTo>
                  <a:lnTo>
                    <a:pt x="2119741" y="5441"/>
                  </a:lnTo>
                  <a:lnTo>
                    <a:pt x="2141823" y="20288"/>
                  </a:lnTo>
                  <a:lnTo>
                    <a:pt x="2156714" y="42326"/>
                  </a:lnTo>
                  <a:lnTo>
                    <a:pt x="2162175" y="69342"/>
                  </a:lnTo>
                  <a:lnTo>
                    <a:pt x="2162175" y="616331"/>
                  </a:lnTo>
                  <a:lnTo>
                    <a:pt x="2156714" y="643366"/>
                  </a:lnTo>
                  <a:lnTo>
                    <a:pt x="2141823" y="665448"/>
                  </a:lnTo>
                  <a:lnTo>
                    <a:pt x="2119741" y="680339"/>
                  </a:lnTo>
                  <a:lnTo>
                    <a:pt x="2092706" y="685800"/>
                  </a:lnTo>
                  <a:lnTo>
                    <a:pt x="69342" y="685800"/>
                  </a:lnTo>
                  <a:lnTo>
                    <a:pt x="42326" y="680339"/>
                  </a:lnTo>
                  <a:lnTo>
                    <a:pt x="20288" y="665448"/>
                  </a:lnTo>
                  <a:lnTo>
                    <a:pt x="5441" y="643366"/>
                  </a:lnTo>
                  <a:lnTo>
                    <a:pt x="0" y="616331"/>
                  </a:lnTo>
                  <a:lnTo>
                    <a:pt x="0" y="69342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5" name="object 75" descr=""/>
          <p:cNvSpPr txBox="1"/>
          <p:nvPr/>
        </p:nvSpPr>
        <p:spPr>
          <a:xfrm>
            <a:off x="2670555" y="4801298"/>
            <a:ext cx="1974850" cy="596265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algn="ctr" marL="12065" marR="5080" indent="2540">
              <a:lnSpc>
                <a:spcPts val="1430"/>
              </a:lnSpc>
              <a:spcBef>
                <a:spcPts val="155"/>
              </a:spcBef>
            </a:pP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Извлечение</a:t>
            </a:r>
            <a:r>
              <a:rPr dirty="0" sz="1200" spc="-5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текста</a:t>
            </a:r>
            <a:r>
              <a:rPr dirty="0" sz="1200" spc="-8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50" b="1">
                <a:solidFill>
                  <a:srgbClr val="F5E38B"/>
                </a:solidFill>
                <a:latin typeface="Arial"/>
                <a:cs typeface="Arial"/>
              </a:rPr>
              <a:t>и 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структуры</a:t>
            </a:r>
            <a:r>
              <a:rPr dirty="0" sz="1200" spc="-4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из</a:t>
            </a:r>
            <a:r>
              <a:rPr dirty="0" sz="1200" spc="-6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документов</a:t>
            </a:r>
            <a:endParaRPr sz="1200">
              <a:latin typeface="Arial"/>
              <a:cs typeface="Arial"/>
            </a:endParaRPr>
          </a:p>
          <a:p>
            <a:pPr algn="ctr" marR="3810">
              <a:lnSpc>
                <a:spcPct val="100000"/>
              </a:lnSpc>
              <a:spcBef>
                <a:spcPts val="254"/>
              </a:spcBef>
            </a:pP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Tika,</a:t>
            </a:r>
            <a:r>
              <a:rPr dirty="0" sz="110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Tesseract</a:t>
            </a:r>
            <a:r>
              <a:rPr dirty="0" sz="1100" spc="-3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и</a:t>
            </a:r>
            <a:r>
              <a:rPr dirty="0" sz="110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Camelot</a:t>
            </a:r>
            <a:endParaRPr sz="1100">
              <a:latin typeface="Arial"/>
              <a:cs typeface="Arial"/>
            </a:endParaRPr>
          </a:p>
        </p:txBody>
      </p:sp>
      <p:sp>
        <p:nvSpPr>
          <p:cNvPr id="76" name="object 76" descr=""/>
          <p:cNvSpPr txBox="1"/>
          <p:nvPr/>
        </p:nvSpPr>
        <p:spPr>
          <a:xfrm>
            <a:off x="5420614" y="2108834"/>
            <a:ext cx="121539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Self-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hosted</a:t>
            </a:r>
            <a:r>
              <a:rPr dirty="0" sz="1200" spc="-1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25" b="1">
                <a:solidFill>
                  <a:srgbClr val="F5E38B"/>
                </a:solidFill>
                <a:latin typeface="Arial"/>
                <a:cs typeface="Arial"/>
              </a:rPr>
              <a:t>LLM</a:t>
            </a:r>
            <a:endParaRPr sz="1200">
              <a:latin typeface="Arial"/>
              <a:cs typeface="Arial"/>
            </a:endParaRPr>
          </a:p>
        </p:txBody>
      </p:sp>
      <p:sp>
        <p:nvSpPr>
          <p:cNvPr id="77" name="object 77" descr=""/>
          <p:cNvSpPr txBox="1"/>
          <p:nvPr/>
        </p:nvSpPr>
        <p:spPr>
          <a:xfrm>
            <a:off x="7887081" y="1225867"/>
            <a:ext cx="1334135" cy="421005"/>
          </a:xfrm>
          <a:prstGeom prst="rect">
            <a:avLst/>
          </a:prstGeom>
        </p:spPr>
        <p:txBody>
          <a:bodyPr wrap="square" lIns="0" tIns="6350" rIns="0" bIns="0" rtlCol="0" vert="horz">
            <a:spAutoFit/>
          </a:bodyPr>
          <a:lstStyle/>
          <a:p>
            <a:pPr marL="12700" marR="5080" indent="8255">
              <a:lnSpc>
                <a:spcPct val="105200"/>
              </a:lnSpc>
              <a:spcBef>
                <a:spcPts val="50"/>
              </a:spcBef>
            </a:pPr>
            <a:r>
              <a:rPr dirty="0" sz="1250" b="1">
                <a:solidFill>
                  <a:srgbClr val="F5E38B"/>
                </a:solidFill>
                <a:latin typeface="Arial"/>
                <a:cs typeface="Arial"/>
              </a:rPr>
              <a:t>Безопасность</a:t>
            </a:r>
            <a:r>
              <a:rPr dirty="0" sz="1250" spc="29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50" spc="-50" b="1">
                <a:solidFill>
                  <a:srgbClr val="F5E38B"/>
                </a:solidFill>
                <a:latin typeface="Arial"/>
                <a:cs typeface="Arial"/>
              </a:rPr>
              <a:t>и </a:t>
            </a:r>
            <a:r>
              <a:rPr dirty="0" sz="1250" spc="-10" b="1">
                <a:solidFill>
                  <a:srgbClr val="F5E38B"/>
                </a:solidFill>
                <a:latin typeface="Arial"/>
                <a:cs typeface="Arial"/>
              </a:rPr>
              <a:t>наблюдаемость</a:t>
            </a:r>
            <a:endParaRPr sz="1250">
              <a:latin typeface="Arial"/>
              <a:cs typeface="Arial"/>
            </a:endParaRPr>
          </a:p>
        </p:txBody>
      </p:sp>
      <p:grpSp>
        <p:nvGrpSpPr>
          <p:cNvPr id="78" name="object 78" descr=""/>
          <p:cNvGrpSpPr/>
          <p:nvPr/>
        </p:nvGrpSpPr>
        <p:grpSpPr>
          <a:xfrm>
            <a:off x="7334250" y="1276350"/>
            <a:ext cx="2326005" cy="3655060"/>
            <a:chOff x="7334250" y="1276350"/>
            <a:chExt cx="2326005" cy="3655060"/>
          </a:xfrm>
        </p:grpSpPr>
        <p:pic>
          <p:nvPicPr>
            <p:cNvPr id="79" name="object 79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7334250" y="1276350"/>
              <a:ext cx="304800" cy="304800"/>
            </a:xfrm>
            <a:prstGeom prst="rect">
              <a:avLst/>
            </a:prstGeom>
          </p:spPr>
        </p:pic>
        <p:sp>
          <p:nvSpPr>
            <p:cNvPr id="80" name="object 80" descr=""/>
            <p:cNvSpPr/>
            <p:nvPr/>
          </p:nvSpPr>
          <p:spPr>
            <a:xfrm>
              <a:off x="7415276" y="4310126"/>
              <a:ext cx="2241550" cy="16510"/>
            </a:xfrm>
            <a:custGeom>
              <a:avLst/>
              <a:gdLst/>
              <a:ahLst/>
              <a:cxnLst/>
              <a:rect l="l" t="t" r="r" b="b"/>
              <a:pathLst>
                <a:path w="2241550" h="16510">
                  <a:moveTo>
                    <a:pt x="0" y="16510"/>
                  </a:moveTo>
                  <a:lnTo>
                    <a:pt x="2241423" y="0"/>
                  </a:lnTo>
                </a:path>
              </a:pathLst>
            </a:custGeom>
            <a:ln w="6350">
              <a:solidFill>
                <a:srgbClr val="D9D9D9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 descr=""/>
            <p:cNvSpPr/>
            <p:nvPr/>
          </p:nvSpPr>
          <p:spPr>
            <a:xfrm>
              <a:off x="7453376" y="4405376"/>
              <a:ext cx="2162175" cy="523875"/>
            </a:xfrm>
            <a:custGeom>
              <a:avLst/>
              <a:gdLst/>
              <a:ahLst/>
              <a:cxnLst/>
              <a:rect l="l" t="t" r="r" b="b"/>
              <a:pathLst>
                <a:path w="2162175" h="523875">
                  <a:moveTo>
                    <a:pt x="2109089" y="0"/>
                  </a:moveTo>
                  <a:lnTo>
                    <a:pt x="52958" y="0"/>
                  </a:lnTo>
                  <a:lnTo>
                    <a:pt x="32307" y="4149"/>
                  </a:lnTo>
                  <a:lnTo>
                    <a:pt x="15478" y="15478"/>
                  </a:lnTo>
                  <a:lnTo>
                    <a:pt x="4149" y="32307"/>
                  </a:lnTo>
                  <a:lnTo>
                    <a:pt x="0" y="52959"/>
                  </a:lnTo>
                  <a:lnTo>
                    <a:pt x="0" y="470788"/>
                  </a:lnTo>
                  <a:lnTo>
                    <a:pt x="4149" y="491460"/>
                  </a:lnTo>
                  <a:lnTo>
                    <a:pt x="15478" y="508333"/>
                  </a:lnTo>
                  <a:lnTo>
                    <a:pt x="32307" y="519705"/>
                  </a:lnTo>
                  <a:lnTo>
                    <a:pt x="52958" y="523875"/>
                  </a:lnTo>
                  <a:lnTo>
                    <a:pt x="2109089" y="523875"/>
                  </a:lnTo>
                  <a:lnTo>
                    <a:pt x="2129760" y="519705"/>
                  </a:lnTo>
                  <a:lnTo>
                    <a:pt x="2146633" y="508333"/>
                  </a:lnTo>
                  <a:lnTo>
                    <a:pt x="2158005" y="491460"/>
                  </a:lnTo>
                  <a:lnTo>
                    <a:pt x="2162175" y="470788"/>
                  </a:lnTo>
                  <a:lnTo>
                    <a:pt x="2162175" y="52959"/>
                  </a:lnTo>
                  <a:lnTo>
                    <a:pt x="2158005" y="32307"/>
                  </a:lnTo>
                  <a:lnTo>
                    <a:pt x="2146633" y="15478"/>
                  </a:lnTo>
                  <a:lnTo>
                    <a:pt x="2129760" y="4149"/>
                  </a:lnTo>
                  <a:lnTo>
                    <a:pt x="2109089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2" name="object 82" descr=""/>
            <p:cNvSpPr/>
            <p:nvPr/>
          </p:nvSpPr>
          <p:spPr>
            <a:xfrm>
              <a:off x="7453376" y="4405376"/>
              <a:ext cx="2162175" cy="523875"/>
            </a:xfrm>
            <a:custGeom>
              <a:avLst/>
              <a:gdLst/>
              <a:ahLst/>
              <a:cxnLst/>
              <a:rect l="l" t="t" r="r" b="b"/>
              <a:pathLst>
                <a:path w="2162175" h="523875">
                  <a:moveTo>
                    <a:pt x="0" y="52959"/>
                  </a:moveTo>
                  <a:lnTo>
                    <a:pt x="4149" y="32307"/>
                  </a:lnTo>
                  <a:lnTo>
                    <a:pt x="15478" y="15478"/>
                  </a:lnTo>
                  <a:lnTo>
                    <a:pt x="32307" y="4149"/>
                  </a:lnTo>
                  <a:lnTo>
                    <a:pt x="52958" y="0"/>
                  </a:lnTo>
                  <a:lnTo>
                    <a:pt x="2109089" y="0"/>
                  </a:lnTo>
                  <a:lnTo>
                    <a:pt x="2129760" y="4149"/>
                  </a:lnTo>
                  <a:lnTo>
                    <a:pt x="2146633" y="15478"/>
                  </a:lnTo>
                  <a:lnTo>
                    <a:pt x="2158005" y="32307"/>
                  </a:lnTo>
                  <a:lnTo>
                    <a:pt x="2162175" y="52959"/>
                  </a:lnTo>
                  <a:lnTo>
                    <a:pt x="2162175" y="470788"/>
                  </a:lnTo>
                  <a:lnTo>
                    <a:pt x="2158005" y="491460"/>
                  </a:lnTo>
                  <a:lnTo>
                    <a:pt x="2146633" y="508333"/>
                  </a:lnTo>
                  <a:lnTo>
                    <a:pt x="2129760" y="519705"/>
                  </a:lnTo>
                  <a:lnTo>
                    <a:pt x="2109089" y="523875"/>
                  </a:lnTo>
                  <a:lnTo>
                    <a:pt x="52958" y="523875"/>
                  </a:lnTo>
                  <a:lnTo>
                    <a:pt x="32307" y="519705"/>
                  </a:lnTo>
                  <a:lnTo>
                    <a:pt x="15478" y="508333"/>
                  </a:lnTo>
                  <a:lnTo>
                    <a:pt x="4149" y="491460"/>
                  </a:lnTo>
                  <a:lnTo>
                    <a:pt x="0" y="470788"/>
                  </a:lnTo>
                  <a:lnTo>
                    <a:pt x="0" y="52959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3" name="object 83" descr=""/>
          <p:cNvSpPr txBox="1"/>
          <p:nvPr/>
        </p:nvSpPr>
        <p:spPr>
          <a:xfrm>
            <a:off x="7701660" y="1999402"/>
            <a:ext cx="1699260" cy="447675"/>
          </a:xfrm>
          <a:prstGeom prst="rect">
            <a:avLst/>
          </a:prstGeom>
        </p:spPr>
        <p:txBody>
          <a:bodyPr wrap="square" lIns="0" tIns="4762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75"/>
              </a:spcBef>
            </a:pP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Управление</a:t>
            </a:r>
            <a:r>
              <a:rPr dirty="0" sz="1200" spc="-4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доступом</a:t>
            </a:r>
            <a:endParaRPr sz="1200">
              <a:latin typeface="Arial"/>
              <a:cs typeface="Arial"/>
            </a:endParaRPr>
          </a:p>
          <a:p>
            <a:pPr algn="ctr" marR="6350">
              <a:lnSpc>
                <a:spcPct val="100000"/>
              </a:lnSpc>
              <a:spcBef>
                <a:spcPts val="280"/>
              </a:spcBef>
            </a:pP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Keycloak/Casdoor</a:t>
            </a:r>
            <a:endParaRPr sz="1100">
              <a:latin typeface="Arial"/>
              <a:cs typeface="Arial"/>
            </a:endParaRPr>
          </a:p>
        </p:txBody>
      </p:sp>
      <p:sp>
        <p:nvSpPr>
          <p:cNvPr id="84" name="object 84" descr=""/>
          <p:cNvSpPr txBox="1"/>
          <p:nvPr/>
        </p:nvSpPr>
        <p:spPr>
          <a:xfrm>
            <a:off x="8001381" y="4400929"/>
            <a:ext cx="1047750" cy="448945"/>
          </a:xfrm>
          <a:prstGeom prst="rect">
            <a:avLst/>
          </a:prstGeom>
        </p:spPr>
        <p:txBody>
          <a:bodyPr wrap="square" lIns="0" tIns="48260" rIns="0" bIns="0" rtlCol="0" vert="horz">
            <a:spAutoFit/>
          </a:bodyPr>
          <a:lstStyle/>
          <a:p>
            <a:pPr marL="42545">
              <a:lnSpc>
                <a:spcPct val="100000"/>
              </a:lnSpc>
              <a:spcBef>
                <a:spcPts val="380"/>
              </a:spcBef>
            </a:pP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Трассировка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90"/>
              </a:spcBef>
            </a:pP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OpenTelemetry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85" name="object 85" descr=""/>
          <p:cNvGrpSpPr/>
          <p:nvPr/>
        </p:nvGrpSpPr>
        <p:grpSpPr>
          <a:xfrm>
            <a:off x="7431151" y="5002276"/>
            <a:ext cx="2247900" cy="748030"/>
            <a:chOff x="7431151" y="5002276"/>
            <a:chExt cx="2247900" cy="748030"/>
          </a:xfrm>
        </p:grpSpPr>
        <p:sp>
          <p:nvSpPr>
            <p:cNvPr id="86" name="object 86" descr=""/>
            <p:cNvSpPr/>
            <p:nvPr/>
          </p:nvSpPr>
          <p:spPr>
            <a:xfrm>
              <a:off x="7434326" y="5005451"/>
              <a:ext cx="2241550" cy="16510"/>
            </a:xfrm>
            <a:custGeom>
              <a:avLst/>
              <a:gdLst/>
              <a:ahLst/>
              <a:cxnLst/>
              <a:rect l="l" t="t" r="r" b="b"/>
              <a:pathLst>
                <a:path w="2241550" h="16510">
                  <a:moveTo>
                    <a:pt x="0" y="16510"/>
                  </a:moveTo>
                  <a:lnTo>
                    <a:pt x="2241423" y="0"/>
                  </a:lnTo>
                </a:path>
              </a:pathLst>
            </a:custGeom>
            <a:ln w="6350">
              <a:solidFill>
                <a:srgbClr val="D9D9D9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7" name="object 87" descr=""/>
            <p:cNvSpPr/>
            <p:nvPr/>
          </p:nvSpPr>
          <p:spPr>
            <a:xfrm>
              <a:off x="7462901" y="5062601"/>
              <a:ext cx="2171700" cy="685800"/>
            </a:xfrm>
            <a:custGeom>
              <a:avLst/>
              <a:gdLst/>
              <a:ahLst/>
              <a:cxnLst/>
              <a:rect l="l" t="t" r="r" b="b"/>
              <a:pathLst>
                <a:path w="2171700" h="685800">
                  <a:moveTo>
                    <a:pt x="2102230" y="0"/>
                  </a:moveTo>
                  <a:lnTo>
                    <a:pt x="69342" y="0"/>
                  </a:lnTo>
                  <a:lnTo>
                    <a:pt x="42326" y="5441"/>
                  </a:lnTo>
                  <a:lnTo>
                    <a:pt x="20288" y="20288"/>
                  </a:lnTo>
                  <a:lnTo>
                    <a:pt x="5441" y="42326"/>
                  </a:lnTo>
                  <a:lnTo>
                    <a:pt x="0" y="69342"/>
                  </a:lnTo>
                  <a:lnTo>
                    <a:pt x="0" y="616318"/>
                  </a:lnTo>
                  <a:lnTo>
                    <a:pt x="5441" y="643340"/>
                  </a:lnTo>
                  <a:lnTo>
                    <a:pt x="20288" y="665405"/>
                  </a:lnTo>
                  <a:lnTo>
                    <a:pt x="42326" y="680281"/>
                  </a:lnTo>
                  <a:lnTo>
                    <a:pt x="69342" y="685736"/>
                  </a:lnTo>
                  <a:lnTo>
                    <a:pt x="2102230" y="685736"/>
                  </a:lnTo>
                  <a:lnTo>
                    <a:pt x="2129266" y="680281"/>
                  </a:lnTo>
                  <a:lnTo>
                    <a:pt x="2151348" y="665405"/>
                  </a:lnTo>
                  <a:lnTo>
                    <a:pt x="2166239" y="643340"/>
                  </a:lnTo>
                  <a:lnTo>
                    <a:pt x="2171700" y="616318"/>
                  </a:lnTo>
                  <a:lnTo>
                    <a:pt x="2171700" y="69342"/>
                  </a:lnTo>
                  <a:lnTo>
                    <a:pt x="2166238" y="42326"/>
                  </a:lnTo>
                  <a:lnTo>
                    <a:pt x="2151348" y="20288"/>
                  </a:lnTo>
                  <a:lnTo>
                    <a:pt x="2129266" y="5441"/>
                  </a:lnTo>
                  <a:lnTo>
                    <a:pt x="2102230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8" name="object 88" descr=""/>
            <p:cNvSpPr/>
            <p:nvPr/>
          </p:nvSpPr>
          <p:spPr>
            <a:xfrm>
              <a:off x="7462901" y="5062601"/>
              <a:ext cx="2171700" cy="685800"/>
            </a:xfrm>
            <a:custGeom>
              <a:avLst/>
              <a:gdLst/>
              <a:ahLst/>
              <a:cxnLst/>
              <a:rect l="l" t="t" r="r" b="b"/>
              <a:pathLst>
                <a:path w="2171700" h="685800">
                  <a:moveTo>
                    <a:pt x="0" y="69342"/>
                  </a:moveTo>
                  <a:lnTo>
                    <a:pt x="5441" y="42326"/>
                  </a:lnTo>
                  <a:lnTo>
                    <a:pt x="20288" y="20288"/>
                  </a:lnTo>
                  <a:lnTo>
                    <a:pt x="42326" y="5441"/>
                  </a:lnTo>
                  <a:lnTo>
                    <a:pt x="69342" y="0"/>
                  </a:lnTo>
                  <a:lnTo>
                    <a:pt x="2102230" y="0"/>
                  </a:lnTo>
                  <a:lnTo>
                    <a:pt x="2129266" y="5441"/>
                  </a:lnTo>
                  <a:lnTo>
                    <a:pt x="2151348" y="20288"/>
                  </a:lnTo>
                  <a:lnTo>
                    <a:pt x="2166238" y="42326"/>
                  </a:lnTo>
                  <a:lnTo>
                    <a:pt x="2171700" y="69342"/>
                  </a:lnTo>
                  <a:lnTo>
                    <a:pt x="2171700" y="616318"/>
                  </a:lnTo>
                  <a:lnTo>
                    <a:pt x="2166239" y="643340"/>
                  </a:lnTo>
                  <a:lnTo>
                    <a:pt x="2151348" y="665405"/>
                  </a:lnTo>
                  <a:lnTo>
                    <a:pt x="2129266" y="680281"/>
                  </a:lnTo>
                  <a:lnTo>
                    <a:pt x="2102230" y="685736"/>
                  </a:lnTo>
                  <a:lnTo>
                    <a:pt x="69342" y="685736"/>
                  </a:lnTo>
                  <a:lnTo>
                    <a:pt x="42326" y="680281"/>
                  </a:lnTo>
                  <a:lnTo>
                    <a:pt x="20288" y="665405"/>
                  </a:lnTo>
                  <a:lnTo>
                    <a:pt x="5441" y="643340"/>
                  </a:lnTo>
                  <a:lnTo>
                    <a:pt x="0" y="616318"/>
                  </a:lnTo>
                  <a:lnTo>
                    <a:pt x="0" y="69342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9" name="object 89" descr=""/>
          <p:cNvSpPr txBox="1"/>
          <p:nvPr/>
        </p:nvSpPr>
        <p:spPr>
          <a:xfrm>
            <a:off x="7752333" y="5095621"/>
            <a:ext cx="1594485" cy="562610"/>
          </a:xfrm>
          <a:prstGeom prst="rect">
            <a:avLst/>
          </a:prstGeom>
        </p:spPr>
        <p:txBody>
          <a:bodyPr wrap="square" lIns="0" tIns="10795" rIns="0" bIns="0" rtlCol="0" vert="horz">
            <a:spAutoFit/>
          </a:bodyPr>
          <a:lstStyle/>
          <a:p>
            <a:pPr algn="ctr" marL="12065" marR="5080">
              <a:lnSpc>
                <a:spcPct val="100800"/>
              </a:lnSpc>
              <a:spcBef>
                <a:spcPts val="85"/>
              </a:spcBef>
            </a:pP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Контроль</a:t>
            </a:r>
            <a:r>
              <a:rPr dirty="0" sz="1200" spc="-4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качества</a:t>
            </a:r>
            <a:r>
              <a:rPr dirty="0" sz="1200" spc="-50" b="1">
                <a:solidFill>
                  <a:srgbClr val="F5E38B"/>
                </a:solidFill>
                <a:latin typeface="Arial"/>
                <a:cs typeface="Arial"/>
              </a:rPr>
              <a:t> и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логирование</a:t>
            </a:r>
            <a:r>
              <a:rPr dirty="0" sz="1200" spc="1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25" b="1">
                <a:solidFill>
                  <a:srgbClr val="F5E38B"/>
                </a:solidFill>
                <a:latin typeface="Arial"/>
                <a:cs typeface="Arial"/>
              </a:rPr>
              <a:t>LLM </a:t>
            </a: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Langfuse/RAGAS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90" name="object 90" descr=""/>
          <p:cNvGrpSpPr/>
          <p:nvPr/>
        </p:nvGrpSpPr>
        <p:grpSpPr>
          <a:xfrm>
            <a:off x="9966388" y="1879663"/>
            <a:ext cx="2117725" cy="2108200"/>
            <a:chOff x="9966388" y="1879663"/>
            <a:chExt cx="2117725" cy="2108200"/>
          </a:xfrm>
        </p:grpSpPr>
        <p:sp>
          <p:nvSpPr>
            <p:cNvPr id="91" name="object 91" descr=""/>
            <p:cNvSpPr/>
            <p:nvPr/>
          </p:nvSpPr>
          <p:spPr>
            <a:xfrm>
              <a:off x="9967976" y="1881251"/>
              <a:ext cx="2114550" cy="2105025"/>
            </a:xfrm>
            <a:custGeom>
              <a:avLst/>
              <a:gdLst/>
              <a:ahLst/>
              <a:cxnLst/>
              <a:rect l="l" t="t" r="r" b="b"/>
              <a:pathLst>
                <a:path w="2114550" h="2105025">
                  <a:moveTo>
                    <a:pt x="1901444" y="0"/>
                  </a:moveTo>
                  <a:lnTo>
                    <a:pt x="212978" y="0"/>
                  </a:lnTo>
                  <a:lnTo>
                    <a:pt x="164152" y="5626"/>
                  </a:lnTo>
                  <a:lnTo>
                    <a:pt x="119326" y="21651"/>
                  </a:lnTo>
                  <a:lnTo>
                    <a:pt x="79781" y="46796"/>
                  </a:lnTo>
                  <a:lnTo>
                    <a:pt x="46796" y="79781"/>
                  </a:lnTo>
                  <a:lnTo>
                    <a:pt x="21651" y="119326"/>
                  </a:lnTo>
                  <a:lnTo>
                    <a:pt x="5626" y="164152"/>
                  </a:lnTo>
                  <a:lnTo>
                    <a:pt x="0" y="212978"/>
                  </a:lnTo>
                  <a:lnTo>
                    <a:pt x="0" y="1891919"/>
                  </a:lnTo>
                  <a:lnTo>
                    <a:pt x="5626" y="1940745"/>
                  </a:lnTo>
                  <a:lnTo>
                    <a:pt x="21651" y="1985571"/>
                  </a:lnTo>
                  <a:lnTo>
                    <a:pt x="46796" y="2025116"/>
                  </a:lnTo>
                  <a:lnTo>
                    <a:pt x="79781" y="2058101"/>
                  </a:lnTo>
                  <a:lnTo>
                    <a:pt x="119326" y="2083246"/>
                  </a:lnTo>
                  <a:lnTo>
                    <a:pt x="164152" y="2099271"/>
                  </a:lnTo>
                  <a:lnTo>
                    <a:pt x="212978" y="2104898"/>
                  </a:lnTo>
                  <a:lnTo>
                    <a:pt x="1901444" y="2104898"/>
                  </a:lnTo>
                  <a:lnTo>
                    <a:pt x="1950277" y="2099271"/>
                  </a:lnTo>
                  <a:lnTo>
                    <a:pt x="1995121" y="2083246"/>
                  </a:lnTo>
                  <a:lnTo>
                    <a:pt x="2034691" y="2058101"/>
                  </a:lnTo>
                  <a:lnTo>
                    <a:pt x="2067703" y="2025116"/>
                  </a:lnTo>
                  <a:lnTo>
                    <a:pt x="2092873" y="1985571"/>
                  </a:lnTo>
                  <a:lnTo>
                    <a:pt x="2108916" y="1940745"/>
                  </a:lnTo>
                  <a:lnTo>
                    <a:pt x="2114550" y="1891919"/>
                  </a:lnTo>
                  <a:lnTo>
                    <a:pt x="2114550" y="212978"/>
                  </a:lnTo>
                  <a:lnTo>
                    <a:pt x="2108916" y="164152"/>
                  </a:lnTo>
                  <a:lnTo>
                    <a:pt x="2092873" y="119326"/>
                  </a:lnTo>
                  <a:lnTo>
                    <a:pt x="2067703" y="79781"/>
                  </a:lnTo>
                  <a:lnTo>
                    <a:pt x="2034691" y="46796"/>
                  </a:lnTo>
                  <a:lnTo>
                    <a:pt x="1995121" y="21651"/>
                  </a:lnTo>
                  <a:lnTo>
                    <a:pt x="1950277" y="5626"/>
                  </a:lnTo>
                  <a:lnTo>
                    <a:pt x="1901444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2" name="object 92" descr=""/>
            <p:cNvSpPr/>
            <p:nvPr/>
          </p:nvSpPr>
          <p:spPr>
            <a:xfrm>
              <a:off x="9967976" y="1881251"/>
              <a:ext cx="2114550" cy="2105025"/>
            </a:xfrm>
            <a:custGeom>
              <a:avLst/>
              <a:gdLst/>
              <a:ahLst/>
              <a:cxnLst/>
              <a:rect l="l" t="t" r="r" b="b"/>
              <a:pathLst>
                <a:path w="2114550" h="2105025">
                  <a:moveTo>
                    <a:pt x="0" y="212978"/>
                  </a:moveTo>
                  <a:lnTo>
                    <a:pt x="5626" y="164152"/>
                  </a:lnTo>
                  <a:lnTo>
                    <a:pt x="21651" y="119326"/>
                  </a:lnTo>
                  <a:lnTo>
                    <a:pt x="46796" y="79781"/>
                  </a:lnTo>
                  <a:lnTo>
                    <a:pt x="79781" y="46796"/>
                  </a:lnTo>
                  <a:lnTo>
                    <a:pt x="119326" y="21651"/>
                  </a:lnTo>
                  <a:lnTo>
                    <a:pt x="164152" y="5626"/>
                  </a:lnTo>
                  <a:lnTo>
                    <a:pt x="212978" y="0"/>
                  </a:lnTo>
                  <a:lnTo>
                    <a:pt x="1901444" y="0"/>
                  </a:lnTo>
                  <a:lnTo>
                    <a:pt x="1950277" y="5626"/>
                  </a:lnTo>
                  <a:lnTo>
                    <a:pt x="1995121" y="21651"/>
                  </a:lnTo>
                  <a:lnTo>
                    <a:pt x="2034691" y="46796"/>
                  </a:lnTo>
                  <a:lnTo>
                    <a:pt x="2067703" y="79781"/>
                  </a:lnTo>
                  <a:lnTo>
                    <a:pt x="2092873" y="119326"/>
                  </a:lnTo>
                  <a:lnTo>
                    <a:pt x="2108916" y="164152"/>
                  </a:lnTo>
                  <a:lnTo>
                    <a:pt x="2114550" y="212978"/>
                  </a:lnTo>
                  <a:lnTo>
                    <a:pt x="2114550" y="1891919"/>
                  </a:lnTo>
                  <a:lnTo>
                    <a:pt x="2108916" y="1940745"/>
                  </a:lnTo>
                  <a:lnTo>
                    <a:pt x="2092873" y="1985571"/>
                  </a:lnTo>
                  <a:lnTo>
                    <a:pt x="2067703" y="2025116"/>
                  </a:lnTo>
                  <a:lnTo>
                    <a:pt x="2034691" y="2058101"/>
                  </a:lnTo>
                  <a:lnTo>
                    <a:pt x="1995121" y="2083246"/>
                  </a:lnTo>
                  <a:lnTo>
                    <a:pt x="1950277" y="2099271"/>
                  </a:lnTo>
                  <a:lnTo>
                    <a:pt x="1901444" y="2104898"/>
                  </a:lnTo>
                  <a:lnTo>
                    <a:pt x="212978" y="2104898"/>
                  </a:lnTo>
                  <a:lnTo>
                    <a:pt x="164152" y="2099271"/>
                  </a:lnTo>
                  <a:lnTo>
                    <a:pt x="119326" y="2083246"/>
                  </a:lnTo>
                  <a:lnTo>
                    <a:pt x="79781" y="2058101"/>
                  </a:lnTo>
                  <a:lnTo>
                    <a:pt x="46796" y="2025116"/>
                  </a:lnTo>
                  <a:lnTo>
                    <a:pt x="21651" y="1985571"/>
                  </a:lnTo>
                  <a:lnTo>
                    <a:pt x="5626" y="1940745"/>
                  </a:lnTo>
                  <a:lnTo>
                    <a:pt x="0" y="1891919"/>
                  </a:lnTo>
                  <a:lnTo>
                    <a:pt x="0" y="212978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3" name="object 93" descr=""/>
          <p:cNvSpPr txBox="1"/>
          <p:nvPr/>
        </p:nvSpPr>
        <p:spPr>
          <a:xfrm>
            <a:off x="10094594" y="3513518"/>
            <a:ext cx="1744345" cy="36893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60960" indent="-57150">
              <a:lnSpc>
                <a:spcPct val="100000"/>
              </a:lnSpc>
              <a:spcBef>
                <a:spcPts val="125"/>
              </a:spcBef>
              <a:buSzPct val="90909"/>
              <a:buFont typeface="Microsoft Sans Serif"/>
              <a:buChar char="•"/>
              <a:tabLst>
                <a:tab pos="60960" algn="l"/>
              </a:tabLst>
            </a:pP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Встроенный</a:t>
            </a:r>
            <a:r>
              <a:rPr dirty="0" sz="1100" spc="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векторный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поиск</a:t>
            </a:r>
            <a:endParaRPr sz="1100">
              <a:latin typeface="Arial"/>
              <a:cs typeface="Arial"/>
            </a:endParaRPr>
          </a:p>
        </p:txBody>
      </p:sp>
      <p:sp>
        <p:nvSpPr>
          <p:cNvPr id="94" name="object 94" descr=""/>
          <p:cNvSpPr txBox="1"/>
          <p:nvPr/>
        </p:nvSpPr>
        <p:spPr>
          <a:xfrm>
            <a:off x="10077195" y="1979231"/>
            <a:ext cx="1751330" cy="1398270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468630" marR="19685" indent="-456565">
              <a:lnSpc>
                <a:spcPts val="1430"/>
              </a:lnSpc>
              <a:spcBef>
                <a:spcPts val="155"/>
              </a:spcBef>
            </a:pP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Центр</a:t>
            </a:r>
            <a:r>
              <a:rPr dirty="0" sz="1200" spc="2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данных</a:t>
            </a:r>
            <a:r>
              <a:rPr dirty="0" sz="1200" spc="-4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-</a:t>
            </a:r>
            <a:r>
              <a:rPr dirty="0" sz="1200" spc="-2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Selena Lakehouse</a:t>
            </a:r>
            <a:endParaRPr sz="1200">
              <a:latin typeface="Arial"/>
              <a:cs typeface="Arial"/>
            </a:endParaRPr>
          </a:p>
          <a:p>
            <a:pPr marL="78105" indent="-57150">
              <a:lnSpc>
                <a:spcPts val="1270"/>
              </a:lnSpc>
              <a:buSzPct val="90909"/>
              <a:buFont typeface="Microsoft Sans Serif"/>
              <a:buChar char="•"/>
              <a:tabLst>
                <a:tab pos="78105" algn="l"/>
              </a:tabLst>
            </a:pP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Единая</a:t>
            </a:r>
            <a:r>
              <a:rPr dirty="0" sz="1100" spc="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платформа</a:t>
            </a:r>
            <a:r>
              <a:rPr dirty="0" sz="1100" spc="-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25" b="1">
                <a:solidFill>
                  <a:srgbClr val="FFFFFF"/>
                </a:solidFill>
                <a:latin typeface="Arial"/>
                <a:cs typeface="Arial"/>
              </a:rPr>
              <a:t>для</a:t>
            </a:r>
            <a:endParaRPr sz="1100">
              <a:latin typeface="Arial"/>
              <a:cs typeface="Arial"/>
            </a:endParaRPr>
          </a:p>
          <a:p>
            <a:pPr marL="29845" marR="5080">
              <a:lnSpc>
                <a:spcPct val="99600"/>
              </a:lnSpc>
              <a:spcBef>
                <a:spcPts val="40"/>
              </a:spcBef>
            </a:pP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хранения</a:t>
            </a:r>
            <a:r>
              <a:rPr dirty="0" sz="1100" spc="-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и</a:t>
            </a:r>
            <a:r>
              <a:rPr dirty="0" sz="1100" spc="-4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обработки 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данных,</a:t>
            </a:r>
            <a:r>
              <a:rPr dirty="0" sz="1100" spc="-4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включая документы,</a:t>
            </a:r>
            <a:r>
              <a:rPr dirty="0" sz="1100" spc="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метаданные 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и</a:t>
            </a:r>
            <a:r>
              <a:rPr dirty="0" sz="110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векторные представления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95" name="object 95" descr=""/>
          <p:cNvGrpSpPr/>
          <p:nvPr/>
        </p:nvGrpSpPr>
        <p:grpSpPr>
          <a:xfrm>
            <a:off x="9888601" y="4049776"/>
            <a:ext cx="2247900" cy="871855"/>
            <a:chOff x="9888601" y="4049776"/>
            <a:chExt cx="2247900" cy="871855"/>
          </a:xfrm>
        </p:grpSpPr>
        <p:sp>
          <p:nvSpPr>
            <p:cNvPr id="96" name="object 96" descr=""/>
            <p:cNvSpPr/>
            <p:nvPr/>
          </p:nvSpPr>
          <p:spPr>
            <a:xfrm>
              <a:off x="9891776" y="4052951"/>
              <a:ext cx="2241550" cy="16510"/>
            </a:xfrm>
            <a:custGeom>
              <a:avLst/>
              <a:gdLst/>
              <a:ahLst/>
              <a:cxnLst/>
              <a:rect l="l" t="t" r="r" b="b"/>
              <a:pathLst>
                <a:path w="2241550" h="16510">
                  <a:moveTo>
                    <a:pt x="0" y="16510"/>
                  </a:moveTo>
                  <a:lnTo>
                    <a:pt x="2241423" y="0"/>
                  </a:lnTo>
                </a:path>
              </a:pathLst>
            </a:custGeom>
            <a:ln w="6350">
              <a:solidFill>
                <a:srgbClr val="D9D9D9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7" name="object 97" descr=""/>
            <p:cNvSpPr/>
            <p:nvPr/>
          </p:nvSpPr>
          <p:spPr>
            <a:xfrm>
              <a:off x="9939401" y="4148201"/>
              <a:ext cx="2162175" cy="771525"/>
            </a:xfrm>
            <a:custGeom>
              <a:avLst/>
              <a:gdLst/>
              <a:ahLst/>
              <a:cxnLst/>
              <a:rect l="l" t="t" r="r" b="b"/>
              <a:pathLst>
                <a:path w="2162175" h="771525">
                  <a:moveTo>
                    <a:pt x="2084070" y="0"/>
                  </a:moveTo>
                  <a:lnTo>
                    <a:pt x="77977" y="0"/>
                  </a:lnTo>
                  <a:lnTo>
                    <a:pt x="47630" y="6129"/>
                  </a:lnTo>
                  <a:lnTo>
                    <a:pt x="22844" y="22844"/>
                  </a:lnTo>
                  <a:lnTo>
                    <a:pt x="6129" y="47630"/>
                  </a:lnTo>
                  <a:lnTo>
                    <a:pt x="0" y="77978"/>
                  </a:lnTo>
                  <a:lnTo>
                    <a:pt x="0" y="693419"/>
                  </a:lnTo>
                  <a:lnTo>
                    <a:pt x="6129" y="723786"/>
                  </a:lnTo>
                  <a:lnTo>
                    <a:pt x="22844" y="748617"/>
                  </a:lnTo>
                  <a:lnTo>
                    <a:pt x="47630" y="765375"/>
                  </a:lnTo>
                  <a:lnTo>
                    <a:pt x="77977" y="771525"/>
                  </a:lnTo>
                  <a:lnTo>
                    <a:pt x="2084070" y="771525"/>
                  </a:lnTo>
                  <a:lnTo>
                    <a:pt x="2114436" y="765375"/>
                  </a:lnTo>
                  <a:lnTo>
                    <a:pt x="2139267" y="748617"/>
                  </a:lnTo>
                  <a:lnTo>
                    <a:pt x="2156025" y="723786"/>
                  </a:lnTo>
                  <a:lnTo>
                    <a:pt x="2162175" y="693419"/>
                  </a:lnTo>
                  <a:lnTo>
                    <a:pt x="2162175" y="77978"/>
                  </a:lnTo>
                  <a:lnTo>
                    <a:pt x="2156025" y="47630"/>
                  </a:lnTo>
                  <a:lnTo>
                    <a:pt x="2139267" y="22844"/>
                  </a:lnTo>
                  <a:lnTo>
                    <a:pt x="2114436" y="6129"/>
                  </a:lnTo>
                  <a:lnTo>
                    <a:pt x="2084070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8" name="object 98" descr=""/>
            <p:cNvSpPr/>
            <p:nvPr/>
          </p:nvSpPr>
          <p:spPr>
            <a:xfrm>
              <a:off x="9939401" y="4148201"/>
              <a:ext cx="2162175" cy="771525"/>
            </a:xfrm>
            <a:custGeom>
              <a:avLst/>
              <a:gdLst/>
              <a:ahLst/>
              <a:cxnLst/>
              <a:rect l="l" t="t" r="r" b="b"/>
              <a:pathLst>
                <a:path w="2162175" h="771525">
                  <a:moveTo>
                    <a:pt x="0" y="77978"/>
                  </a:moveTo>
                  <a:lnTo>
                    <a:pt x="6129" y="47630"/>
                  </a:lnTo>
                  <a:lnTo>
                    <a:pt x="22844" y="22844"/>
                  </a:lnTo>
                  <a:lnTo>
                    <a:pt x="47630" y="6129"/>
                  </a:lnTo>
                  <a:lnTo>
                    <a:pt x="77977" y="0"/>
                  </a:lnTo>
                  <a:lnTo>
                    <a:pt x="2084070" y="0"/>
                  </a:lnTo>
                  <a:lnTo>
                    <a:pt x="2114436" y="6129"/>
                  </a:lnTo>
                  <a:lnTo>
                    <a:pt x="2139267" y="22844"/>
                  </a:lnTo>
                  <a:lnTo>
                    <a:pt x="2156025" y="47630"/>
                  </a:lnTo>
                  <a:lnTo>
                    <a:pt x="2162175" y="77978"/>
                  </a:lnTo>
                  <a:lnTo>
                    <a:pt x="2162175" y="693419"/>
                  </a:lnTo>
                  <a:lnTo>
                    <a:pt x="2156025" y="723786"/>
                  </a:lnTo>
                  <a:lnTo>
                    <a:pt x="2139267" y="748617"/>
                  </a:lnTo>
                  <a:lnTo>
                    <a:pt x="2114436" y="765375"/>
                  </a:lnTo>
                  <a:lnTo>
                    <a:pt x="2084070" y="771525"/>
                  </a:lnTo>
                  <a:lnTo>
                    <a:pt x="77977" y="771525"/>
                  </a:lnTo>
                  <a:lnTo>
                    <a:pt x="47630" y="765375"/>
                  </a:lnTo>
                  <a:lnTo>
                    <a:pt x="22844" y="748617"/>
                  </a:lnTo>
                  <a:lnTo>
                    <a:pt x="6129" y="723786"/>
                  </a:lnTo>
                  <a:lnTo>
                    <a:pt x="0" y="693419"/>
                  </a:lnTo>
                  <a:lnTo>
                    <a:pt x="0" y="77978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9" name="object 99" descr=""/>
          <p:cNvSpPr txBox="1"/>
          <p:nvPr/>
        </p:nvSpPr>
        <p:spPr>
          <a:xfrm>
            <a:off x="10082530" y="4138612"/>
            <a:ext cx="1784350" cy="723900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algn="ctr" marL="12065" marR="5080" indent="635">
              <a:lnSpc>
                <a:spcPct val="96400"/>
              </a:lnSpc>
              <a:spcBef>
                <a:spcPts val="155"/>
              </a:spcBef>
            </a:pP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Для</a:t>
            </a:r>
            <a:r>
              <a:rPr dirty="0" sz="1200" spc="-8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построения</a:t>
            </a:r>
            <a:r>
              <a:rPr dirty="0" sz="1200" spc="-40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50" b="1">
                <a:solidFill>
                  <a:srgbClr val="F5E38B"/>
                </a:solidFill>
                <a:latin typeface="Arial"/>
                <a:cs typeface="Arial"/>
              </a:rPr>
              <a:t>и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анализа</a:t>
            </a:r>
            <a:r>
              <a:rPr dirty="0" sz="1200" spc="-2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графа мошеннических</a:t>
            </a:r>
            <a:r>
              <a:rPr dirty="0" sz="1200" spc="2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связей </a:t>
            </a: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ArangoDB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100" name="object 100" descr=""/>
          <p:cNvGrpSpPr/>
          <p:nvPr/>
        </p:nvGrpSpPr>
        <p:grpSpPr>
          <a:xfrm>
            <a:off x="9918763" y="5051488"/>
            <a:ext cx="2165350" cy="688975"/>
            <a:chOff x="9918763" y="5051488"/>
            <a:chExt cx="2165350" cy="688975"/>
          </a:xfrm>
        </p:grpSpPr>
        <p:sp>
          <p:nvSpPr>
            <p:cNvPr id="101" name="object 101" descr=""/>
            <p:cNvSpPr/>
            <p:nvPr/>
          </p:nvSpPr>
          <p:spPr>
            <a:xfrm>
              <a:off x="9920351" y="5053076"/>
              <a:ext cx="2162175" cy="685800"/>
            </a:xfrm>
            <a:custGeom>
              <a:avLst/>
              <a:gdLst/>
              <a:ahLst/>
              <a:cxnLst/>
              <a:rect l="l" t="t" r="r" b="b"/>
              <a:pathLst>
                <a:path w="2162175" h="685800">
                  <a:moveTo>
                    <a:pt x="2092705" y="0"/>
                  </a:moveTo>
                  <a:lnTo>
                    <a:pt x="69342" y="0"/>
                  </a:lnTo>
                  <a:lnTo>
                    <a:pt x="42326" y="5441"/>
                  </a:lnTo>
                  <a:lnTo>
                    <a:pt x="20288" y="20288"/>
                  </a:lnTo>
                  <a:lnTo>
                    <a:pt x="5441" y="42326"/>
                  </a:lnTo>
                  <a:lnTo>
                    <a:pt x="0" y="69342"/>
                  </a:lnTo>
                  <a:lnTo>
                    <a:pt x="0" y="616318"/>
                  </a:lnTo>
                  <a:lnTo>
                    <a:pt x="5441" y="643340"/>
                  </a:lnTo>
                  <a:lnTo>
                    <a:pt x="20288" y="665405"/>
                  </a:lnTo>
                  <a:lnTo>
                    <a:pt x="42326" y="680281"/>
                  </a:lnTo>
                  <a:lnTo>
                    <a:pt x="69342" y="685736"/>
                  </a:lnTo>
                  <a:lnTo>
                    <a:pt x="2092705" y="685736"/>
                  </a:lnTo>
                  <a:lnTo>
                    <a:pt x="2119741" y="680281"/>
                  </a:lnTo>
                  <a:lnTo>
                    <a:pt x="2141823" y="665405"/>
                  </a:lnTo>
                  <a:lnTo>
                    <a:pt x="2156714" y="643340"/>
                  </a:lnTo>
                  <a:lnTo>
                    <a:pt x="2162175" y="616318"/>
                  </a:lnTo>
                  <a:lnTo>
                    <a:pt x="2162175" y="69342"/>
                  </a:lnTo>
                  <a:lnTo>
                    <a:pt x="2156713" y="42326"/>
                  </a:lnTo>
                  <a:lnTo>
                    <a:pt x="2141823" y="20288"/>
                  </a:lnTo>
                  <a:lnTo>
                    <a:pt x="2119741" y="5441"/>
                  </a:lnTo>
                  <a:lnTo>
                    <a:pt x="2092705" y="0"/>
                  </a:lnTo>
                  <a:close/>
                </a:path>
              </a:pathLst>
            </a:custGeom>
            <a:solidFill>
              <a:srgbClr val="466A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2" name="object 102" descr=""/>
            <p:cNvSpPr/>
            <p:nvPr/>
          </p:nvSpPr>
          <p:spPr>
            <a:xfrm>
              <a:off x="9920351" y="5053076"/>
              <a:ext cx="2162175" cy="685800"/>
            </a:xfrm>
            <a:custGeom>
              <a:avLst/>
              <a:gdLst/>
              <a:ahLst/>
              <a:cxnLst/>
              <a:rect l="l" t="t" r="r" b="b"/>
              <a:pathLst>
                <a:path w="2162175" h="685800">
                  <a:moveTo>
                    <a:pt x="0" y="69342"/>
                  </a:moveTo>
                  <a:lnTo>
                    <a:pt x="5441" y="42326"/>
                  </a:lnTo>
                  <a:lnTo>
                    <a:pt x="20288" y="20288"/>
                  </a:lnTo>
                  <a:lnTo>
                    <a:pt x="42326" y="5441"/>
                  </a:lnTo>
                  <a:lnTo>
                    <a:pt x="69342" y="0"/>
                  </a:lnTo>
                  <a:lnTo>
                    <a:pt x="2092705" y="0"/>
                  </a:lnTo>
                  <a:lnTo>
                    <a:pt x="2119741" y="5441"/>
                  </a:lnTo>
                  <a:lnTo>
                    <a:pt x="2141823" y="20288"/>
                  </a:lnTo>
                  <a:lnTo>
                    <a:pt x="2156713" y="42326"/>
                  </a:lnTo>
                  <a:lnTo>
                    <a:pt x="2162175" y="69342"/>
                  </a:lnTo>
                  <a:lnTo>
                    <a:pt x="2162175" y="616318"/>
                  </a:lnTo>
                  <a:lnTo>
                    <a:pt x="2156714" y="643340"/>
                  </a:lnTo>
                  <a:lnTo>
                    <a:pt x="2141823" y="665405"/>
                  </a:lnTo>
                  <a:lnTo>
                    <a:pt x="2119741" y="680281"/>
                  </a:lnTo>
                  <a:lnTo>
                    <a:pt x="2092705" y="685736"/>
                  </a:lnTo>
                  <a:lnTo>
                    <a:pt x="69342" y="685736"/>
                  </a:lnTo>
                  <a:lnTo>
                    <a:pt x="42326" y="680281"/>
                  </a:lnTo>
                  <a:lnTo>
                    <a:pt x="20288" y="665405"/>
                  </a:lnTo>
                  <a:lnTo>
                    <a:pt x="5441" y="643340"/>
                  </a:lnTo>
                  <a:lnTo>
                    <a:pt x="0" y="616318"/>
                  </a:lnTo>
                  <a:lnTo>
                    <a:pt x="0" y="69342"/>
                  </a:lnTo>
                  <a:close/>
                </a:path>
              </a:pathLst>
            </a:custGeom>
            <a:ln w="317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3" name="object 103" descr=""/>
          <p:cNvSpPr txBox="1"/>
          <p:nvPr/>
        </p:nvSpPr>
        <p:spPr>
          <a:xfrm>
            <a:off x="10183876" y="5089525"/>
            <a:ext cx="1641475" cy="562610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algn="ctr" marL="12700" marR="5080">
              <a:lnSpc>
                <a:spcPts val="1430"/>
              </a:lnSpc>
              <a:spcBef>
                <a:spcPts val="155"/>
              </a:spcBef>
            </a:pPr>
            <a:r>
              <a:rPr dirty="0" sz="1200" b="1">
                <a:solidFill>
                  <a:srgbClr val="F5E38B"/>
                </a:solidFill>
                <a:latin typeface="Arial"/>
                <a:cs typeface="Arial"/>
              </a:rPr>
              <a:t>Для</a:t>
            </a:r>
            <a:r>
              <a:rPr dirty="0" sz="1200" spc="-45" b="1">
                <a:solidFill>
                  <a:srgbClr val="F5E38B"/>
                </a:solidFill>
                <a:latin typeface="Arial"/>
                <a:cs typeface="Arial"/>
              </a:rPr>
              <a:t> </a:t>
            </a:r>
            <a:r>
              <a:rPr dirty="0" sz="1200" spc="-20" b="1">
                <a:solidFill>
                  <a:srgbClr val="F5E38B"/>
                </a:solidFill>
                <a:latin typeface="Arial"/>
                <a:cs typeface="Arial"/>
              </a:rPr>
              <a:t>полнотекстового </a:t>
            </a:r>
            <a:r>
              <a:rPr dirty="0" sz="1200" spc="-10" b="1">
                <a:solidFill>
                  <a:srgbClr val="F5E38B"/>
                </a:solidFill>
                <a:latin typeface="Arial"/>
                <a:cs typeface="Arial"/>
              </a:rPr>
              <a:t>поиска</a:t>
            </a:r>
            <a:endParaRPr sz="1200">
              <a:latin typeface="Arial"/>
              <a:cs typeface="Arial"/>
            </a:endParaRPr>
          </a:p>
          <a:p>
            <a:pPr algn="ctr">
              <a:lnSpc>
                <a:spcPts val="1305"/>
              </a:lnSpc>
            </a:pP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OpenSearch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104" name="object 104" descr=""/>
          <p:cNvGrpSpPr/>
          <p:nvPr/>
        </p:nvGrpSpPr>
        <p:grpSpPr>
          <a:xfrm>
            <a:off x="9970492" y="102506"/>
            <a:ext cx="1614805" cy="643255"/>
            <a:chOff x="9970492" y="102506"/>
            <a:chExt cx="1614805" cy="643255"/>
          </a:xfrm>
        </p:grpSpPr>
        <p:pic>
          <p:nvPicPr>
            <p:cNvPr id="105" name="object 105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0591553" y="307486"/>
              <a:ext cx="221159" cy="235686"/>
            </a:xfrm>
            <a:prstGeom prst="rect">
              <a:avLst/>
            </a:prstGeom>
          </p:spPr>
        </p:pic>
        <p:pic>
          <p:nvPicPr>
            <p:cNvPr id="106" name="object 106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0869126" y="307504"/>
              <a:ext cx="204649" cy="235686"/>
            </a:xfrm>
            <a:prstGeom prst="rect">
              <a:avLst/>
            </a:prstGeom>
          </p:spPr>
        </p:pic>
        <p:pic>
          <p:nvPicPr>
            <p:cNvPr id="107" name="object 107" descr="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1101946" y="302888"/>
              <a:ext cx="236595" cy="244900"/>
            </a:xfrm>
            <a:prstGeom prst="rect">
              <a:avLst/>
            </a:prstGeom>
          </p:spPr>
        </p:pic>
        <p:pic>
          <p:nvPicPr>
            <p:cNvPr id="108" name="object 108" descr="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1379852" y="307486"/>
              <a:ext cx="205389" cy="235686"/>
            </a:xfrm>
            <a:prstGeom prst="rect">
              <a:avLst/>
            </a:prstGeom>
          </p:spPr>
        </p:pic>
        <p:pic>
          <p:nvPicPr>
            <p:cNvPr id="109" name="object 109" descr="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9970492" y="102506"/>
              <a:ext cx="485850" cy="643178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2025-11-07T03:30:07Z</dcterms:created>
  <dcterms:modified xsi:type="dcterms:W3CDTF">2025-11-07T03:30:07Z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2025-11-07T00:00:00Z</vt:filetime>
  </property>
  <property fmtid="{D5CDD505-2E9C-101B-9397-08002B2CF9AE}" pid="3" name="LastSaved">
    <vt:filetime>2025-11-07T00:00:00Z</vt:filetime>
  </property>
</Properties>
</file>